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6" r:id="rId2"/>
    <p:sldId id="258" r:id="rId3"/>
    <p:sldId id="395" r:id="rId4"/>
    <p:sldId id="396" r:id="rId5"/>
    <p:sldId id="397" r:id="rId6"/>
    <p:sldId id="398" r:id="rId7"/>
    <p:sldId id="399" r:id="rId8"/>
    <p:sldId id="400" r:id="rId9"/>
    <p:sldId id="401" r:id="rId10"/>
    <p:sldId id="402" r:id="rId11"/>
    <p:sldId id="403" r:id="rId12"/>
    <p:sldId id="404" r:id="rId13"/>
    <p:sldId id="405" r:id="rId14"/>
    <p:sldId id="406"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19" r:id="rId28"/>
    <p:sldId id="420" r:id="rId29"/>
    <p:sldId id="421" r:id="rId30"/>
    <p:sldId id="422" r:id="rId31"/>
    <p:sldId id="423" r:id="rId32"/>
    <p:sldId id="424" r:id="rId33"/>
    <p:sldId id="425" r:id="rId34"/>
    <p:sldId id="426" r:id="rId35"/>
    <p:sldId id="427" r:id="rId36"/>
    <p:sldId id="428" r:id="rId37"/>
    <p:sldId id="429" r:id="rId38"/>
    <p:sldId id="430" r:id="rId39"/>
    <p:sldId id="431" r:id="rId40"/>
    <p:sldId id="432" r:id="rId41"/>
    <p:sldId id="433" r:id="rId42"/>
    <p:sldId id="434" r:id="rId43"/>
    <p:sldId id="435" r:id="rId44"/>
    <p:sldId id="436" r:id="rId45"/>
    <p:sldId id="437" r:id="rId46"/>
    <p:sldId id="438" r:id="rId47"/>
    <p:sldId id="439" r:id="rId48"/>
    <p:sldId id="440" r:id="rId49"/>
    <p:sldId id="441" r:id="rId50"/>
    <p:sldId id="443" r:id="rId51"/>
    <p:sldId id="444"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461" r:id="rId69"/>
    <p:sldId id="462" r:id="rId70"/>
    <p:sldId id="463" r:id="rId71"/>
    <p:sldId id="464" r:id="rId72"/>
    <p:sldId id="465" r:id="rId73"/>
    <p:sldId id="466" r:id="rId74"/>
    <p:sldId id="467" r:id="rId75"/>
    <p:sldId id="468" r:id="rId76"/>
    <p:sldId id="469" r:id="rId77"/>
    <p:sldId id="470" r:id="rId78"/>
    <p:sldId id="471" r:id="rId79"/>
    <p:sldId id="472" r:id="rId80"/>
    <p:sldId id="473" r:id="rId81"/>
    <p:sldId id="477" r:id="rId82"/>
    <p:sldId id="478" r:id="rId83"/>
    <p:sldId id="479" r:id="rId84"/>
    <p:sldId id="480" r:id="rId85"/>
    <p:sldId id="490" r:id="rId86"/>
    <p:sldId id="491" r:id="rId87"/>
    <p:sldId id="492" r:id="rId88"/>
    <p:sldId id="493" r:id="rId89"/>
    <p:sldId id="494" r:id="rId90"/>
    <p:sldId id="495" r:id="rId91"/>
    <p:sldId id="372" r:id="rId92"/>
    <p:sldId id="373" r:id="rId93"/>
    <p:sldId id="374" r:id="rId94"/>
    <p:sldId id="375" r:id="rId95"/>
    <p:sldId id="376" r:id="rId96"/>
    <p:sldId id="377" r:id="rId97"/>
    <p:sldId id="378" r:id="rId98"/>
    <p:sldId id="379" r:id="rId99"/>
    <p:sldId id="380" r:id="rId100"/>
    <p:sldId id="381" r:id="rId101"/>
    <p:sldId id="382" r:id="rId102"/>
    <p:sldId id="489" r:id="rId103"/>
    <p:sldId id="383" r:id="rId104"/>
    <p:sldId id="384" r:id="rId105"/>
    <p:sldId id="385" r:id="rId106"/>
    <p:sldId id="386" r:id="rId107"/>
    <p:sldId id="387" r:id="rId108"/>
    <p:sldId id="496" r:id="rId109"/>
    <p:sldId id="388" r:id="rId110"/>
    <p:sldId id="389" r:id="rId111"/>
    <p:sldId id="390" r:id="rId112"/>
    <p:sldId id="391" r:id="rId113"/>
    <p:sldId id="392" r:id="rId114"/>
    <p:sldId id="259" r:id="rId115"/>
    <p:sldId id="260" r:id="rId116"/>
    <p:sldId id="261" r:id="rId117"/>
    <p:sldId id="262" r:id="rId118"/>
    <p:sldId id="263" r:id="rId119"/>
    <p:sldId id="264" r:id="rId120"/>
    <p:sldId id="265" r:id="rId121"/>
    <p:sldId id="294" r:id="rId122"/>
    <p:sldId id="266" r:id="rId123"/>
    <p:sldId id="334" r:id="rId124"/>
    <p:sldId id="357" r:id="rId125"/>
    <p:sldId id="358" r:id="rId126"/>
    <p:sldId id="267" r:id="rId127"/>
    <p:sldId id="359" r:id="rId128"/>
    <p:sldId id="497" r:id="rId129"/>
    <p:sldId id="268" r:id="rId130"/>
    <p:sldId id="394" r:id="rId131"/>
    <p:sldId id="270" r:id="rId132"/>
    <p:sldId id="271" r:id="rId133"/>
    <p:sldId id="333" r:id="rId134"/>
    <p:sldId id="355" r:id="rId135"/>
    <p:sldId id="356" r:id="rId136"/>
    <p:sldId id="393" r:id="rId137"/>
    <p:sldId id="442" r:id="rId138"/>
    <p:sldId id="474" r:id="rId139"/>
    <p:sldId id="475" r:id="rId140"/>
    <p:sldId id="476" r:id="rId14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898"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32064D-6FF1-45FA-A611-AB76729E217C}"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zh-TW" altLang="en-US"/>
        </a:p>
      </dgm:t>
    </dgm:pt>
    <dgm:pt modelId="{970712B5-E25C-406D-8A12-033C3A06665C}">
      <dgm:prSet phldrT="[文字]" custT="1"/>
      <dgm:spPr/>
      <dgm:t>
        <a:bodyPr/>
        <a:lstStyle/>
        <a:p>
          <a:r>
            <a:rPr lang="zh-TW" altLang="en-US" sz="4800" dirty="0" smtClean="0">
              <a:latin typeface="標楷體" panose="03000509000000000000" pitchFamily="65" charset="-120"/>
              <a:ea typeface="標楷體" panose="03000509000000000000" pitchFamily="65" charset="-120"/>
            </a:rPr>
            <a:t>喀麥隆的陋習</a:t>
          </a:r>
          <a:endParaRPr lang="zh-TW" altLang="en-US" sz="4800" dirty="0"/>
        </a:p>
      </dgm:t>
    </dgm:pt>
    <dgm:pt modelId="{0A53E0B5-2FF6-478A-BC7E-E6071776907D}" type="parTrans" cxnId="{A46A2EA7-20A1-4FAB-959E-E08664D5B307}">
      <dgm:prSet/>
      <dgm:spPr/>
      <dgm:t>
        <a:bodyPr/>
        <a:lstStyle/>
        <a:p>
          <a:endParaRPr lang="zh-TW" altLang="en-US"/>
        </a:p>
      </dgm:t>
    </dgm:pt>
    <dgm:pt modelId="{338A8F2A-9015-4F24-A2DA-5D8EAE4F99D5}" type="sibTrans" cxnId="{A46A2EA7-20A1-4FAB-959E-E08664D5B307}">
      <dgm:prSet/>
      <dgm:spPr/>
      <dgm:t>
        <a:bodyPr/>
        <a:lstStyle/>
        <a:p>
          <a:endParaRPr lang="zh-TW" altLang="en-US"/>
        </a:p>
      </dgm:t>
    </dgm:pt>
    <dgm:pt modelId="{A4EA018C-1FCB-4DBE-A617-6A3127FCD071}">
      <dgm:prSet phldrT="[文字]" custT="1"/>
      <dgm:spPr/>
      <dgm:t>
        <a:bodyPr/>
        <a:lstStyle/>
        <a:p>
          <a:r>
            <a:rPr lang="zh-TW" altLang="en-US" sz="4800" dirty="0" smtClean="0">
              <a:latin typeface="標楷體" panose="03000509000000000000" pitchFamily="65" charset="-120"/>
              <a:ea typeface="標楷體" panose="03000509000000000000" pitchFamily="65" charset="-120"/>
            </a:rPr>
            <a:t>中國政府打壓宗教自由</a:t>
          </a:r>
          <a:endParaRPr lang="zh-TW" altLang="en-US" sz="4800" dirty="0"/>
        </a:p>
      </dgm:t>
    </dgm:pt>
    <dgm:pt modelId="{C68AFC20-B125-4273-A6B4-DF5CA1CCDE8B}" type="parTrans" cxnId="{AB7407D0-FE29-4410-A0F4-AB9A96ED34A6}">
      <dgm:prSet/>
      <dgm:spPr/>
      <dgm:t>
        <a:bodyPr/>
        <a:lstStyle/>
        <a:p>
          <a:endParaRPr lang="zh-TW" altLang="en-US"/>
        </a:p>
      </dgm:t>
    </dgm:pt>
    <dgm:pt modelId="{0BF512B7-2C92-4C59-8872-61B121BBE802}" type="sibTrans" cxnId="{AB7407D0-FE29-4410-A0F4-AB9A96ED34A6}">
      <dgm:prSet/>
      <dgm:spPr/>
      <dgm:t>
        <a:bodyPr/>
        <a:lstStyle/>
        <a:p>
          <a:endParaRPr lang="zh-TW" altLang="en-US"/>
        </a:p>
      </dgm:t>
    </dgm:pt>
    <dgm:pt modelId="{2BAAE87B-1795-4FDA-8180-9BDE9B621276}">
      <dgm:prSet phldrT="[文字]"/>
      <dgm:spPr/>
      <dgm:t>
        <a:bodyPr/>
        <a:lstStyle/>
        <a:p>
          <a:r>
            <a:rPr lang="zh-TW" altLang="en-US" dirty="0" smtClean="0">
              <a:latin typeface="標楷體" pitchFamily="65" charset="-120"/>
              <a:ea typeface="標楷體" pitchFamily="65" charset="-120"/>
            </a:rPr>
            <a:t>北韓的不自由</a:t>
          </a:r>
          <a:endParaRPr lang="zh-TW" altLang="en-US" dirty="0">
            <a:latin typeface="標楷體" pitchFamily="65" charset="-120"/>
            <a:ea typeface="標楷體" pitchFamily="65" charset="-120"/>
          </a:endParaRPr>
        </a:p>
      </dgm:t>
    </dgm:pt>
    <dgm:pt modelId="{3E38AE51-D6C2-4FF1-8552-17A9D3AABA5C}" type="parTrans" cxnId="{C1394837-BC5E-48AB-AD5D-4AF9D3A1572A}">
      <dgm:prSet/>
      <dgm:spPr/>
      <dgm:t>
        <a:bodyPr/>
        <a:lstStyle/>
        <a:p>
          <a:endParaRPr lang="zh-TW" altLang="en-US"/>
        </a:p>
      </dgm:t>
    </dgm:pt>
    <dgm:pt modelId="{AA28703E-E61F-4F9E-8407-D34D471F432B}" type="sibTrans" cxnId="{C1394837-BC5E-48AB-AD5D-4AF9D3A1572A}">
      <dgm:prSet/>
      <dgm:spPr/>
      <dgm:t>
        <a:bodyPr/>
        <a:lstStyle/>
        <a:p>
          <a:endParaRPr lang="zh-TW" altLang="en-US"/>
        </a:p>
      </dgm:t>
    </dgm:pt>
    <dgm:pt modelId="{F130ADB8-8756-4D34-98CF-E433CEDEFB8E}" type="pres">
      <dgm:prSet presAssocID="{A932064D-6FF1-45FA-A611-AB76729E217C}" presName="linear" presStyleCnt="0">
        <dgm:presLayoutVars>
          <dgm:dir/>
          <dgm:animLvl val="lvl"/>
          <dgm:resizeHandles val="exact"/>
        </dgm:presLayoutVars>
      </dgm:prSet>
      <dgm:spPr/>
      <dgm:t>
        <a:bodyPr/>
        <a:lstStyle/>
        <a:p>
          <a:endParaRPr lang="zh-TW" altLang="en-US"/>
        </a:p>
      </dgm:t>
    </dgm:pt>
    <dgm:pt modelId="{AE0BBF6E-34CE-456A-AEAD-9AA190D809CD}" type="pres">
      <dgm:prSet presAssocID="{970712B5-E25C-406D-8A12-033C3A06665C}" presName="parentLin" presStyleCnt="0"/>
      <dgm:spPr/>
    </dgm:pt>
    <dgm:pt modelId="{EE56DF83-DEFC-47AC-93EF-7C859DC8B06F}" type="pres">
      <dgm:prSet presAssocID="{970712B5-E25C-406D-8A12-033C3A06665C}" presName="parentLeftMargin" presStyleLbl="node1" presStyleIdx="0" presStyleCnt="3"/>
      <dgm:spPr/>
      <dgm:t>
        <a:bodyPr/>
        <a:lstStyle/>
        <a:p>
          <a:endParaRPr lang="zh-TW" altLang="en-US"/>
        </a:p>
      </dgm:t>
    </dgm:pt>
    <dgm:pt modelId="{24C4C2A7-D134-46A3-8E3D-E111CD2031D0}" type="pres">
      <dgm:prSet presAssocID="{970712B5-E25C-406D-8A12-033C3A06665C}" presName="parentText" presStyleLbl="node1" presStyleIdx="0" presStyleCnt="3">
        <dgm:presLayoutVars>
          <dgm:chMax val="0"/>
          <dgm:bulletEnabled val="1"/>
        </dgm:presLayoutVars>
      </dgm:prSet>
      <dgm:spPr/>
      <dgm:t>
        <a:bodyPr/>
        <a:lstStyle/>
        <a:p>
          <a:endParaRPr lang="zh-TW" altLang="en-US"/>
        </a:p>
      </dgm:t>
    </dgm:pt>
    <dgm:pt modelId="{BC8516BE-A67F-4DEB-BE19-177DAC021753}" type="pres">
      <dgm:prSet presAssocID="{970712B5-E25C-406D-8A12-033C3A06665C}" presName="negativeSpace" presStyleCnt="0"/>
      <dgm:spPr/>
    </dgm:pt>
    <dgm:pt modelId="{34F1B3A5-90B7-4BD9-A7E6-2D39B4DCFE94}" type="pres">
      <dgm:prSet presAssocID="{970712B5-E25C-406D-8A12-033C3A06665C}" presName="childText" presStyleLbl="conFgAcc1" presStyleIdx="0" presStyleCnt="3">
        <dgm:presLayoutVars>
          <dgm:bulletEnabled val="1"/>
        </dgm:presLayoutVars>
      </dgm:prSet>
      <dgm:spPr/>
    </dgm:pt>
    <dgm:pt modelId="{7145F5E7-F44C-4524-BB27-023A0B6D89BE}" type="pres">
      <dgm:prSet presAssocID="{338A8F2A-9015-4F24-A2DA-5D8EAE4F99D5}" presName="spaceBetweenRectangles" presStyleCnt="0"/>
      <dgm:spPr/>
    </dgm:pt>
    <dgm:pt modelId="{39F96233-F7EC-459B-AC3E-5178EC492E32}" type="pres">
      <dgm:prSet presAssocID="{A4EA018C-1FCB-4DBE-A617-6A3127FCD071}" presName="parentLin" presStyleCnt="0"/>
      <dgm:spPr/>
    </dgm:pt>
    <dgm:pt modelId="{4522D8CF-AE25-4C98-80DD-803D9050DE7D}" type="pres">
      <dgm:prSet presAssocID="{A4EA018C-1FCB-4DBE-A617-6A3127FCD071}" presName="parentLeftMargin" presStyleLbl="node1" presStyleIdx="0" presStyleCnt="3"/>
      <dgm:spPr/>
      <dgm:t>
        <a:bodyPr/>
        <a:lstStyle/>
        <a:p>
          <a:endParaRPr lang="zh-TW" altLang="en-US"/>
        </a:p>
      </dgm:t>
    </dgm:pt>
    <dgm:pt modelId="{7BE5AE48-8709-49F7-A739-21021794C4F4}" type="pres">
      <dgm:prSet presAssocID="{A4EA018C-1FCB-4DBE-A617-6A3127FCD071}" presName="parentText" presStyleLbl="node1" presStyleIdx="1" presStyleCnt="3">
        <dgm:presLayoutVars>
          <dgm:chMax val="0"/>
          <dgm:bulletEnabled val="1"/>
        </dgm:presLayoutVars>
      </dgm:prSet>
      <dgm:spPr/>
      <dgm:t>
        <a:bodyPr/>
        <a:lstStyle/>
        <a:p>
          <a:endParaRPr lang="zh-TW" altLang="en-US"/>
        </a:p>
      </dgm:t>
    </dgm:pt>
    <dgm:pt modelId="{874FB9BD-CEFF-47E9-9FF3-0F0FAAF6C064}" type="pres">
      <dgm:prSet presAssocID="{A4EA018C-1FCB-4DBE-A617-6A3127FCD071}" presName="negativeSpace" presStyleCnt="0"/>
      <dgm:spPr/>
    </dgm:pt>
    <dgm:pt modelId="{944EA379-CD01-40E2-B459-DFF3AB137ECD}" type="pres">
      <dgm:prSet presAssocID="{A4EA018C-1FCB-4DBE-A617-6A3127FCD071}" presName="childText" presStyleLbl="conFgAcc1" presStyleIdx="1" presStyleCnt="3">
        <dgm:presLayoutVars>
          <dgm:bulletEnabled val="1"/>
        </dgm:presLayoutVars>
      </dgm:prSet>
      <dgm:spPr/>
    </dgm:pt>
    <dgm:pt modelId="{AC1F6125-EEB6-4DF9-AC65-B568DCF96FA6}" type="pres">
      <dgm:prSet presAssocID="{0BF512B7-2C92-4C59-8872-61B121BBE802}" presName="spaceBetweenRectangles" presStyleCnt="0"/>
      <dgm:spPr/>
    </dgm:pt>
    <dgm:pt modelId="{0208A40D-A0C5-4D6F-9644-A26A01B31E7E}" type="pres">
      <dgm:prSet presAssocID="{2BAAE87B-1795-4FDA-8180-9BDE9B621276}" presName="parentLin" presStyleCnt="0"/>
      <dgm:spPr/>
    </dgm:pt>
    <dgm:pt modelId="{8CD49536-09BF-453F-A7D5-3528FB10B271}" type="pres">
      <dgm:prSet presAssocID="{2BAAE87B-1795-4FDA-8180-9BDE9B621276}" presName="parentLeftMargin" presStyleLbl="node1" presStyleIdx="1" presStyleCnt="3"/>
      <dgm:spPr/>
      <dgm:t>
        <a:bodyPr/>
        <a:lstStyle/>
        <a:p>
          <a:endParaRPr lang="zh-TW" altLang="en-US"/>
        </a:p>
      </dgm:t>
    </dgm:pt>
    <dgm:pt modelId="{9CB85443-BA2E-40E7-864F-D1FCD44C498F}" type="pres">
      <dgm:prSet presAssocID="{2BAAE87B-1795-4FDA-8180-9BDE9B621276}" presName="parentText" presStyleLbl="node1" presStyleIdx="2" presStyleCnt="3">
        <dgm:presLayoutVars>
          <dgm:chMax val="0"/>
          <dgm:bulletEnabled val="1"/>
        </dgm:presLayoutVars>
      </dgm:prSet>
      <dgm:spPr/>
      <dgm:t>
        <a:bodyPr/>
        <a:lstStyle/>
        <a:p>
          <a:endParaRPr lang="zh-TW" altLang="en-US"/>
        </a:p>
      </dgm:t>
    </dgm:pt>
    <dgm:pt modelId="{7859CABB-C23F-48CE-94E5-C52FD030549E}" type="pres">
      <dgm:prSet presAssocID="{2BAAE87B-1795-4FDA-8180-9BDE9B621276}" presName="negativeSpace" presStyleCnt="0"/>
      <dgm:spPr/>
    </dgm:pt>
    <dgm:pt modelId="{82CDDC2F-B02A-499E-B1DF-11F884E18083}" type="pres">
      <dgm:prSet presAssocID="{2BAAE87B-1795-4FDA-8180-9BDE9B621276}" presName="childText" presStyleLbl="conFgAcc1" presStyleIdx="2" presStyleCnt="3">
        <dgm:presLayoutVars>
          <dgm:bulletEnabled val="1"/>
        </dgm:presLayoutVars>
      </dgm:prSet>
      <dgm:spPr/>
    </dgm:pt>
  </dgm:ptLst>
  <dgm:cxnLst>
    <dgm:cxn modelId="{A46A2EA7-20A1-4FAB-959E-E08664D5B307}" srcId="{A932064D-6FF1-45FA-A611-AB76729E217C}" destId="{970712B5-E25C-406D-8A12-033C3A06665C}" srcOrd="0" destOrd="0" parTransId="{0A53E0B5-2FF6-478A-BC7E-E6071776907D}" sibTransId="{338A8F2A-9015-4F24-A2DA-5D8EAE4F99D5}"/>
    <dgm:cxn modelId="{3863BD5B-D33D-4A3F-96EE-068F3D9D9726}" type="presOf" srcId="{2BAAE87B-1795-4FDA-8180-9BDE9B621276}" destId="{8CD49536-09BF-453F-A7D5-3528FB10B271}" srcOrd="0" destOrd="0" presId="urn:microsoft.com/office/officeart/2005/8/layout/list1"/>
    <dgm:cxn modelId="{4C2A056F-CE9F-4700-9ACF-F8C996F1104E}" type="presOf" srcId="{A4EA018C-1FCB-4DBE-A617-6A3127FCD071}" destId="{4522D8CF-AE25-4C98-80DD-803D9050DE7D}" srcOrd="0" destOrd="0" presId="urn:microsoft.com/office/officeart/2005/8/layout/list1"/>
    <dgm:cxn modelId="{FF9B99BD-58A3-4614-BF9A-F3952955ED3B}" type="presOf" srcId="{A932064D-6FF1-45FA-A611-AB76729E217C}" destId="{F130ADB8-8756-4D34-98CF-E433CEDEFB8E}" srcOrd="0" destOrd="0" presId="urn:microsoft.com/office/officeart/2005/8/layout/list1"/>
    <dgm:cxn modelId="{C1394837-BC5E-48AB-AD5D-4AF9D3A1572A}" srcId="{A932064D-6FF1-45FA-A611-AB76729E217C}" destId="{2BAAE87B-1795-4FDA-8180-9BDE9B621276}" srcOrd="2" destOrd="0" parTransId="{3E38AE51-D6C2-4FF1-8552-17A9D3AABA5C}" sibTransId="{AA28703E-E61F-4F9E-8407-D34D471F432B}"/>
    <dgm:cxn modelId="{9F313657-DD29-4C3E-AD91-E500F8930BFE}" type="presOf" srcId="{970712B5-E25C-406D-8A12-033C3A06665C}" destId="{24C4C2A7-D134-46A3-8E3D-E111CD2031D0}" srcOrd="1" destOrd="0" presId="urn:microsoft.com/office/officeart/2005/8/layout/list1"/>
    <dgm:cxn modelId="{AB7407D0-FE29-4410-A0F4-AB9A96ED34A6}" srcId="{A932064D-6FF1-45FA-A611-AB76729E217C}" destId="{A4EA018C-1FCB-4DBE-A617-6A3127FCD071}" srcOrd="1" destOrd="0" parTransId="{C68AFC20-B125-4273-A6B4-DF5CA1CCDE8B}" sibTransId="{0BF512B7-2C92-4C59-8872-61B121BBE802}"/>
    <dgm:cxn modelId="{62538386-3EAE-4F24-BDDA-37E31660225E}" type="presOf" srcId="{2BAAE87B-1795-4FDA-8180-9BDE9B621276}" destId="{9CB85443-BA2E-40E7-864F-D1FCD44C498F}" srcOrd="1" destOrd="0" presId="urn:microsoft.com/office/officeart/2005/8/layout/list1"/>
    <dgm:cxn modelId="{9C6A7E1E-971D-45BB-91C0-5A9550A254DB}" type="presOf" srcId="{970712B5-E25C-406D-8A12-033C3A06665C}" destId="{EE56DF83-DEFC-47AC-93EF-7C859DC8B06F}" srcOrd="0" destOrd="0" presId="urn:microsoft.com/office/officeart/2005/8/layout/list1"/>
    <dgm:cxn modelId="{A559AE36-CD48-4A85-9E7A-458BBD974DF9}" type="presOf" srcId="{A4EA018C-1FCB-4DBE-A617-6A3127FCD071}" destId="{7BE5AE48-8709-49F7-A739-21021794C4F4}" srcOrd="1" destOrd="0" presId="urn:microsoft.com/office/officeart/2005/8/layout/list1"/>
    <dgm:cxn modelId="{790DB94D-18F4-4938-8044-27D88FA24530}" type="presParOf" srcId="{F130ADB8-8756-4D34-98CF-E433CEDEFB8E}" destId="{AE0BBF6E-34CE-456A-AEAD-9AA190D809CD}" srcOrd="0" destOrd="0" presId="urn:microsoft.com/office/officeart/2005/8/layout/list1"/>
    <dgm:cxn modelId="{BF36027D-AAEB-4257-BFA4-EA6FB2F2B1FC}" type="presParOf" srcId="{AE0BBF6E-34CE-456A-AEAD-9AA190D809CD}" destId="{EE56DF83-DEFC-47AC-93EF-7C859DC8B06F}" srcOrd="0" destOrd="0" presId="urn:microsoft.com/office/officeart/2005/8/layout/list1"/>
    <dgm:cxn modelId="{10FB9FD9-8F63-47C8-A667-2BEF7A1EAB8F}" type="presParOf" srcId="{AE0BBF6E-34CE-456A-AEAD-9AA190D809CD}" destId="{24C4C2A7-D134-46A3-8E3D-E111CD2031D0}" srcOrd="1" destOrd="0" presId="urn:microsoft.com/office/officeart/2005/8/layout/list1"/>
    <dgm:cxn modelId="{DF4E694B-0F20-4EC7-A76D-2F9938A481BD}" type="presParOf" srcId="{F130ADB8-8756-4D34-98CF-E433CEDEFB8E}" destId="{BC8516BE-A67F-4DEB-BE19-177DAC021753}" srcOrd="1" destOrd="0" presId="urn:microsoft.com/office/officeart/2005/8/layout/list1"/>
    <dgm:cxn modelId="{04F664B8-6D46-46DD-AECD-052EF2037A82}" type="presParOf" srcId="{F130ADB8-8756-4D34-98CF-E433CEDEFB8E}" destId="{34F1B3A5-90B7-4BD9-A7E6-2D39B4DCFE94}" srcOrd="2" destOrd="0" presId="urn:microsoft.com/office/officeart/2005/8/layout/list1"/>
    <dgm:cxn modelId="{2933EF77-9E0D-4F76-84D0-D44DE6B54E19}" type="presParOf" srcId="{F130ADB8-8756-4D34-98CF-E433CEDEFB8E}" destId="{7145F5E7-F44C-4524-BB27-023A0B6D89BE}" srcOrd="3" destOrd="0" presId="urn:microsoft.com/office/officeart/2005/8/layout/list1"/>
    <dgm:cxn modelId="{31E82497-E260-4659-8166-79044D1173BF}" type="presParOf" srcId="{F130ADB8-8756-4D34-98CF-E433CEDEFB8E}" destId="{39F96233-F7EC-459B-AC3E-5178EC492E32}" srcOrd="4" destOrd="0" presId="urn:microsoft.com/office/officeart/2005/8/layout/list1"/>
    <dgm:cxn modelId="{7B5AEEAD-7CCA-47CF-841F-87411D825AEF}" type="presParOf" srcId="{39F96233-F7EC-459B-AC3E-5178EC492E32}" destId="{4522D8CF-AE25-4C98-80DD-803D9050DE7D}" srcOrd="0" destOrd="0" presId="urn:microsoft.com/office/officeart/2005/8/layout/list1"/>
    <dgm:cxn modelId="{128C4938-593D-4B86-8DEE-1EE864CBD77D}" type="presParOf" srcId="{39F96233-F7EC-459B-AC3E-5178EC492E32}" destId="{7BE5AE48-8709-49F7-A739-21021794C4F4}" srcOrd="1" destOrd="0" presId="urn:microsoft.com/office/officeart/2005/8/layout/list1"/>
    <dgm:cxn modelId="{CBD84780-91BC-4DCF-9F9D-6159B449906B}" type="presParOf" srcId="{F130ADB8-8756-4D34-98CF-E433CEDEFB8E}" destId="{874FB9BD-CEFF-47E9-9FF3-0F0FAAF6C064}" srcOrd="5" destOrd="0" presId="urn:microsoft.com/office/officeart/2005/8/layout/list1"/>
    <dgm:cxn modelId="{A5ABE162-6338-44F2-A093-A6F0A20B9ECD}" type="presParOf" srcId="{F130ADB8-8756-4D34-98CF-E433CEDEFB8E}" destId="{944EA379-CD01-40E2-B459-DFF3AB137ECD}" srcOrd="6" destOrd="0" presId="urn:microsoft.com/office/officeart/2005/8/layout/list1"/>
    <dgm:cxn modelId="{B622A36F-CABA-41C3-84CB-433A2D81282C}" type="presParOf" srcId="{F130ADB8-8756-4D34-98CF-E433CEDEFB8E}" destId="{AC1F6125-EEB6-4DF9-AC65-B568DCF96FA6}" srcOrd="7" destOrd="0" presId="urn:microsoft.com/office/officeart/2005/8/layout/list1"/>
    <dgm:cxn modelId="{1F371352-06E7-4151-B8C0-DC17A7019B8D}" type="presParOf" srcId="{F130ADB8-8756-4D34-98CF-E433CEDEFB8E}" destId="{0208A40D-A0C5-4D6F-9644-A26A01B31E7E}" srcOrd="8" destOrd="0" presId="urn:microsoft.com/office/officeart/2005/8/layout/list1"/>
    <dgm:cxn modelId="{BA878415-8F01-438E-BFC3-8569236B242F}" type="presParOf" srcId="{0208A40D-A0C5-4D6F-9644-A26A01B31E7E}" destId="{8CD49536-09BF-453F-A7D5-3528FB10B271}" srcOrd="0" destOrd="0" presId="urn:microsoft.com/office/officeart/2005/8/layout/list1"/>
    <dgm:cxn modelId="{DB3B11BB-4474-40FD-80DF-D0B544913B78}" type="presParOf" srcId="{0208A40D-A0C5-4D6F-9644-A26A01B31E7E}" destId="{9CB85443-BA2E-40E7-864F-D1FCD44C498F}" srcOrd="1" destOrd="0" presId="urn:microsoft.com/office/officeart/2005/8/layout/list1"/>
    <dgm:cxn modelId="{CCB3885C-0E90-432B-ACE8-20A69BB99148}" type="presParOf" srcId="{F130ADB8-8756-4D34-98CF-E433CEDEFB8E}" destId="{7859CABB-C23F-48CE-94E5-C52FD030549E}" srcOrd="9" destOrd="0" presId="urn:microsoft.com/office/officeart/2005/8/layout/list1"/>
    <dgm:cxn modelId="{73DE3773-128A-4838-9382-AA527B4ABA16}" type="presParOf" srcId="{F130ADB8-8756-4D34-98CF-E433CEDEFB8E}" destId="{82CDDC2F-B02A-499E-B1DF-11F884E1808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BB13B0-2F29-4529-BC93-1FB94F57E539}" type="datetimeFigureOut">
              <a:rPr lang="zh-TW" altLang="en-US" smtClean="0"/>
              <a:pPr/>
              <a:t>2015/6/16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403C8-2FFA-492D-B132-1C09E117F1AB}" type="slidenum">
              <a:rPr lang="zh-TW" altLang="en-US" smtClean="0"/>
              <a:pPr/>
              <a:t>‹#›</a:t>
            </a:fld>
            <a:endParaRPr lang="zh-TW" altLang="en-US"/>
          </a:p>
        </p:txBody>
      </p:sp>
    </p:spTree>
    <p:extLst>
      <p:ext uri="{BB962C8B-B14F-4D97-AF65-F5344CB8AC3E}">
        <p14:creationId xmlns:p14="http://schemas.microsoft.com/office/powerpoint/2010/main" val="56069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143C3FD-4B6F-4F84-8766-3876B6496795}" type="slidenum">
              <a:rPr lang="zh-TW" altLang="en-US" smtClean="0"/>
              <a:pPr/>
              <a:t>25</a:t>
            </a:fld>
            <a:endParaRPr lang="zh-TW" altLang="en-US"/>
          </a:p>
        </p:txBody>
      </p:sp>
    </p:spTree>
    <p:extLst>
      <p:ext uri="{BB962C8B-B14F-4D97-AF65-F5344CB8AC3E}">
        <p14:creationId xmlns:p14="http://schemas.microsoft.com/office/powerpoint/2010/main" val="384678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143C3FD-4B6F-4F84-8766-3876B6496795}" type="slidenum">
              <a:rPr lang="zh-TW" altLang="en-US" smtClean="0"/>
              <a:pPr/>
              <a:t>27</a:t>
            </a:fld>
            <a:endParaRPr lang="zh-TW" altLang="en-US"/>
          </a:p>
        </p:txBody>
      </p:sp>
    </p:spTree>
    <p:extLst>
      <p:ext uri="{BB962C8B-B14F-4D97-AF65-F5344CB8AC3E}">
        <p14:creationId xmlns:p14="http://schemas.microsoft.com/office/powerpoint/2010/main" val="3797575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FB489DE2-40E7-4916-A840-C3A55FC4E819}" type="slidenum">
              <a:rPr lang="zh-TW" altLang="en-US" smtClean="0"/>
              <a:pPr/>
              <a:t>31</a:t>
            </a:fld>
            <a:endParaRPr lang="zh-TW" altLang="en-US"/>
          </a:p>
        </p:txBody>
      </p:sp>
    </p:spTree>
    <p:extLst>
      <p:ext uri="{BB962C8B-B14F-4D97-AF65-F5344CB8AC3E}">
        <p14:creationId xmlns:p14="http://schemas.microsoft.com/office/powerpoint/2010/main" val="416558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3E3CAD6-D8CF-43ED-A2C2-6DBAA7B58A39}" type="datetimeFigureOut">
              <a:rPr lang="zh-TW" altLang="en-US" smtClean="0"/>
              <a:pPr/>
              <a:t>2015/6/16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DBECB46-B25E-48B6-B4B2-276E8656FD63}"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3CAD6-D8CF-43ED-A2C2-6DBAA7B58A39}" type="datetimeFigureOut">
              <a:rPr lang="zh-TW" altLang="en-US" smtClean="0"/>
              <a:pPr/>
              <a:t>2015/6/16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ECB46-B25E-48B6-B4B2-276E8656FD63}"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hyperlink" Target="http://udn.com/news/story/7338/774645-%E7%B6%93%E6%BF%9F%EF%BC%8F%E5%A4%AA%E9%99%BD%E8%8A%B1%E5%91%A8%E5%B9%B4-%E5%85%A9%E5%B2%B8%E5%8D%94%E8%AD%B0%E8%A9%B2%E5%BE%80%E5%89%8D%E8%B5%B0%E4%BA%86" TargetMode="External"/><Relationship Id="rId2" Type="http://schemas.openxmlformats.org/officeDocument/2006/relationships/hyperlink" Target="http://zh.wikipedia.org/wiki/%E5%A4%AA%E9%99%BD%E8%8A%B1%E5%AD%B8%E9%81%8B" TargetMode="External"/><Relationship Id="rId1" Type="http://schemas.openxmlformats.org/officeDocument/2006/relationships/slideLayout" Target="../slideLayouts/slideLayout2.xml"/><Relationship Id="rId4" Type="http://schemas.openxmlformats.org/officeDocument/2006/relationships/hyperlink" Target="http://www.appledaily.com.tw/realtimenews/article/new/20150319/577378/%E5%A4%AA%E9%99%BD%E8%8A%B1%E4%B8%80%E9%80%B1%E5%B9%B4%EF%BC%9A%E6%88%91%E5%80%91%E8%A9%B2%E8%BF%BD%E6%B1%82%E7%9A%84%E7%9C%9F%E7%9B%B8"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www2.hkej.com/commentary/cnpolitics/article/894248/%E7%BE%8E%E5%9C%8B%E9%9D%A9%E5%91%BD%E6%88%B0%E7%88%AD%E8%88%87%E6%B3%95%E5%9C%8B%E5%A4%A7%E9%9D%A9%E5%91%BD%E7%9A%84%E8%B5%B7%E6%BA%90%E6%AF%94%E8%BC%83" TargetMode="External"/><Relationship Id="rId3" Type="http://schemas.openxmlformats.org/officeDocument/2006/relationships/hyperlink" Target="http://zh.wikipedia.org/wiki/%E5%BA%84%E5%9B%AD" TargetMode="External"/><Relationship Id="rId7" Type="http://schemas.openxmlformats.org/officeDocument/2006/relationships/hyperlink" Target="http://hep.ccic.ntnu.edu.tw/browse2.php?s=633" TargetMode="External"/><Relationship Id="rId2" Type="http://schemas.openxmlformats.org/officeDocument/2006/relationships/hyperlink" Target="http://memo.cgu.edu.tw/yu-yen/%E7%BE%85%E9%A6%AC.pdf" TargetMode="External"/><Relationship Id="rId1" Type="http://schemas.openxmlformats.org/officeDocument/2006/relationships/slideLayout" Target="../slideLayouts/slideLayout2.xml"/><Relationship Id="rId6" Type="http://schemas.openxmlformats.org/officeDocument/2006/relationships/hyperlink" Target="http://zh.wikipedia.org/wiki/%E5%AE%97%E6%95%99%E6%94%B9%E9%9D%A9" TargetMode="External"/><Relationship Id="rId5" Type="http://schemas.openxmlformats.org/officeDocument/2006/relationships/hyperlink" Target="http://zh.wikipedia.org/wiki/%E6%96%87%E8%89%BA%E5%A4%8D%E5%85%B4" TargetMode="External"/><Relationship Id="rId10" Type="http://schemas.openxmlformats.org/officeDocument/2006/relationships/hyperlink" Target="http://zh.wikipedia.org/wiki/%E9%81%93%E5%AE%B6" TargetMode="External"/><Relationship Id="rId4" Type="http://schemas.openxmlformats.org/officeDocument/2006/relationships/hyperlink" Target="http://zh.wikipedia.org/wiki/%E5%B0%81%E5%BB%BA%E5%88%B6%E5%BA%A6_(%E6%AD%90%E6%B4%B2)" TargetMode="External"/><Relationship Id="rId9" Type="http://schemas.openxmlformats.org/officeDocument/2006/relationships/hyperlink" Target="http://big5.china.com.cn/chinese/zhuanti/xxsb/571357.htm"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252592%E5%93%81%E7%8A%AF%E7%BD%AA;677;469" TargetMode="External"/><Relationship Id="rId2" Type="http://schemas.openxmlformats.org/officeDocument/2006/relationships/hyperlink" Target="https://www.google.com.tw/search?q=%E8%91%89%E5%86%A0%E4%BA%A8&amp;espv=2&amp;biw=1517&amp;bih=665&amp;source=lnms&amp;tbm=isch&amp;sa=X&amp;ei=hsthVaq9AZHk8AXdhoKQBQ&amp;ved=0CAYQ_AUoAQ&amp;dpr=0.9"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www2.hkej.com/commentary/cnpolitics/article/894248/%E7%BE%8E%E5%9C%8B%E9%9D%A9%E5%91%BD%E6%88%B0%E7%88%AD%E8%88%87%E6%B3%95%E5%9C%8B%E5%A4%A7%E9%9D%A9%E5%91%BD%E7%9A%84%E8%B5%B7%E6%BA%90%E6%AF%94%E8%BC%83" TargetMode="External"/><Relationship Id="rId3" Type="http://schemas.openxmlformats.org/officeDocument/2006/relationships/hyperlink" Target="http://zh.wikipedia.org/wiki/%E5%BA%84%E5%9B%AD" TargetMode="External"/><Relationship Id="rId7" Type="http://schemas.openxmlformats.org/officeDocument/2006/relationships/hyperlink" Target="http://hep.ccic.ntnu.edu.tw/browse2.php?s=633" TargetMode="External"/><Relationship Id="rId2" Type="http://schemas.openxmlformats.org/officeDocument/2006/relationships/hyperlink" Target="http://memo.cgu.edu.tw/yu-yen/%E7%BE%85%E9%A6%AC.pdf" TargetMode="External"/><Relationship Id="rId1" Type="http://schemas.openxmlformats.org/officeDocument/2006/relationships/slideLayout" Target="../slideLayouts/slideLayout2.xml"/><Relationship Id="rId6" Type="http://schemas.openxmlformats.org/officeDocument/2006/relationships/hyperlink" Target="http://zh.wikipedia.org/wiki/%E5%AE%97%E6%95%99%E6%94%B9%E9%9D%A9" TargetMode="External"/><Relationship Id="rId5" Type="http://schemas.openxmlformats.org/officeDocument/2006/relationships/hyperlink" Target="http://zh.wikipedia.org/wiki/%E6%96%87%E8%89%BA%E5%A4%8D%E5%85%B4" TargetMode="External"/><Relationship Id="rId10" Type="http://schemas.openxmlformats.org/officeDocument/2006/relationships/hyperlink" Target="http://zh.wikipedia.org/wiki/%E9%81%93%E5%AE%B6" TargetMode="External"/><Relationship Id="rId4" Type="http://schemas.openxmlformats.org/officeDocument/2006/relationships/hyperlink" Target="http://zh.wikipedia.org/wiki/%E5%B0%81%E5%BB%BA%E5%88%B6%E5%BA%A6_(%E6%AD%90%E6%B4%B2)" TargetMode="External"/><Relationship Id="rId9" Type="http://schemas.openxmlformats.org/officeDocument/2006/relationships/hyperlink" Target="http://big5.china.com.cn/chinese/zhuanti/xxsb/571357.htm" TargetMode="External"/></Relationships>
</file>

<file path=ppt/slides/_rels/slide138.xml.rels><?xml version="1.0" encoding="UTF-8" standalone="yes"?>
<Relationships xmlns="http://schemas.openxmlformats.org/package/2006/relationships"><Relationship Id="rId3" Type="http://schemas.openxmlformats.org/officeDocument/2006/relationships/hyperlink" Target="http://hre.pro.edu.tw/zh.php?m=9&amp;c=1272534183" TargetMode="External"/><Relationship Id="rId7" Type="http://schemas.openxmlformats.org/officeDocument/2006/relationships/hyperlink" Target="http://zh.wikipedia.org/wiki/%E4%BB%A5%E8%B5%9B%E4%BA%9A%C2%B7%E4%BC%AF%E6%9E%97" TargetMode="External"/><Relationship Id="rId2" Type="http://schemas.openxmlformats.org/officeDocument/2006/relationships/hyperlink" Target="http://law.moj.gov.tw/Index.aspx" TargetMode="External"/><Relationship Id="rId1" Type="http://schemas.openxmlformats.org/officeDocument/2006/relationships/slideLayout" Target="../slideLayouts/slideLayout2.xml"/><Relationship Id="rId6" Type="http://schemas.openxmlformats.org/officeDocument/2006/relationships/hyperlink" Target="http://zh.wikipedia.org/wiki/%E8%AE%BA%E8%87%AA%E7%94%B1" TargetMode="External"/><Relationship Id="rId5" Type="http://schemas.openxmlformats.org/officeDocument/2006/relationships/hyperlink" Target="http://zh.wikipedia.org/zh-tw/Wikipedia:%E9%A6%96%E9%A1%B5" TargetMode="External"/><Relationship Id="rId4" Type="http://schemas.openxmlformats.org/officeDocument/2006/relationships/hyperlink" Target="http://zh.wikipedia.org/zh-tw/%E5%8D%B0%E5%BA%A6%E5%AE%89%E4%B9%90%E6%AD%BB" TargetMode="External"/></Relationships>
</file>

<file path=ppt/slides/_rels/slide139.xml.rels><?xml version="1.0" encoding="UTF-8" standalone="yes"?>
<Relationships xmlns="http://schemas.openxmlformats.org/package/2006/relationships"><Relationship Id="rId8" Type="http://schemas.openxmlformats.org/officeDocument/2006/relationships/hyperlink" Target="http://udn.com/NEWS/NATIONAL/NAT3/8611104.shtml" TargetMode="External"/><Relationship Id="rId3" Type="http://schemas.openxmlformats.org/officeDocument/2006/relationships/hyperlink" Target="http://zh.wikipedia.org/zh-tw/Wikipedia:%E9%A6%96%E9%A1%B5" TargetMode="External"/><Relationship Id="rId7" Type="http://schemas.openxmlformats.org/officeDocument/2006/relationships/hyperlink" Target="http://www.freedomhouse.org/" TargetMode="External"/><Relationship Id="rId2" Type="http://schemas.openxmlformats.org/officeDocument/2006/relationships/hyperlink" Target="http://www.6law.idv.tw/6law/law/%E6%88%92%E5%9A%B4%E6%B3%95.htm" TargetMode="External"/><Relationship Id="rId1" Type="http://schemas.openxmlformats.org/officeDocument/2006/relationships/slideLayout" Target="../slideLayouts/slideLayout2.xml"/><Relationship Id="rId6" Type="http://schemas.openxmlformats.org/officeDocument/2006/relationships/hyperlink" Target="http://web2.yzu.edu.tw/e_news/677/6_student01.html" TargetMode="External"/><Relationship Id="rId5" Type="http://schemas.openxmlformats.org/officeDocument/2006/relationships/hyperlink" Target="https://www.google.com.tw/" TargetMode="External"/><Relationship Id="rId4" Type="http://schemas.openxmlformats.org/officeDocument/2006/relationships/hyperlink" Target="http://www.228.org.tw/"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8" Type="http://schemas.openxmlformats.org/officeDocument/2006/relationships/hyperlink" Target="http://www.dot.taipei.gov.tw/ct.asp?xItem=1183076&amp;ctNode=12785&amp;mp=117001" TargetMode="External"/><Relationship Id="rId3" Type="http://schemas.openxmlformats.org/officeDocument/2006/relationships/hyperlink" Target="http://zh.wikipedia.org/wiki/%E9%9B%86%E6%9C%83%E9%81%8A%E8%A1%8C%E6%B3%95" TargetMode="External"/><Relationship Id="rId7" Type="http://schemas.openxmlformats.org/officeDocument/2006/relationships/hyperlink" Target="http://www.chinatimes.com/newspapers/20140426000340-260102" TargetMode="External"/><Relationship Id="rId2" Type="http://schemas.openxmlformats.org/officeDocument/2006/relationships/hyperlink" Target="http://zh.wikipedia.org/wiki/%E4%BA%BA%E8%82%89%E6%90%9C%E7%B4%A2" TargetMode="External"/><Relationship Id="rId1" Type="http://schemas.openxmlformats.org/officeDocument/2006/relationships/slideLayout" Target="../slideLayouts/slideLayout2.xml"/><Relationship Id="rId6" Type="http://schemas.openxmlformats.org/officeDocument/2006/relationships/hyperlink" Target="http://www.lawtw.com/article.php?template=article_content&amp;area=free_browse&amp;parent_path=,1,784,&amp;job_id=89206&amp;article_category_id=1169&amp;article_id=40705" TargetMode="External"/><Relationship Id="rId5" Type="http://schemas.openxmlformats.org/officeDocument/2006/relationships/hyperlink" Target="http://hk.crntt.com/doc/1031/5/8/5/103158508.html?coluid=192&amp;kindid=0&amp;docid=103158508&amp;mdate=0429210544" TargetMode="External"/><Relationship Id="rId4" Type="http://schemas.openxmlformats.org/officeDocument/2006/relationships/hyperlink" Target="http://web2.yzu.edu.tw/e_news/677/6_student01.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youtube.com/watch?v=KNUf0sNNAxo"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youtube.com/watch?v=ZVc6sDDAsK4"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3568" y="188640"/>
            <a:ext cx="7772400" cy="1470025"/>
          </a:xfrm>
        </p:spPr>
        <p:txBody>
          <a:bodyPr>
            <a:normAutofit/>
          </a:bodyPr>
          <a:lstStyle/>
          <a:p>
            <a:r>
              <a:rPr lang="zh-TW" altLang="en-US" sz="8000" b="1" dirty="0" smtClean="0">
                <a:latin typeface="標楷體" pitchFamily="65" charset="-120"/>
                <a:ea typeface="標楷體" pitchFamily="65" charset="-120"/>
              </a:rPr>
              <a:t>自由 </a:t>
            </a:r>
            <a:r>
              <a:rPr lang="en-US" altLang="zh-TW" sz="8000" b="1" dirty="0" smtClean="0">
                <a:latin typeface="標楷體" pitchFamily="65" charset="-120"/>
                <a:ea typeface="標楷體" pitchFamily="65" charset="-120"/>
              </a:rPr>
              <a:t>Liberty</a:t>
            </a:r>
            <a:endParaRPr lang="zh-TW" altLang="en-US" sz="8000" b="1" dirty="0">
              <a:latin typeface="標楷體" pitchFamily="65" charset="-120"/>
              <a:ea typeface="標楷體" pitchFamily="65" charset="-120"/>
            </a:endParaRPr>
          </a:p>
        </p:txBody>
      </p:sp>
      <p:sp>
        <p:nvSpPr>
          <p:cNvPr id="3" name="副標題 2"/>
          <p:cNvSpPr>
            <a:spLocks noGrp="1"/>
          </p:cNvSpPr>
          <p:nvPr>
            <p:ph type="subTitle" idx="1"/>
          </p:nvPr>
        </p:nvSpPr>
        <p:spPr>
          <a:xfrm>
            <a:off x="755576" y="1916832"/>
            <a:ext cx="7920880" cy="4941168"/>
          </a:xfrm>
        </p:spPr>
        <p:txBody>
          <a:bodyPr>
            <a:normAutofit/>
          </a:bodyPr>
          <a:lstStyle/>
          <a:p>
            <a:r>
              <a:rPr lang="zh-TW" altLang="en-US" b="1" dirty="0">
                <a:solidFill>
                  <a:schemeClr val="tx1"/>
                </a:solidFill>
                <a:latin typeface="標楷體" pitchFamily="65" charset="-120"/>
                <a:ea typeface="標楷體" pitchFamily="65" charset="-120"/>
              </a:rPr>
              <a:t>土木系第六</a:t>
            </a:r>
            <a:r>
              <a:rPr lang="zh-TW" altLang="en-US" b="1" dirty="0" smtClean="0">
                <a:solidFill>
                  <a:schemeClr val="tx1"/>
                </a:solidFill>
                <a:latin typeface="標楷體" pitchFamily="65" charset="-120"/>
                <a:ea typeface="標楷體" pitchFamily="65" charset="-120"/>
              </a:rPr>
              <a:t>組</a:t>
            </a:r>
            <a:endParaRPr lang="en-US" altLang="zh-TW" b="1" dirty="0" smtClean="0">
              <a:solidFill>
                <a:schemeClr val="tx1"/>
              </a:solidFill>
              <a:latin typeface="標楷體" pitchFamily="65" charset="-120"/>
              <a:ea typeface="標楷體" pitchFamily="65" charset="-120"/>
            </a:endParaRPr>
          </a:p>
          <a:p>
            <a:r>
              <a:rPr lang="zh-TW" altLang="en-US" b="1" dirty="0" smtClean="0">
                <a:solidFill>
                  <a:schemeClr val="tx1"/>
                </a:solidFill>
                <a:latin typeface="標楷體" pitchFamily="65" charset="-120"/>
                <a:ea typeface="標楷體" pitchFamily="65" charset="-120"/>
              </a:rPr>
              <a:t>組長：林冠宏</a:t>
            </a:r>
            <a:endParaRPr lang="en-US" altLang="zh-TW" b="1" dirty="0" smtClean="0">
              <a:solidFill>
                <a:schemeClr val="tx1"/>
              </a:solidFill>
              <a:latin typeface="標楷體" pitchFamily="65" charset="-120"/>
              <a:ea typeface="標楷體" pitchFamily="65" charset="-120"/>
            </a:endParaRPr>
          </a:p>
          <a:p>
            <a:r>
              <a:rPr lang="zh-TW" altLang="en-US" b="1" dirty="0" smtClean="0">
                <a:solidFill>
                  <a:schemeClr val="tx1"/>
                </a:solidFill>
                <a:latin typeface="標楷體" pitchFamily="65" charset="-120"/>
                <a:ea typeface="標楷體" pitchFamily="65" charset="-120"/>
              </a:rPr>
              <a:t>組員：藍欲瑞</a:t>
            </a:r>
            <a:endParaRPr lang="en-US" altLang="zh-TW" b="1" dirty="0" smtClean="0">
              <a:solidFill>
                <a:schemeClr val="tx1"/>
              </a:solidFill>
              <a:latin typeface="標楷體" pitchFamily="65" charset="-120"/>
              <a:ea typeface="標楷體" pitchFamily="65" charset="-120"/>
            </a:endParaRPr>
          </a:p>
          <a:p>
            <a:r>
              <a:rPr lang="zh-TW" altLang="en-US" b="1" dirty="0" smtClean="0">
                <a:solidFill>
                  <a:schemeClr val="tx1"/>
                </a:solidFill>
                <a:latin typeface="標楷體" pitchFamily="65" charset="-120"/>
                <a:ea typeface="標楷體" pitchFamily="65" charset="-120"/>
              </a:rPr>
              <a:t>      詹承偉</a:t>
            </a:r>
            <a:endParaRPr lang="en-US" altLang="zh-TW" b="1" dirty="0" smtClean="0">
              <a:solidFill>
                <a:schemeClr val="tx1"/>
              </a:solidFill>
              <a:latin typeface="標楷體" pitchFamily="65" charset="-120"/>
              <a:ea typeface="標楷體" pitchFamily="65" charset="-120"/>
            </a:endParaRPr>
          </a:p>
          <a:p>
            <a:r>
              <a:rPr lang="zh-TW" altLang="en-US" b="1" dirty="0" smtClean="0">
                <a:solidFill>
                  <a:schemeClr val="tx1"/>
                </a:solidFill>
                <a:latin typeface="標楷體" pitchFamily="65" charset="-120"/>
                <a:ea typeface="標楷體" pitchFamily="65" charset="-120"/>
              </a:rPr>
              <a:t>      高濬東</a:t>
            </a:r>
            <a:endParaRPr lang="en-US" altLang="zh-TW"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         </a:t>
            </a:r>
            <a:r>
              <a:rPr lang="zh-TW" altLang="en-US" b="1" dirty="0" smtClean="0">
                <a:solidFill>
                  <a:schemeClr val="tx1"/>
                </a:solidFill>
                <a:latin typeface="標楷體" pitchFamily="65" charset="-120"/>
                <a:ea typeface="標楷體" pitchFamily="65" charset="-120"/>
              </a:rPr>
              <a:t>黃榆巽</a:t>
            </a:r>
            <a:endParaRPr lang="en-US" altLang="zh-TW" b="1" dirty="0" smtClean="0">
              <a:solidFill>
                <a:schemeClr val="tx1"/>
              </a:solidFill>
              <a:latin typeface="標楷體" pitchFamily="65" charset="-120"/>
              <a:ea typeface="標楷體" pitchFamily="65" charset="-120"/>
            </a:endParaRPr>
          </a:p>
          <a:p>
            <a:r>
              <a:rPr lang="zh-TW" altLang="en-US" b="1" dirty="0" smtClean="0">
                <a:solidFill>
                  <a:schemeClr val="tx1"/>
                </a:solidFill>
                <a:latin typeface="標楷體" pitchFamily="65" charset="-120"/>
                <a:ea typeface="標楷體" pitchFamily="65" charset="-120"/>
              </a:rPr>
              <a:t>      林典佑</a:t>
            </a:r>
            <a:endParaRPr lang="en-US" altLang="zh-TW"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                 </a:t>
            </a:r>
            <a:endParaRPr lang="en-US" altLang="zh-TW" sz="2000" b="1" dirty="0" smtClean="0">
              <a:solidFill>
                <a:schemeClr val="tx1"/>
              </a:solidFill>
              <a:latin typeface="標楷體" pitchFamily="65" charset="-120"/>
              <a:ea typeface="標楷體" pitchFamily="65" charset="-120"/>
            </a:endParaRPr>
          </a:p>
          <a:p>
            <a:r>
              <a:rPr lang="zh-TW" altLang="en-US" sz="2000" b="1" dirty="0" smtClean="0">
                <a:solidFill>
                  <a:schemeClr val="tx1"/>
                </a:solidFill>
                <a:latin typeface="標楷體" pitchFamily="65" charset="-120"/>
                <a:ea typeface="標楷體" pitchFamily="65" charset="-120"/>
              </a:rPr>
              <a:t>                                           民國</a:t>
            </a:r>
            <a:r>
              <a:rPr lang="en-US" altLang="zh-TW" sz="2000" b="1" dirty="0">
                <a:solidFill>
                  <a:schemeClr val="tx1"/>
                </a:solidFill>
                <a:latin typeface="標楷體" pitchFamily="65" charset="-120"/>
                <a:ea typeface="標楷體" pitchFamily="65" charset="-120"/>
              </a:rPr>
              <a:t>104</a:t>
            </a:r>
            <a:r>
              <a:rPr lang="zh-TW" altLang="en-US" sz="2000" b="1" dirty="0">
                <a:solidFill>
                  <a:schemeClr val="tx1"/>
                </a:solidFill>
                <a:latin typeface="標楷體" pitchFamily="65" charset="-120"/>
                <a:ea typeface="標楷體" pitchFamily="65" charset="-120"/>
              </a:rPr>
              <a:t>年</a:t>
            </a:r>
            <a:r>
              <a:rPr lang="en-US" altLang="zh-TW" sz="2000" b="1" dirty="0">
                <a:solidFill>
                  <a:schemeClr val="tx1"/>
                </a:solidFill>
                <a:latin typeface="標楷體" pitchFamily="65" charset="-120"/>
                <a:ea typeface="標楷體" pitchFamily="65" charset="-120"/>
              </a:rPr>
              <a:t>05</a:t>
            </a:r>
            <a:r>
              <a:rPr lang="zh-TW" altLang="en-US" sz="2000" b="1" dirty="0">
                <a:solidFill>
                  <a:schemeClr val="tx1"/>
                </a:solidFill>
                <a:latin typeface="標楷體" pitchFamily="65" charset="-120"/>
                <a:ea typeface="標楷體" pitchFamily="65" charset="-120"/>
              </a:rPr>
              <a:t>月</a:t>
            </a:r>
            <a:r>
              <a:rPr lang="en-US" altLang="zh-TW" sz="2000" b="1" dirty="0">
                <a:solidFill>
                  <a:schemeClr val="tx1"/>
                </a:solidFill>
                <a:latin typeface="標楷體" pitchFamily="65" charset="-120"/>
                <a:ea typeface="標楷體" pitchFamily="65" charset="-120"/>
              </a:rPr>
              <a:t>26</a:t>
            </a:r>
            <a:r>
              <a:rPr lang="zh-TW" altLang="en-US" sz="2000" b="1" dirty="0">
                <a:solidFill>
                  <a:schemeClr val="tx1"/>
                </a:solidFill>
                <a:latin typeface="標楷體" pitchFamily="65" charset="-120"/>
                <a:ea typeface="標楷體" pitchFamily="65" charset="-120"/>
              </a:rPr>
              <a:t>日</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dirty="0" smtClean="0">
                <a:latin typeface="標楷體" pitchFamily="65" charset="-120"/>
                <a:ea typeface="標楷體" pitchFamily="65" charset="-120"/>
              </a:rPr>
              <a:t>湯瑪斯</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霍布斯 </a:t>
            </a:r>
            <a:r>
              <a:rPr lang="en-US" altLang="zh-TW" sz="4800" dirty="0" smtClean="0">
                <a:latin typeface="標楷體" pitchFamily="65" charset="-120"/>
                <a:ea typeface="標楷體" pitchFamily="65" charset="-120"/>
              </a:rPr>
              <a:t/>
            </a:r>
            <a:br>
              <a:rPr lang="en-US" altLang="zh-TW" sz="4800" dirty="0" smtClean="0">
                <a:latin typeface="標楷體" pitchFamily="65" charset="-120"/>
                <a:ea typeface="標楷體" pitchFamily="65" charset="-120"/>
              </a:rPr>
            </a:br>
            <a:r>
              <a:rPr lang="en-US" sz="4800" dirty="0" smtClean="0">
                <a:latin typeface="標楷體" pitchFamily="65" charset="-120"/>
                <a:ea typeface="標楷體" pitchFamily="65" charset="-120"/>
              </a:rPr>
              <a:t>Thomas Hobbes</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a:xfrm>
            <a:off x="428596" y="1571612"/>
            <a:ext cx="4038600" cy="4857784"/>
          </a:xfrm>
        </p:spPr>
        <p:txBody>
          <a:bodyPr>
            <a:noAutofit/>
          </a:bodyPr>
          <a:lstStyle/>
          <a:p>
            <a:pPr>
              <a:buNone/>
            </a:pPr>
            <a:r>
              <a:rPr lang="zh-TW" altLang="en-US" sz="3000" dirty="0" smtClean="0">
                <a:latin typeface="標楷體" pitchFamily="65" charset="-120"/>
                <a:ea typeface="標楷體" pitchFamily="65" charset="-120"/>
              </a:rPr>
              <a:t>* 霍布斯認為在</a:t>
            </a:r>
            <a:r>
              <a:rPr lang="zh-TW" altLang="en-US" sz="3000" dirty="0" smtClean="0">
                <a:solidFill>
                  <a:srgbClr val="FF0000"/>
                </a:solidFill>
                <a:latin typeface="標楷體" pitchFamily="65" charset="-120"/>
                <a:ea typeface="標楷體" pitchFamily="65" charset="-120"/>
              </a:rPr>
              <a:t>自然狀態</a:t>
            </a:r>
            <a:r>
              <a:rPr lang="zh-TW" altLang="en-US" sz="3000" dirty="0" smtClean="0">
                <a:latin typeface="標楷體" pitchFamily="65" charset="-120"/>
                <a:ea typeface="標楷體" pitchFamily="65" charset="-120"/>
              </a:rPr>
              <a:t>下可以</a:t>
            </a:r>
            <a:r>
              <a:rPr lang="zh-TW" altLang="en-US" sz="3000" dirty="0" smtClean="0">
                <a:solidFill>
                  <a:srgbClr val="FF0000"/>
                </a:solidFill>
                <a:latin typeface="標楷體" pitchFamily="65" charset="-120"/>
                <a:ea typeface="標楷體" pitchFamily="65" charset="-120"/>
              </a:rPr>
              <a:t>不受阻礙地 </a:t>
            </a:r>
            <a:r>
              <a:rPr lang="zh-TW" altLang="en-US" sz="3000" dirty="0" smtClean="0">
                <a:latin typeface="標楷體" pitchFamily="65" charset="-120"/>
                <a:ea typeface="標楷體" pitchFamily="65" charset="-120"/>
              </a:rPr>
              <a:t>做他所能做的事就是</a:t>
            </a:r>
            <a:r>
              <a:rPr lang="zh-TW" altLang="en-US" sz="3000" dirty="0" smtClean="0">
                <a:solidFill>
                  <a:srgbClr val="FF0000"/>
                </a:solidFill>
                <a:latin typeface="標楷體" pitchFamily="65" charset="-120"/>
                <a:ea typeface="標楷體" pitchFamily="65" charset="-120"/>
              </a:rPr>
              <a:t>自由</a:t>
            </a:r>
            <a:r>
              <a:rPr lang="zh-TW" altLang="en-US" sz="3000" dirty="0" smtClean="0">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a:buNone/>
            </a:pPr>
            <a:endParaRPr lang="en-US" altLang="zh-TW" sz="3000" dirty="0" smtClean="0">
              <a:latin typeface="標楷體" pitchFamily="65" charset="-120"/>
              <a:ea typeface="標楷體" pitchFamily="65" charset="-120"/>
            </a:endParaRPr>
          </a:p>
          <a:p>
            <a:pPr>
              <a:buNone/>
            </a:pPr>
            <a:r>
              <a:rPr lang="zh-TW" altLang="en-US" sz="3000" dirty="0" smtClean="0">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自然狀態</a:t>
            </a:r>
            <a:r>
              <a:rPr lang="en-US" altLang="zh-TW" sz="3000" dirty="0" smtClean="0">
                <a:latin typeface="標楷體" pitchFamily="65" charset="-120"/>
                <a:ea typeface="標楷體" pitchFamily="65" charset="-120"/>
              </a:rPr>
              <a:t>:</a:t>
            </a:r>
          </a:p>
          <a:p>
            <a:pPr>
              <a:buNone/>
            </a:pPr>
            <a:r>
              <a:rPr lang="zh-TW" altLang="en-US" sz="3000" dirty="0" smtClean="0">
                <a:latin typeface="標楷體" pitchFamily="65" charset="-120"/>
                <a:ea typeface="標楷體" pitchFamily="65" charset="-120"/>
              </a:rPr>
              <a:t>  </a:t>
            </a:r>
            <a:r>
              <a:rPr lang="zh-TW" altLang="en-US" sz="3000" dirty="0" smtClean="0">
                <a:solidFill>
                  <a:srgbClr val="FF0000"/>
                </a:solidFill>
                <a:latin typeface="標楷體" pitchFamily="65" charset="-120"/>
                <a:ea typeface="標楷體" pitchFamily="65" charset="-120"/>
              </a:rPr>
              <a:t>人類最原始的狀態。</a:t>
            </a:r>
            <a:endParaRPr lang="en-US" altLang="zh-TW" sz="3000" dirty="0" smtClean="0">
              <a:solidFill>
                <a:srgbClr val="FF0000"/>
              </a:solidFill>
              <a:latin typeface="標楷體" pitchFamily="65" charset="-120"/>
              <a:ea typeface="標楷體" pitchFamily="65" charset="-120"/>
            </a:endParaRPr>
          </a:p>
          <a:p>
            <a:pPr>
              <a:buNone/>
            </a:pPr>
            <a:r>
              <a:rPr lang="zh-TW" altLang="en-US" sz="3000" dirty="0" smtClean="0">
                <a:solidFill>
                  <a:srgbClr val="FF0000"/>
                </a:solidFill>
                <a:latin typeface="標楷體" pitchFamily="65" charset="-120"/>
                <a:ea typeface="標楷體" pitchFamily="65" charset="-120"/>
              </a:rPr>
              <a:t>  </a:t>
            </a:r>
            <a:r>
              <a:rPr lang="en-US" altLang="zh-TW" sz="3000" dirty="0" smtClean="0">
                <a:solidFill>
                  <a:srgbClr val="FF0000"/>
                </a:solidFill>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無法律秩序，人類</a:t>
            </a:r>
            <a:endParaRPr lang="en-US" altLang="zh-TW" sz="3000" dirty="0" smtClean="0">
              <a:solidFill>
                <a:srgbClr val="FF0000"/>
              </a:solidFill>
              <a:latin typeface="標楷體" pitchFamily="65" charset="-120"/>
              <a:ea typeface="標楷體" pitchFamily="65" charset="-120"/>
            </a:endParaRPr>
          </a:p>
          <a:p>
            <a:pPr>
              <a:buNone/>
            </a:pPr>
            <a:r>
              <a:rPr lang="zh-TW" altLang="en-US" sz="3000" dirty="0" smtClean="0">
                <a:solidFill>
                  <a:srgbClr val="FF0000"/>
                </a:solidFill>
                <a:latin typeface="標楷體" pitchFamily="65" charset="-120"/>
                <a:ea typeface="標楷體" pitchFamily="65" charset="-120"/>
              </a:rPr>
              <a:t>  互相侵害的恐怖狀態</a:t>
            </a:r>
            <a:r>
              <a:rPr lang="en-US" altLang="zh-TW" sz="3000" dirty="0" smtClean="0">
                <a:solidFill>
                  <a:srgbClr val="FF0000"/>
                </a:solidFill>
                <a:latin typeface="標楷體" pitchFamily="65" charset="-120"/>
                <a:ea typeface="標楷體" pitchFamily="65" charset="-120"/>
              </a:rPr>
              <a:t>)</a:t>
            </a:r>
            <a:endParaRPr lang="en-US" altLang="zh-TW" sz="3000" dirty="0" smtClean="0">
              <a:latin typeface="標楷體" pitchFamily="65" charset="-120"/>
              <a:ea typeface="標楷體" pitchFamily="65" charset="-120"/>
            </a:endParaRPr>
          </a:p>
          <a:p>
            <a:pPr>
              <a:buNone/>
            </a:pPr>
            <a:endParaRPr lang="en-US" altLang="zh-TW" sz="3200" dirty="0" smtClean="0">
              <a:latin typeface="標楷體" pitchFamily="65" charset="-120"/>
              <a:ea typeface="標楷體" pitchFamily="65" charset="-120"/>
            </a:endParaRPr>
          </a:p>
        </p:txBody>
      </p:sp>
      <p:sp>
        <p:nvSpPr>
          <p:cNvPr id="6" name="內容版面配置區 5"/>
          <p:cNvSpPr>
            <a:spLocks noGrp="1"/>
          </p:cNvSpPr>
          <p:nvPr>
            <p:ph sz="half" idx="2"/>
          </p:nvPr>
        </p:nvSpPr>
        <p:spPr/>
        <p:txBody>
          <a:bodyPr>
            <a:normAutofit/>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latin typeface="標楷體" pitchFamily="65" charset="-120"/>
                <a:ea typeface="標楷體" pitchFamily="65" charset="-120"/>
              </a:rPr>
              <a:t>                  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pic>
        <p:nvPicPr>
          <p:cNvPr id="7" name="內容版面配置區 4" descr="200px-Thomas_Hobbes_(portrait).jpg"/>
          <p:cNvPicPr>
            <a:picLocks noChangeAspect="1"/>
          </p:cNvPicPr>
          <p:nvPr/>
        </p:nvPicPr>
        <p:blipFill>
          <a:blip r:embed="rId2" cstate="print"/>
          <a:stretch>
            <a:fillRect/>
          </a:stretch>
        </p:blipFill>
        <p:spPr>
          <a:xfrm>
            <a:off x="5143504" y="1571612"/>
            <a:ext cx="3032152" cy="4000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slide(fromBottom)">
                                      <p:cBhvr>
                                        <p:cTn id="10" dur="500"/>
                                        <p:tgtEl>
                                          <p:spTgt spid="3">
                                            <p:txEl>
                                              <p:pRg st="3" end="3"/>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Bottom)">
                                      <p:cBhvr>
                                        <p:cTn id="13" dur="500"/>
                                        <p:tgtEl>
                                          <p:spTgt spid="3">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slide(fromBottom)">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器官買賣之爭議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dirty="0" smtClean="0">
                <a:latin typeface="標楷體" pitchFamily="65" charset="-120"/>
                <a:ea typeface="標楷體" pitchFamily="65" charset="-120"/>
              </a:rPr>
              <a:t>為何贊成：</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1.</a:t>
            </a:r>
            <a:r>
              <a:rPr lang="zh-TW" altLang="en-US" dirty="0" smtClean="0">
                <a:latin typeface="標楷體" pitchFamily="65" charset="-120"/>
                <a:ea typeface="標楷體" pitchFamily="65" charset="-120"/>
              </a:rPr>
              <a:t>個人自由</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身體是自己的，自己要如何處置是自己的自由。</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2.</a:t>
            </a:r>
            <a:r>
              <a:rPr lang="zh-TW" altLang="en-US" dirty="0" smtClean="0">
                <a:latin typeface="標楷體" pitchFamily="65" charset="-120"/>
                <a:ea typeface="標楷體" pitchFamily="65" charset="-120"/>
              </a:rPr>
              <a:t>經濟</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窮困者以賣器官獲得經濟上的需要，買賣 雙方都有市場，各取所需。</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3.</a:t>
            </a:r>
            <a:r>
              <a:rPr lang="zh-TW" altLang="en-US" dirty="0" smtClean="0">
                <a:latin typeface="標楷體" pitchFamily="65" charset="-120"/>
                <a:ea typeface="標楷體" pitchFamily="65" charset="-120"/>
              </a:rPr>
              <a:t>減低社會資本</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降低病人的醫療成本，並減輕社會負擔。</a:t>
            </a:r>
            <a:endParaRPr lang="en-US" altLang="zh-TW" dirty="0" smtClean="0">
              <a:latin typeface="標楷體" pitchFamily="65" charset="-120"/>
              <a:ea typeface="標楷體" pitchFamily="65" charset="-120"/>
            </a:endParaRPr>
          </a:p>
          <a:p>
            <a:pPr>
              <a:buNone/>
            </a:pPr>
            <a:endParaRPr lang="zh-TW" alt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器官買賣之爭議</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en-US" dirty="0" smtClean="0">
                <a:latin typeface="標楷體" pitchFamily="65" charset="-120"/>
                <a:ea typeface="標楷體" pitchFamily="65" charset="-120"/>
              </a:rPr>
              <a:t>為何反對：</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1.</a:t>
            </a:r>
            <a:r>
              <a:rPr lang="zh-TW" altLang="en-US" dirty="0" smtClean="0">
                <a:latin typeface="標楷體" pitchFamily="65" charset="-120"/>
                <a:ea typeface="標楷體" pitchFamily="65" charset="-120"/>
              </a:rPr>
              <a:t>交易不夠透明</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買方與賣方之間可能有不肖業者利用不合法的手段取得器官，牟取暴利。</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2.</a:t>
            </a:r>
            <a:r>
              <a:rPr lang="zh-TW" altLang="en-US" dirty="0" smtClean="0">
                <a:latin typeface="標楷體" pitchFamily="65" charset="-120"/>
                <a:ea typeface="標楷體" pitchFamily="65" charset="-120"/>
              </a:rPr>
              <a:t>倫理道德</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身體髮膚，受之父母，不敢毀傷，孝之始也。</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3.</a:t>
            </a:r>
            <a:r>
              <a:rPr lang="zh-TW" altLang="en-US" dirty="0" smtClean="0">
                <a:latin typeface="標楷體" pitchFamily="65" charset="-120"/>
                <a:ea typeface="標楷體" pitchFamily="65" charset="-120"/>
              </a:rPr>
              <a:t>貧富問題</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富者取得器官，得以活命，而貧者無能為力，只能聽天由命。</a:t>
            </a:r>
            <a:endParaRPr lang="zh-TW" altLang="en-US" dirty="0">
              <a:latin typeface="標楷體" pitchFamily="65" charset="-120"/>
              <a:ea typeface="標楷體" pitchFamily="65" charset="-12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想法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我們認為器官買賣是可行的，但是也要像一般的交易，以各種法律規範，並且也要像一般器官捐贈，有輕重緩急之分，並且也要記錄下器官的流通管道：例如器官的來歷等等，器官的買賣應該會是可行的。</a:t>
            </a:r>
            <a:endParaRPr lang="zh-TW" altLang="en-US" dirty="0">
              <a:latin typeface="標楷體" pitchFamily="65" charset="-120"/>
              <a:ea typeface="標楷體" pitchFamily="65" charset="-120"/>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小結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t>		</a:t>
            </a:r>
            <a:r>
              <a:rPr lang="zh-TW" altLang="en-US" dirty="0" smtClean="0">
                <a:latin typeface="標楷體" pitchFamily="65" charset="-120"/>
                <a:ea typeface="標楷體" pitchFamily="65" charset="-120"/>
              </a:rPr>
              <a:t>隨著醫療技術的進步，器官的轉移較趨普遍，但仍有一定的風險存在，器官買賣更是有相當大的爭議，牽扯到法律及道德上的問題，並不能有肯定的答案，若不同意，那病人可能會等不到適合的器官；若同意，又如何制定相關法律來規範？器官買賣的問題仍是一大疑問。</a:t>
            </a:r>
            <a:endParaRPr lang="en-US" altLang="zh-TW" dirty="0" smtClean="0">
              <a:latin typeface="標楷體" pitchFamily="65" charset="-120"/>
              <a:ea typeface="標楷體" pitchFamily="65" charset="-12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台灣的自由是好是壞</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t>		</a:t>
            </a:r>
            <a:r>
              <a:rPr lang="zh-TW" altLang="en-US" dirty="0" smtClean="0">
                <a:latin typeface="標楷體" pitchFamily="65" charset="-120"/>
                <a:ea typeface="標楷體" pitchFamily="65" charset="-120"/>
              </a:rPr>
              <a:t>台灣的民主自由度是全球皆知的，許多獨裁國家都非常稱羨台灣，但是台灣的如此高自由度真的是好事嗎</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9218" name="Picture 2" descr="http://uc.udn.com.tw/NEWS/MEDIA/8563336-3375316.jpg?sn=139566297536353"/>
          <p:cNvPicPr>
            <a:picLocks noChangeAspect="1" noChangeArrowheads="1"/>
          </p:cNvPicPr>
          <p:nvPr/>
        </p:nvPicPr>
        <p:blipFill>
          <a:blip r:embed="rId2" cstate="print"/>
          <a:srcRect/>
          <a:stretch>
            <a:fillRect/>
          </a:stretch>
        </p:blipFill>
        <p:spPr bwMode="auto">
          <a:xfrm>
            <a:off x="2357422" y="3286124"/>
            <a:ext cx="5048250" cy="3314700"/>
          </a:xfrm>
          <a:prstGeom prst="rect">
            <a:avLst/>
          </a:prstGeom>
          <a:noFill/>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高度民主自由的好處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4400552" cy="4543444"/>
          </a:xfrm>
        </p:spPr>
        <p:txBody>
          <a:bodyPr>
            <a:normAutofit fontScale="77500" lnSpcReduction="20000"/>
          </a:bodyPr>
          <a:lstStyle/>
          <a:p>
            <a:pPr>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人們可以自由的表達自己的理念與想法，不受限制。</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：政見發表</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落實主權在民，由人民自行選出的民意代表替人民發聲，提出訴求，監督政府。</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：立委選舉</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政府的權利分化使的權力不過度集中，不使政府部會出現獨裁現象。</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：五權分立</a:t>
            </a:r>
            <a:endParaRPr lang="en-US" altLang="zh-TW" dirty="0" smtClean="0">
              <a:latin typeface="標楷體" pitchFamily="65" charset="-120"/>
              <a:ea typeface="標楷體" pitchFamily="65" charset="-120"/>
            </a:endParaRPr>
          </a:p>
        </p:txBody>
      </p:sp>
      <p:pic>
        <p:nvPicPr>
          <p:cNvPr id="8194" name="Picture 2" descr="http://www.exam.gov.tw/site/exam/public/MMO/GIP2/organization_c2.gif"/>
          <p:cNvPicPr>
            <a:picLocks noChangeAspect="1" noChangeArrowheads="1"/>
          </p:cNvPicPr>
          <p:nvPr/>
        </p:nvPicPr>
        <p:blipFill>
          <a:blip r:embed="rId2" cstate="print"/>
          <a:srcRect/>
          <a:stretch>
            <a:fillRect/>
          </a:stretch>
        </p:blipFill>
        <p:spPr bwMode="auto">
          <a:xfrm>
            <a:off x="4786314" y="1357298"/>
            <a:ext cx="4222282" cy="2605082"/>
          </a:xfrm>
          <a:prstGeom prst="rect">
            <a:avLst/>
          </a:prstGeom>
          <a:noFill/>
        </p:spPr>
      </p:pic>
      <p:pic>
        <p:nvPicPr>
          <p:cNvPr id="8196" name="Picture 4" descr="http://pic.pimg.tw/dppyouthtw/ecc9a0cc9666bef647203e1968b160e4.jpg"/>
          <p:cNvPicPr>
            <a:picLocks noChangeAspect="1" noChangeArrowheads="1"/>
          </p:cNvPicPr>
          <p:nvPr/>
        </p:nvPicPr>
        <p:blipFill>
          <a:blip r:embed="rId3" cstate="print"/>
          <a:srcRect/>
          <a:stretch>
            <a:fillRect/>
          </a:stretch>
        </p:blipFill>
        <p:spPr bwMode="auto">
          <a:xfrm>
            <a:off x="4857752" y="4857760"/>
            <a:ext cx="3952860" cy="1414383"/>
          </a:xfrm>
          <a:prstGeom prst="rect">
            <a:avLst/>
          </a:prstGeom>
          <a:noFill/>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高度民主自由的壞處</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高度民主使得人民濫用自己的權利去過度表達意見，勞民傷財，造成社會動亂。</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：學運</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因為諸多法律、行政事務都必須透過民意單位監督，當雙方或是兩黨立委意見不合，可能造成政府的執行力不彰，法案難以通過。</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：立委打架</a:t>
            </a:r>
            <a:endParaRPr lang="en-US" altLang="zh-TW" dirty="0" smtClean="0">
              <a:latin typeface="標楷體" pitchFamily="65" charset="-120"/>
              <a:ea typeface="標楷體" pitchFamily="65" charset="-120"/>
            </a:endParaRPr>
          </a:p>
          <a:p>
            <a:pPr>
              <a:buNone/>
            </a:pPr>
            <a:endParaRPr lang="en-US" altLang="zh-TW" dirty="0" smtClean="0"/>
          </a:p>
          <a:p>
            <a:pPr>
              <a:buNone/>
            </a:pPr>
            <a:endParaRPr lang="en-US" altLang="zh-TW" dirty="0"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latin typeface="標楷體" pitchFamily="65" charset="-120"/>
                <a:ea typeface="標楷體" pitchFamily="65" charset="-120"/>
              </a:rPr>
              <a:t>服貿學運</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a:p>
        </p:txBody>
      </p:sp>
      <p:pic>
        <p:nvPicPr>
          <p:cNvPr id="34818" name="Picture 2" descr="http://www.ksnews.com.tw/upload/2014-03-19_19b15008_.jpg"/>
          <p:cNvPicPr>
            <a:picLocks noChangeAspect="1" noChangeArrowheads="1"/>
          </p:cNvPicPr>
          <p:nvPr/>
        </p:nvPicPr>
        <p:blipFill>
          <a:blip r:embed="rId2" cstate="print"/>
          <a:srcRect/>
          <a:stretch>
            <a:fillRect/>
          </a:stretch>
        </p:blipFill>
        <p:spPr bwMode="auto">
          <a:xfrm>
            <a:off x="785786" y="1285860"/>
            <a:ext cx="7929513" cy="5286342"/>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立委打架</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endParaRPr lang="zh-TW" altLang="en-US" dirty="0"/>
          </a:p>
        </p:txBody>
      </p:sp>
      <p:pic>
        <p:nvPicPr>
          <p:cNvPr id="1026" name="Picture 2" descr="http://gb.cri.cn/mmsource/images/2014/04/02/75/15968032010159459995.jpg"/>
          <p:cNvPicPr>
            <a:picLocks noChangeAspect="1" noChangeArrowheads="1"/>
          </p:cNvPicPr>
          <p:nvPr/>
        </p:nvPicPr>
        <p:blipFill>
          <a:blip r:embed="rId2" cstate="print"/>
          <a:srcRect/>
          <a:stretch>
            <a:fillRect/>
          </a:stretch>
        </p:blipFill>
        <p:spPr bwMode="auto">
          <a:xfrm>
            <a:off x="1643042" y="1643050"/>
            <a:ext cx="6340649" cy="428628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小結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t>		</a:t>
            </a:r>
            <a:r>
              <a:rPr lang="zh-TW" altLang="en-US" dirty="0" smtClean="0">
                <a:latin typeface="標楷體" pitchFamily="65" charset="-120"/>
                <a:ea typeface="標楷體" pitchFamily="65" charset="-120"/>
              </a:rPr>
              <a:t>台灣的民主擁有高度自由是好事，但是高度自由所衍生出的問題是壞事，常常有人走上街頭，表達自己的訴求。表達訴求並不是壞事，但是遊行或是暴力衝突都會擾亂社會秩序，因此自由還是應該受到適當的規範。</a:t>
            </a:r>
            <a:endParaRPr lang="zh-TW" altLang="en-US" dirty="0">
              <a:latin typeface="標楷體" pitchFamily="65" charset="-120"/>
              <a:ea typeface="標楷體" pitchFamily="65" charset="-12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約翰</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洛克  </a:t>
            </a:r>
            <a:r>
              <a:rPr lang="en-US" sz="4800" b="1" dirty="0" smtClean="0">
                <a:latin typeface="標楷體" pitchFamily="65" charset="-120"/>
                <a:ea typeface="標楷體" pitchFamily="65" charset="-120"/>
              </a:rPr>
              <a:t>John Locke</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a:xfrm>
            <a:off x="642910" y="1428736"/>
            <a:ext cx="4000528" cy="5429264"/>
          </a:xfrm>
        </p:spPr>
        <p:txBody>
          <a:bodyPr>
            <a:normAutofit/>
          </a:bodyPr>
          <a:lstStyle/>
          <a:p>
            <a:pPr>
              <a:buNone/>
            </a:pPr>
            <a:r>
              <a:rPr lang="zh-TW" altLang="en-US" sz="3600" dirty="0" smtClean="0">
                <a:latin typeface="標楷體" pitchFamily="65" charset="-120"/>
                <a:ea typeface="標楷體" pitchFamily="65" charset="-120"/>
              </a:rPr>
              <a:t>* 洛克把自由分為兩種狀態下的自由</a:t>
            </a:r>
            <a:r>
              <a:rPr lang="en-US" altLang="zh-TW" sz="3600" dirty="0" smtClean="0">
                <a:latin typeface="標楷體" pitchFamily="65" charset="-120"/>
                <a:ea typeface="標楷體" pitchFamily="65" charset="-120"/>
              </a:rPr>
              <a:t>:</a:t>
            </a:r>
          </a:p>
          <a:p>
            <a:pPr>
              <a:buNone/>
            </a:pPr>
            <a:r>
              <a:rPr lang="en-US" altLang="zh-TW" sz="3600" dirty="0" smtClean="0">
                <a:latin typeface="標楷體" pitchFamily="65" charset="-120"/>
                <a:ea typeface="標楷體" pitchFamily="65" charset="-120"/>
              </a:rPr>
              <a:t>1.</a:t>
            </a:r>
            <a:r>
              <a:rPr lang="zh-TW" altLang="en-US" sz="3600" dirty="0" smtClean="0">
                <a:solidFill>
                  <a:srgbClr val="FF0000"/>
                </a:solidFill>
                <a:latin typeface="標楷體" pitchFamily="65" charset="-120"/>
                <a:ea typeface="標楷體" pitchFamily="65" charset="-120"/>
              </a:rPr>
              <a:t>自然狀態下</a:t>
            </a:r>
            <a:r>
              <a:rPr lang="zh-TW" altLang="en-US" sz="3600" dirty="0" smtClean="0">
                <a:latin typeface="標楷體" pitchFamily="65" charset="-120"/>
                <a:ea typeface="標楷體" pitchFamily="65" charset="-120"/>
              </a:rPr>
              <a:t>的自由</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cs typeface="Mangal" pitchFamily="18" charset="0"/>
              </a:rPr>
              <a:t>依據自然法行動的自由。</a:t>
            </a:r>
            <a:endParaRPr lang="en-US" altLang="zh-TW" sz="3600" dirty="0" smtClean="0">
              <a:latin typeface="標楷體" pitchFamily="65" charset="-120"/>
              <a:ea typeface="標楷體" pitchFamily="65" charset="-120"/>
              <a:cs typeface="Mangal" pitchFamily="18" charset="0"/>
            </a:endParaRPr>
          </a:p>
          <a:p>
            <a:pPr>
              <a:buNone/>
            </a:pPr>
            <a:r>
              <a:rPr lang="en-US" altLang="zh-TW" sz="3600" dirty="0" smtClean="0">
                <a:latin typeface="標楷體" pitchFamily="65" charset="-120"/>
                <a:ea typeface="標楷體" pitchFamily="65" charset="-120"/>
              </a:rPr>
              <a:t>2.</a:t>
            </a:r>
            <a:r>
              <a:rPr lang="zh-TW" altLang="en-US" sz="3600" dirty="0" smtClean="0">
                <a:solidFill>
                  <a:srgbClr val="FF0000"/>
                </a:solidFill>
                <a:latin typeface="標楷體" pitchFamily="65" charset="-120"/>
                <a:ea typeface="標楷體" pitchFamily="65" charset="-120"/>
              </a:rPr>
              <a:t>文明社會中</a:t>
            </a:r>
            <a:r>
              <a:rPr lang="zh-TW" altLang="en-US" sz="3600" dirty="0" smtClean="0">
                <a:latin typeface="標楷體" pitchFamily="65" charset="-120"/>
                <a:ea typeface="標楷體" pitchFamily="65" charset="-120"/>
              </a:rPr>
              <a:t>的自由</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依據制定的法律行動的自由。</a:t>
            </a:r>
          </a:p>
        </p:txBody>
      </p:sp>
      <p:pic>
        <p:nvPicPr>
          <p:cNvPr id="6" name="內容版面配置區 5" descr="200px-JohnLocke.png"/>
          <p:cNvPicPr>
            <a:picLocks noGrp="1" noChangeAspect="1"/>
          </p:cNvPicPr>
          <p:nvPr>
            <p:ph sz="half" idx="2"/>
          </p:nvPr>
        </p:nvPicPr>
        <p:blipFill>
          <a:blip r:embed="rId2" cstate="print"/>
          <a:stretch>
            <a:fillRect/>
          </a:stretch>
        </p:blipFill>
        <p:spPr>
          <a:xfrm>
            <a:off x="5214942" y="1643050"/>
            <a:ext cx="2824290" cy="3929090"/>
          </a:xfrm>
        </p:spPr>
      </p:pic>
      <p:sp>
        <p:nvSpPr>
          <p:cNvPr id="7" name="矩形 6"/>
          <p:cNvSpPr/>
          <p:nvPr/>
        </p:nvSpPr>
        <p:spPr>
          <a:xfrm>
            <a:off x="5643570" y="5643578"/>
            <a:ext cx="1800493" cy="276999"/>
          </a:xfrm>
          <a:prstGeom prst="rect">
            <a:avLst/>
          </a:prstGeom>
        </p:spPr>
        <p:txBody>
          <a:bodyPr wrap="none">
            <a:spAutoFit/>
          </a:bodyPr>
          <a:lstStyle/>
          <a:p>
            <a:pPr>
              <a:buNone/>
            </a:pPr>
            <a:r>
              <a:rPr lang="zh-TW" altLang="en-US" sz="1200" dirty="0" smtClean="0">
                <a:latin typeface="標楷體" pitchFamily="65" charset="-120"/>
                <a:ea typeface="標楷體" pitchFamily="65" charset="-120"/>
              </a:rPr>
              <a:t>    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窮人與富人的自由權是否相等</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2071678"/>
            <a:ext cx="8229600" cy="4054485"/>
          </a:xfrm>
        </p:spPr>
        <p:txBody>
          <a:bodyPr/>
          <a:lstStyle/>
          <a:p>
            <a:pPr>
              <a:buNone/>
            </a:pPr>
            <a:r>
              <a:rPr lang="en-US" altLang="zh-TW" dirty="0" smtClean="0"/>
              <a:t>		</a:t>
            </a:r>
            <a:r>
              <a:rPr lang="zh-TW" altLang="en-US" dirty="0" smtClean="0">
                <a:latin typeface="標楷體" pitchFamily="65" charset="-120"/>
                <a:ea typeface="標楷體" pitchFamily="65" charset="-120"/>
              </a:rPr>
              <a:t>在現代的社會，貧富差距越來越大，社會上常常在宣導人人都有其自由的權利，但實際上真的是嗎？</a:t>
            </a:r>
            <a:endParaRPr lang="zh-TW" altLang="en-US" dirty="0">
              <a:latin typeface="標楷體" pitchFamily="65" charset="-120"/>
              <a:ea typeface="標楷體" pitchFamily="65" charset="-12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歐洲早期狀況</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t>	</a:t>
            </a:r>
            <a:r>
              <a:rPr lang="zh-TW" altLang="en-US" dirty="0" smtClean="0">
                <a:latin typeface="標楷體" pitchFamily="65" charset="-120"/>
                <a:ea typeface="標楷體" pitchFamily="65" charset="-120"/>
              </a:rPr>
              <a:t>許多權力集中在富人的身上，貧窮的人民擁有較少的自由權。</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：古希臘的民主制度並不允許婦女、外邦移民、貧困者、奴隸參與投票。</a:t>
            </a:r>
            <a:endParaRPr lang="zh-TW" altLang="en-US" dirty="0">
              <a:latin typeface="標楷體" pitchFamily="65" charset="-120"/>
              <a:ea typeface="標楷體" pitchFamily="65" charset="-12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現代</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en-US" altLang="zh-TW" dirty="0" smtClean="0"/>
              <a:t>	</a:t>
            </a:r>
            <a:r>
              <a:rPr lang="zh-TW" altLang="en-US" dirty="0" smtClean="0">
                <a:latin typeface="標楷體" pitchFamily="65" charset="-120"/>
                <a:ea typeface="標楷體" pitchFamily="65" charset="-120"/>
              </a:rPr>
              <a:t>以選舉為例，雖然法律寫道人有選舉權與被選舉權，但是出來的幾乎都是擁有不少財產且足以競選的人，平民出來競選的機會很少，雖然理論上是參政權是自由的，但實際上貧富也有差別。</a:t>
            </a:r>
            <a:endParaRPr lang="zh-TW" altLang="en-US" dirty="0">
              <a:latin typeface="標楷體" pitchFamily="65" charset="-120"/>
              <a:ea typeface="標楷體" pitchFamily="65" charset="-12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小結</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a:buNone/>
            </a:pPr>
            <a:r>
              <a:rPr lang="zh-TW" altLang="en-US" dirty="0" smtClean="0">
                <a:latin typeface="標楷體" pitchFamily="65" charset="-120"/>
                <a:ea typeface="標楷體" pitchFamily="65" charset="-120"/>
              </a:rPr>
              <a:t>我認為現代的自由權雖已趨近完整，但是在貧富差所導致得自由權差異還是不少，或許政府能再制定一些保障弱勢的權力條文，可能更能保障弱勢權益，例如：弱勢競選保障基金，讓因貧窮而無法出來參選、競選的人也有參政的自由。</a:t>
            </a:r>
            <a:endParaRPr lang="zh-TW" altLang="en-US" dirty="0">
              <a:latin typeface="標楷體" pitchFamily="65" charset="-120"/>
              <a:ea typeface="標楷體" pitchFamily="65" charset="-12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sz="8000" b="1" dirty="0" smtClean="0">
                <a:latin typeface="標楷體" pitchFamily="65" charset="-120"/>
                <a:ea typeface="標楷體" pitchFamily="65" charset="-120"/>
              </a:rPr>
              <a:t>想法與結論</a:t>
            </a:r>
            <a:endParaRPr lang="zh-TW" altLang="en-US" sz="8000" b="1" dirty="0">
              <a:latin typeface="標楷體" pitchFamily="65" charset="-120"/>
              <a:ea typeface="標楷體" pitchFamily="65" charset="-120"/>
            </a:endParaRPr>
          </a:p>
        </p:txBody>
      </p:sp>
      <p:sp>
        <p:nvSpPr>
          <p:cNvPr id="5" name="副標題 4"/>
          <p:cNvSpPr>
            <a:spLocks noGrp="1"/>
          </p:cNvSpPr>
          <p:nvPr>
            <p:ph type="subTitle" idx="1"/>
          </p:nvPr>
        </p:nvSpPr>
        <p:spPr/>
        <p:txBody>
          <a:bodyPr/>
          <a:lstStyle/>
          <a:p>
            <a:r>
              <a:rPr lang="zh-TW" altLang="en-US" dirty="0" smtClean="0">
                <a:solidFill>
                  <a:schemeClr val="tx1"/>
                </a:solidFill>
                <a:latin typeface="標楷體" pitchFamily="65" charset="-120"/>
                <a:ea typeface="標楷體" pitchFamily="65" charset="-120"/>
              </a:rPr>
              <a:t>報告者：林冠宏</a:t>
            </a:r>
            <a:endParaRPr lang="zh-TW" altLang="en-US" dirty="0">
              <a:solidFill>
                <a:schemeClr val="tx1"/>
              </a:solidFill>
              <a:latin typeface="標楷體" pitchFamily="65" charset="-120"/>
              <a:ea typeface="標楷體" pitchFamily="65" charset="-12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想法</a:t>
            </a:r>
            <a:endParaRPr lang="zh-TW" altLang="en-US" sz="6000" b="1" dirty="0">
              <a:latin typeface="標楷體" pitchFamily="65" charset="-120"/>
              <a:ea typeface="標楷體" pitchFamily="65" charset="-120"/>
            </a:endParaRPr>
          </a:p>
        </p:txBody>
      </p:sp>
      <p:sp>
        <p:nvSpPr>
          <p:cNvPr id="5" name="文字方塊 4"/>
          <p:cNvSpPr txBox="1"/>
          <p:nvPr/>
        </p:nvSpPr>
        <p:spPr>
          <a:xfrm>
            <a:off x="395536" y="1556792"/>
            <a:ext cx="8597225" cy="5262979"/>
          </a:xfrm>
          <a:prstGeom prst="rect">
            <a:avLst/>
          </a:prstGeom>
          <a:noFill/>
        </p:spPr>
        <p:txBody>
          <a:bodyPr wrap="none" rtlCol="0">
            <a:spAutoFit/>
          </a:bodyPr>
          <a:lstStyle/>
          <a:p>
            <a:pPr>
              <a:lnSpc>
                <a:spcPct val="150000"/>
              </a:lnSpc>
            </a:pPr>
            <a:r>
              <a:rPr lang="zh-TW" altLang="en-US" sz="3200" dirty="0" smtClean="0">
                <a:latin typeface="標楷體" pitchFamily="65" charset="-120"/>
                <a:ea typeface="標楷體" pitchFamily="65" charset="-120"/>
              </a:rPr>
              <a:t>看了</a:t>
            </a:r>
            <a:r>
              <a:rPr lang="en-US" altLang="zh-TW"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論自由</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約翰</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斯圖爾特</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密爾，與幾</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位先賢對自由的看法，相信大家一定對自由有</a:t>
            </a:r>
            <a:endParaRPr lang="en-US" altLang="zh-TW" sz="3200" dirty="0" smtClean="0">
              <a:latin typeface="標楷體" pitchFamily="65" charset="-120"/>
              <a:ea typeface="標楷體" pitchFamily="65" charset="-120"/>
            </a:endParaRPr>
          </a:p>
          <a:p>
            <a:pPr>
              <a:lnSpc>
                <a:spcPct val="150000"/>
              </a:lnSpc>
            </a:pPr>
            <a:r>
              <a:rPr lang="zh-TW" altLang="en-US" sz="3200" dirty="0">
                <a:latin typeface="標楷體" pitchFamily="65" charset="-120"/>
                <a:ea typeface="標楷體" pitchFamily="65" charset="-120"/>
              </a:rPr>
              <a:t>更進一步的了解與見解</a:t>
            </a:r>
            <a:r>
              <a:rPr lang="zh-TW" altLang="en-US" sz="3200" dirty="0" smtClean="0">
                <a:latin typeface="標楷體" pitchFamily="65" charset="-120"/>
                <a:ea typeface="標楷體" pitchFamily="65" charset="-120"/>
              </a:rPr>
              <a:t>，然而，我個人認為他</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們說的都沒錯，因為他們擁有言論的自由，</a:t>
            </a:r>
            <a:r>
              <a:rPr lang="zh-TW" altLang="en-US" sz="3200" dirty="0" smtClean="0">
                <a:solidFill>
                  <a:srgbClr val="FF0000"/>
                </a:solidFill>
                <a:latin typeface="標楷體" pitchFamily="65" charset="-120"/>
                <a:ea typeface="標楷體" pitchFamily="65" charset="-120"/>
              </a:rPr>
              <a:t>伏</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爾泰</a:t>
            </a:r>
            <a:r>
              <a:rPr lang="zh-TW" altLang="en-US" sz="3200" dirty="0" smtClean="0">
                <a:latin typeface="標楷體" pitchFamily="65" charset="-120"/>
                <a:ea typeface="標楷體" pitchFamily="65" charset="-120"/>
              </a:rPr>
              <a:t>曾說：「</a:t>
            </a:r>
            <a:r>
              <a:rPr lang="zh-TW" altLang="en-US" sz="3200" dirty="0" smtClean="0">
                <a:solidFill>
                  <a:srgbClr val="FF0000"/>
                </a:solidFill>
                <a:latin typeface="標楷體" pitchFamily="65" charset="-120"/>
                <a:ea typeface="標楷體" pitchFamily="65" charset="-120"/>
              </a:rPr>
              <a:t>我不同意你的觀點，但我誓死捍</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衛你發言的權利</a:t>
            </a:r>
            <a:r>
              <a:rPr lang="en-US" altLang="zh-TW" sz="3200" dirty="0" smtClean="0">
                <a:solidFill>
                  <a:srgbClr val="FF0000"/>
                </a:solidFill>
                <a:latin typeface="標楷體" pitchFamily="65" charset="-120"/>
                <a:ea typeface="標楷體" pitchFamily="65" charset="-120"/>
              </a:rPr>
              <a:t>!</a:t>
            </a:r>
            <a:r>
              <a:rPr lang="zh-TW" altLang="en-US" sz="3200" dirty="0" smtClean="0">
                <a:latin typeface="標楷體" pitchFamily="65" charset="-120"/>
                <a:ea typeface="標楷體" pitchFamily="65" charset="-120"/>
              </a:rPr>
              <a:t>」我覺得他說得很好，人生</a:t>
            </a:r>
            <a:endParaRPr lang="en-US" altLang="zh-TW" sz="3200" dirty="0" smtClean="0">
              <a:latin typeface="標楷體" pitchFamily="65" charset="-120"/>
              <a:ea typeface="標楷體" pitchFamily="65" charset="-120"/>
            </a:endParaRPr>
          </a:p>
          <a:p>
            <a:pPr>
              <a:lnSpc>
                <a:spcPct val="150000"/>
              </a:lnSpc>
            </a:pPr>
            <a:endParaRPr lang="en-US" altLang="zh-TW" sz="3200" dirty="0" smtClean="0">
              <a:latin typeface="標楷體" pitchFamily="65" charset="-120"/>
              <a:ea typeface="標楷體" pitchFamily="65" charset="-120"/>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3528" y="764704"/>
            <a:ext cx="8392041" cy="5262979"/>
          </a:xfrm>
          <a:prstGeom prst="rect">
            <a:avLst/>
          </a:prstGeom>
          <a:noFill/>
        </p:spPr>
        <p:txBody>
          <a:bodyPr wrap="none" rtlCol="0">
            <a:spAutoFit/>
          </a:bodyPr>
          <a:lstStyle/>
          <a:p>
            <a:pPr>
              <a:lnSpc>
                <a:spcPct val="150000"/>
              </a:lnSpc>
            </a:pPr>
            <a:r>
              <a:rPr lang="zh-TW" altLang="en-US" sz="3200" dirty="0" smtClean="0">
                <a:latin typeface="標楷體" pitchFamily="65" charset="-120"/>
                <a:ea typeface="標楷體" pitchFamily="65" charset="-120"/>
              </a:rPr>
              <a:t>而平等，或許能力不同，或許知識不夠充足，</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但他</a:t>
            </a: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她仍然擁有發言的權利，有些時候或許</a:t>
            </a:r>
            <a:endParaRPr lang="en-US" altLang="zh-TW" sz="3200" dirty="0" smtClean="0">
              <a:latin typeface="標楷體" pitchFamily="65" charset="-120"/>
              <a:ea typeface="標楷體" pitchFamily="65" charset="-120"/>
            </a:endParaRPr>
          </a:p>
          <a:p>
            <a:pPr>
              <a:lnSpc>
                <a:spcPct val="150000"/>
              </a:lnSpc>
            </a:pPr>
            <a:r>
              <a:rPr lang="zh-TW" altLang="en-US" sz="3200" dirty="0">
                <a:latin typeface="標楷體" pitchFamily="65" charset="-120"/>
                <a:ea typeface="標楷體" pitchFamily="65" charset="-120"/>
              </a:rPr>
              <a:t>在沒有任何知識背景之下所發表令人驚豔的</a:t>
            </a:r>
            <a:r>
              <a:rPr lang="zh-TW" altLang="en-US" sz="3200" dirty="0" smtClean="0">
                <a:latin typeface="標楷體" pitchFamily="65" charset="-120"/>
                <a:ea typeface="標楷體" pitchFamily="65" charset="-120"/>
              </a:rPr>
              <a:t>言</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論，但我相信大部分的人，都無發</a:t>
            </a:r>
            <a:r>
              <a:rPr lang="zh-TW" altLang="en-US" sz="3200" dirty="0">
                <a:latin typeface="標楷體" pitchFamily="65" charset="-120"/>
                <a:ea typeface="標楷體" pitchFamily="65" charset="-120"/>
              </a:rPr>
              <a:t>以客觀的</a:t>
            </a:r>
            <a:r>
              <a:rPr lang="zh-TW" altLang="en-US" sz="3200" dirty="0" smtClean="0">
                <a:latin typeface="標楷體" pitchFamily="65" charset="-120"/>
                <a:ea typeface="標楷體" pitchFamily="65" charset="-120"/>
              </a:rPr>
              <a:t>角</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度</a:t>
            </a:r>
            <a:r>
              <a:rPr lang="zh-TW" altLang="en-US" sz="3200" dirty="0">
                <a:latin typeface="標楷體" pitchFamily="65" charset="-120"/>
                <a:ea typeface="標楷體" pitchFamily="65" charset="-120"/>
              </a:rPr>
              <a:t>去</a:t>
            </a:r>
            <a:r>
              <a:rPr lang="zh-TW" altLang="en-US" sz="3200" dirty="0" smtClean="0">
                <a:latin typeface="標楷體" pitchFamily="65" charset="-120"/>
                <a:ea typeface="標楷體" pitchFamily="65" charset="-120"/>
              </a:rPr>
              <a:t>聆聽然後做出公正的判斷，可是，公正的</a:t>
            </a:r>
            <a:endParaRPr lang="en-US" altLang="zh-TW" sz="3200" dirty="0" smtClean="0">
              <a:latin typeface="標楷體" pitchFamily="65" charset="-120"/>
              <a:ea typeface="標楷體" pitchFamily="65" charset="-120"/>
            </a:endParaRPr>
          </a:p>
          <a:p>
            <a:pPr>
              <a:lnSpc>
                <a:spcPct val="150000"/>
              </a:lnSpc>
            </a:pPr>
            <a:r>
              <a:rPr lang="zh-TW" altLang="en-US" sz="3200" dirty="0">
                <a:latin typeface="標楷體" pitchFamily="65" charset="-120"/>
                <a:ea typeface="標楷體" pitchFamily="65" charset="-120"/>
              </a:rPr>
              <a:t>定義又在哪裡？我相信這世上並沒有所謂的</a:t>
            </a:r>
            <a:r>
              <a:rPr lang="zh-TW" altLang="en-US" sz="3200" dirty="0" smtClean="0">
                <a:latin typeface="標楷體" pitchFamily="65" charset="-120"/>
                <a:ea typeface="標楷體" pitchFamily="65" charset="-120"/>
              </a:rPr>
              <a:t>公</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正，有人說法律就是正義，它就公正，我偏要</a:t>
            </a:r>
            <a:endParaRPr lang="en-US" altLang="zh-TW" sz="3200" dirty="0" smtClean="0">
              <a:latin typeface="標楷體" pitchFamily="65" charset="-120"/>
              <a:ea typeface="標楷體" pitchFamily="65" charset="-12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528" y="764704"/>
            <a:ext cx="8597225" cy="5262979"/>
          </a:xfrm>
          <a:prstGeom prst="rect">
            <a:avLst/>
          </a:prstGeom>
          <a:noFill/>
        </p:spPr>
        <p:txBody>
          <a:bodyPr wrap="none" rtlCol="0">
            <a:spAutoFit/>
          </a:bodyPr>
          <a:lstStyle/>
          <a:p>
            <a:pPr>
              <a:lnSpc>
                <a:spcPct val="150000"/>
              </a:lnSpc>
            </a:pPr>
            <a:r>
              <a:rPr lang="zh-TW" altLang="en-US" sz="3200" dirty="0" smtClean="0">
                <a:latin typeface="標楷體" pitchFamily="65" charset="-120"/>
                <a:ea typeface="標楷體" pitchFamily="65" charset="-120"/>
              </a:rPr>
              <a:t>說它只是</a:t>
            </a:r>
            <a:r>
              <a:rPr lang="en-US" altLang="zh-TW" sz="3200" dirty="0" smtClean="0">
                <a:latin typeface="標楷體" pitchFamily="65" charset="-120"/>
                <a:ea typeface="標楷體" pitchFamily="65" charset="-120"/>
              </a:rPr>
              <a:t>1/3</a:t>
            </a:r>
            <a:r>
              <a:rPr lang="zh-TW" altLang="en-US" sz="3200" dirty="0" smtClean="0">
                <a:latin typeface="標楷體" pitchFamily="65" charset="-120"/>
                <a:ea typeface="標楷體" pitchFamily="65" charset="-120"/>
              </a:rPr>
              <a:t>的公正而已，因為訂定法律的人</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民選</a:t>
            </a:r>
            <a:r>
              <a:rPr lang="zh-TW" altLang="en-US" sz="3200" dirty="0">
                <a:latin typeface="標楷體" pitchFamily="65" charset="-120"/>
                <a:ea typeface="標楷體" pitchFamily="65" charset="-120"/>
              </a:rPr>
              <a:t>出的立委大多數訂定的，然後執行法律</a:t>
            </a:r>
            <a:r>
              <a:rPr lang="zh-TW" altLang="en-US" sz="3200" dirty="0" smtClean="0">
                <a:latin typeface="標楷體" pitchFamily="65" charset="-120"/>
                <a:ea typeface="標楷體" pitchFamily="65" charset="-120"/>
              </a:rPr>
              <a:t>的</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又是</a:t>
            </a:r>
            <a:r>
              <a:rPr lang="zh-TW" altLang="en-US" sz="3200" dirty="0">
                <a:latin typeface="標楷體" pitchFamily="65" charset="-120"/>
                <a:ea typeface="標楷體" pitchFamily="65" charset="-120"/>
              </a:rPr>
              <a:t>另外一批人</a:t>
            </a:r>
            <a:r>
              <a:rPr lang="zh-TW" altLang="en-US" sz="3200" dirty="0" smtClean="0">
                <a:latin typeface="標楷體" pitchFamily="65" charset="-120"/>
                <a:ea typeface="標楷體" pitchFamily="65" charset="-120"/>
              </a:rPr>
              <a:t>，至於為什麼說它有</a:t>
            </a:r>
            <a:r>
              <a:rPr lang="en-US" altLang="zh-TW" sz="3200" dirty="0" smtClean="0">
                <a:latin typeface="標楷體" pitchFamily="65" charset="-120"/>
                <a:ea typeface="標楷體" pitchFamily="65" charset="-120"/>
              </a:rPr>
              <a:t>1/3</a:t>
            </a:r>
            <a:r>
              <a:rPr lang="zh-TW" altLang="en-US" sz="3200" dirty="0" smtClean="0">
                <a:latin typeface="標楷體" pitchFamily="65" charset="-120"/>
                <a:ea typeface="標楷體" pitchFamily="65" charset="-120"/>
              </a:rPr>
              <a:t>的公</a:t>
            </a:r>
            <a:endParaRPr lang="en-US" altLang="zh-TW" sz="3200" dirty="0" smtClean="0">
              <a:latin typeface="標楷體" pitchFamily="65" charset="-120"/>
              <a:ea typeface="標楷體" pitchFamily="65" charset="-120"/>
            </a:endParaRPr>
          </a:p>
          <a:p>
            <a:pPr>
              <a:lnSpc>
                <a:spcPct val="150000"/>
              </a:lnSpc>
            </a:pPr>
            <a:r>
              <a:rPr lang="zh-TW" altLang="en-US" sz="3200" dirty="0">
                <a:latin typeface="標楷體" pitchFamily="65" charset="-120"/>
                <a:ea typeface="標楷體" pitchFamily="65" charset="-120"/>
              </a:rPr>
              <a:t>正</a:t>
            </a:r>
            <a:r>
              <a:rPr lang="zh-TW" altLang="en-US" sz="3200" dirty="0" smtClean="0">
                <a:latin typeface="標楷體" pitchFamily="65" charset="-120"/>
                <a:ea typeface="標楷體" pitchFamily="65" charset="-120"/>
              </a:rPr>
              <a:t>呢？因為它正保護著只懂法律的人。這樣並</a:t>
            </a:r>
            <a:endParaRPr lang="en-US" altLang="zh-TW" sz="3200" dirty="0" smtClean="0">
              <a:latin typeface="標楷體" pitchFamily="65" charset="-120"/>
              <a:ea typeface="標楷體" pitchFamily="65" charset="-120"/>
            </a:endParaRPr>
          </a:p>
          <a:p>
            <a:pPr>
              <a:lnSpc>
                <a:spcPct val="150000"/>
              </a:lnSpc>
            </a:pPr>
            <a:r>
              <a:rPr lang="zh-TW" altLang="en-US" sz="3200" dirty="0">
                <a:latin typeface="標楷體" pitchFamily="65" charset="-120"/>
                <a:ea typeface="標楷體" pitchFamily="65" charset="-120"/>
              </a:rPr>
              <a:t>非大家都</a:t>
            </a:r>
            <a:r>
              <a:rPr lang="zh-TW" altLang="en-US" sz="3200" dirty="0" smtClean="0">
                <a:latin typeface="標楷體" pitchFamily="65" charset="-120"/>
                <a:ea typeface="標楷體" pitchFamily="65" charset="-120"/>
              </a:rPr>
              <a:t>擁有平等的自由，所以我說它只有</a:t>
            </a:r>
            <a:r>
              <a:rPr lang="en-US" altLang="zh-TW" sz="3200" dirty="0" smtClean="0">
                <a:latin typeface="標楷體" pitchFamily="65" charset="-120"/>
                <a:ea typeface="標楷體" pitchFamily="65" charset="-120"/>
              </a:rPr>
              <a:t>1/3</a:t>
            </a:r>
          </a:p>
          <a:p>
            <a:pPr>
              <a:lnSpc>
                <a:spcPct val="150000"/>
              </a:lnSpc>
            </a:pPr>
            <a:r>
              <a:rPr lang="zh-TW" altLang="en-US" sz="3200" dirty="0">
                <a:latin typeface="標楷體" pitchFamily="65" charset="-120"/>
                <a:ea typeface="標楷體" pitchFamily="65" charset="-120"/>
              </a:rPr>
              <a:t>的</a:t>
            </a:r>
            <a:r>
              <a:rPr lang="zh-TW" altLang="en-US" sz="3200" dirty="0" smtClean="0">
                <a:latin typeface="標楷體" pitchFamily="65" charset="-120"/>
                <a:ea typeface="標楷體" pitchFamily="65" charset="-120"/>
              </a:rPr>
              <a:t>公正。臺灣，是個</a:t>
            </a:r>
            <a:r>
              <a:rPr lang="zh-TW" altLang="en-US" sz="3200" dirty="0" smtClean="0">
                <a:solidFill>
                  <a:srgbClr val="FF0000"/>
                </a:solidFill>
                <a:latin typeface="標楷體" pitchFamily="65" charset="-120"/>
                <a:ea typeface="標楷體" pitchFamily="65" charset="-120"/>
              </a:rPr>
              <a:t>自由的國度</a:t>
            </a:r>
            <a:r>
              <a:rPr lang="zh-TW" altLang="en-US" sz="3200" dirty="0" smtClean="0">
                <a:latin typeface="標楷體" pitchFamily="65" charset="-120"/>
                <a:ea typeface="標楷體" pitchFamily="65" charset="-120"/>
              </a:rPr>
              <a:t>，經歷：</a:t>
            </a:r>
            <a:r>
              <a:rPr lang="zh-TW" altLang="en-US" sz="3200" dirty="0" smtClean="0">
                <a:solidFill>
                  <a:srgbClr val="FF0000"/>
                </a:solidFill>
                <a:latin typeface="標楷體" pitchFamily="65" charset="-120"/>
                <a:ea typeface="標楷體" pitchFamily="65" charset="-120"/>
              </a:rPr>
              <a:t>二二</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八事件</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四六事件</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戒嚴</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美麗島事件</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解嚴</a:t>
            </a:r>
            <a:endParaRPr lang="en-US" altLang="zh-TW" sz="3200" dirty="0" smtClean="0">
              <a:solidFill>
                <a:srgbClr val="FF0000"/>
              </a:solidFill>
              <a:latin typeface="標楷體" pitchFamily="65" charset="-120"/>
              <a:ea typeface="標楷體" pitchFamily="65" charset="-12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1520" y="620688"/>
            <a:ext cx="8392041" cy="5262979"/>
          </a:xfrm>
          <a:prstGeom prst="rect">
            <a:avLst/>
          </a:prstGeom>
          <a:noFill/>
        </p:spPr>
        <p:txBody>
          <a:bodyPr wrap="none" rtlCol="0">
            <a:spAutoFit/>
          </a:bodyPr>
          <a:lstStyle/>
          <a:p>
            <a:pPr>
              <a:lnSpc>
                <a:spcPct val="150000"/>
              </a:lnSpc>
            </a:pP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三月學運</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總統直選</a:t>
            </a: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政黨輪替</a:t>
            </a:r>
            <a:r>
              <a:rPr lang="zh-TW" altLang="en-US" sz="3200" dirty="0" smtClean="0">
                <a:latin typeface="標楷體" pitchFamily="65" charset="-120"/>
                <a:ea typeface="標楷體" pitchFamily="65" charset="-120"/>
              </a:rPr>
              <a:t>，由</a:t>
            </a:r>
            <a:r>
              <a:rPr lang="zh-TW" altLang="en-US" sz="3200" dirty="0" smtClean="0">
                <a:solidFill>
                  <a:srgbClr val="FF0000"/>
                </a:solidFill>
                <a:latin typeface="標楷體" pitchFamily="65" charset="-120"/>
                <a:ea typeface="標楷體" pitchFamily="65" charset="-120"/>
              </a:rPr>
              <a:t>專制</a:t>
            </a:r>
            <a:r>
              <a:rPr lang="zh-TW" altLang="en-US" sz="3200" dirty="0" smtClean="0">
                <a:latin typeface="標楷體" pitchFamily="65" charset="-120"/>
                <a:ea typeface="標楷體" pitchFamily="65" charset="-120"/>
              </a:rPr>
              <a:t>的</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政治制度，逐漸轉為</a:t>
            </a:r>
            <a:r>
              <a:rPr lang="zh-TW" altLang="en-US" sz="3200" dirty="0" smtClean="0">
                <a:solidFill>
                  <a:srgbClr val="FF0000"/>
                </a:solidFill>
                <a:latin typeface="標楷體" pitchFamily="65" charset="-120"/>
                <a:ea typeface="標楷體" pitchFamily="65" charset="-120"/>
              </a:rPr>
              <a:t>自由民主</a:t>
            </a:r>
            <a:r>
              <a:rPr lang="zh-TW" altLang="en-US" sz="3200" dirty="0" smtClean="0">
                <a:latin typeface="標楷體" pitchFamily="65" charset="-120"/>
                <a:ea typeface="標楷體" pitchFamily="65" charset="-120"/>
              </a:rPr>
              <a:t>的政治，現在</a:t>
            </a:r>
            <a:r>
              <a:rPr lang="zh-TW" altLang="en-US" sz="3200" dirty="0" smtClean="0">
                <a:solidFill>
                  <a:srgbClr val="FF0000"/>
                </a:solidFill>
                <a:latin typeface="標楷體" pitchFamily="65" charset="-120"/>
                <a:ea typeface="標楷體" pitchFamily="65" charset="-120"/>
              </a:rPr>
              <a:t>人</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人皆有權</a:t>
            </a:r>
            <a:r>
              <a:rPr lang="zh-TW" altLang="en-US" sz="3200" dirty="0" smtClean="0">
                <a:latin typeface="標楷體" pitchFamily="65" charset="-120"/>
                <a:ea typeface="標楷體" pitchFamily="65" charset="-120"/>
              </a:rPr>
              <a:t>，投下那神聖的一票，那也是我們</a:t>
            </a:r>
            <a:r>
              <a:rPr lang="zh-TW" altLang="en-US" sz="3200" dirty="0" smtClean="0">
                <a:solidFill>
                  <a:srgbClr val="FF0000"/>
                </a:solidFill>
                <a:latin typeface="標楷體" pitchFamily="65" charset="-120"/>
                <a:ea typeface="標楷體" pitchFamily="65" charset="-120"/>
              </a:rPr>
              <a:t>自</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由的象徵</a:t>
            </a:r>
            <a:r>
              <a:rPr lang="zh-TW" altLang="en-US" sz="3200" dirty="0" smtClean="0">
                <a:latin typeface="標楷體" pitchFamily="65" charset="-120"/>
                <a:ea typeface="標楷體" pitchFamily="65" charset="-120"/>
              </a:rPr>
              <a:t>，所以一個國家的自由，是由</a:t>
            </a:r>
            <a:r>
              <a:rPr lang="zh-TW" altLang="en-US" sz="3200" dirty="0" smtClean="0">
                <a:solidFill>
                  <a:srgbClr val="FF0000"/>
                </a:solidFill>
                <a:latin typeface="標楷體" pitchFamily="65" charset="-120"/>
                <a:ea typeface="標楷體" pitchFamily="65" charset="-120"/>
              </a:rPr>
              <a:t>前人辛</a:t>
            </a:r>
            <a:endParaRPr lang="en-US" altLang="zh-TW" sz="3200" dirty="0" smtClean="0">
              <a:solidFill>
                <a:srgbClr val="FF0000"/>
              </a:solidFill>
              <a:latin typeface="標楷體" pitchFamily="65" charset="-120"/>
              <a:ea typeface="標楷體" pitchFamily="65" charset="-120"/>
            </a:endParaRPr>
          </a:p>
          <a:p>
            <a:pPr>
              <a:lnSpc>
                <a:spcPct val="150000"/>
              </a:lnSpc>
            </a:pPr>
            <a:r>
              <a:rPr lang="zh-TW" altLang="en-US" sz="3200" dirty="0" smtClean="0">
                <a:solidFill>
                  <a:srgbClr val="FF0000"/>
                </a:solidFill>
                <a:latin typeface="標楷體" pitchFamily="65" charset="-120"/>
                <a:ea typeface="標楷體" pitchFamily="65" charset="-120"/>
              </a:rPr>
              <a:t>苦地</a:t>
            </a:r>
            <a:r>
              <a:rPr lang="zh-TW" altLang="en-US" sz="3200" dirty="0" smtClean="0">
                <a:latin typeface="標楷體" pitchFamily="65" charset="-120"/>
                <a:ea typeface="標楷體" pitchFamily="65" charset="-120"/>
              </a:rPr>
              <a:t>反抗與極力</a:t>
            </a:r>
            <a:r>
              <a:rPr lang="zh-TW" altLang="en-US" sz="3200" dirty="0" smtClean="0">
                <a:solidFill>
                  <a:srgbClr val="FF0000"/>
                </a:solidFill>
                <a:latin typeface="標楷體" pitchFamily="65" charset="-120"/>
                <a:ea typeface="標楷體" pitchFamily="65" charset="-120"/>
              </a:rPr>
              <a:t>爭取來的</a:t>
            </a:r>
            <a:r>
              <a:rPr lang="zh-TW" altLang="en-US" sz="3200" dirty="0" smtClean="0">
                <a:latin typeface="標楷體" pitchFamily="65" charset="-120"/>
                <a:ea typeface="標楷體" pitchFamily="65" charset="-120"/>
              </a:rPr>
              <a:t>，過程中</a:t>
            </a:r>
            <a:r>
              <a:rPr lang="zh-TW" altLang="en-US" sz="3200" dirty="0" smtClean="0">
                <a:solidFill>
                  <a:srgbClr val="FF0000"/>
                </a:solidFill>
                <a:latin typeface="標楷體" pitchFamily="65" charset="-120"/>
                <a:ea typeface="標楷體" pitchFamily="65" charset="-120"/>
              </a:rPr>
              <a:t>犧牲</a:t>
            </a:r>
            <a:r>
              <a:rPr lang="zh-TW" altLang="en-US" sz="3200" dirty="0" smtClean="0">
                <a:latin typeface="標楷體" pitchFamily="65" charset="-120"/>
                <a:ea typeface="標楷體" pitchFamily="65" charset="-120"/>
              </a:rPr>
              <a:t>了多少</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的</a:t>
            </a:r>
            <a:r>
              <a:rPr lang="zh-TW" altLang="en-US" sz="3200" dirty="0" smtClean="0">
                <a:solidFill>
                  <a:srgbClr val="FF0000"/>
                </a:solidFill>
                <a:latin typeface="標楷體" pitchFamily="65" charset="-120"/>
                <a:ea typeface="標楷體" pitchFamily="65" charset="-120"/>
              </a:rPr>
              <a:t>生命</a:t>
            </a:r>
            <a:r>
              <a:rPr lang="zh-TW" altLang="en-US" sz="3200" dirty="0" smtClean="0">
                <a:latin typeface="標楷體" pitchFamily="65" charset="-120"/>
                <a:ea typeface="標楷體" pitchFamily="65" charset="-120"/>
              </a:rPr>
              <a:t>與多少</a:t>
            </a:r>
            <a:r>
              <a:rPr lang="zh-TW" altLang="en-US" sz="3200" dirty="0" smtClean="0">
                <a:solidFill>
                  <a:srgbClr val="FF0000"/>
                </a:solidFill>
                <a:latin typeface="標楷體" pitchFamily="65" charset="-120"/>
                <a:ea typeface="標楷體" pitchFamily="65" charset="-120"/>
              </a:rPr>
              <a:t>家庭</a:t>
            </a:r>
            <a:r>
              <a:rPr lang="zh-TW" altLang="en-US" sz="3200" dirty="0" smtClean="0">
                <a:latin typeface="標楷體" pitchFamily="65" charset="-120"/>
                <a:ea typeface="標楷體" pitchFamily="65" charset="-120"/>
              </a:rPr>
              <a:t>的支離破碎，才能換得我們</a:t>
            </a:r>
            <a:endParaRPr lang="en-US" altLang="zh-TW" sz="3200" dirty="0" smtClean="0">
              <a:latin typeface="標楷體" pitchFamily="65" charset="-120"/>
              <a:ea typeface="標楷體" pitchFamily="65" charset="-120"/>
            </a:endParaRPr>
          </a:p>
          <a:p>
            <a:pPr>
              <a:lnSpc>
                <a:spcPct val="150000"/>
              </a:lnSpc>
            </a:pPr>
            <a:r>
              <a:rPr lang="zh-TW" altLang="en-US" sz="3200" dirty="0" smtClean="0">
                <a:latin typeface="標楷體" pitchFamily="65" charset="-120"/>
                <a:ea typeface="標楷體" pitchFamily="65" charset="-120"/>
              </a:rPr>
              <a:t>今日的自由，而現今的</a:t>
            </a:r>
            <a:r>
              <a:rPr lang="zh-TW" altLang="en-US" sz="3200" dirty="0" smtClean="0">
                <a:solidFill>
                  <a:srgbClr val="FF0000"/>
                </a:solidFill>
                <a:latin typeface="標楷體" pitchFamily="65" charset="-120"/>
                <a:ea typeface="標楷體" pitchFamily="65" charset="-120"/>
              </a:rPr>
              <a:t>臺灣</a:t>
            </a:r>
            <a:r>
              <a:rPr lang="zh-TW" altLang="en-US" sz="3200" dirty="0" smtClean="0">
                <a:latin typeface="標楷體" pitchFamily="65" charset="-120"/>
                <a:ea typeface="標楷體" pitchFamily="65" charset="-120"/>
              </a:rPr>
              <a:t>卻變得</a:t>
            </a:r>
            <a:r>
              <a:rPr lang="zh-TW" altLang="en-US" sz="3200" dirty="0" smtClean="0">
                <a:solidFill>
                  <a:srgbClr val="FF0000"/>
                </a:solidFill>
                <a:latin typeface="標楷體" pitchFamily="65" charset="-120"/>
                <a:ea typeface="標楷體" pitchFamily="65" charset="-120"/>
              </a:rPr>
              <a:t>太自由</a:t>
            </a:r>
            <a:r>
              <a:rPr lang="zh-TW" altLang="en-US" sz="3200" dirty="0" smtClean="0">
                <a:latin typeface="標楷體" pitchFamily="65" charset="-120"/>
                <a:ea typeface="標楷體" pitchFamily="65" charset="-120"/>
              </a:rPr>
              <a:t>。</a:t>
            </a:r>
            <a:endParaRPr lang="en-US" altLang="zh-TW" sz="3200" dirty="0" smtClean="0">
              <a:latin typeface="標楷體" pitchFamily="65" charset="-120"/>
              <a:ea typeface="標楷體" pitchFamily="65" charset="-120"/>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過度自由實例</a:t>
            </a:r>
            <a:endParaRPr lang="zh-TW" altLang="en-US" sz="6000"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pPr>
              <a:lnSpc>
                <a:spcPct val="150000"/>
              </a:lnSpc>
            </a:pPr>
            <a:r>
              <a:rPr lang="zh-TW" altLang="en-US" dirty="0" smtClean="0">
                <a:latin typeface="標楷體" pitchFamily="65" charset="-120"/>
                <a:ea typeface="標楷體" pitchFamily="65" charset="-120"/>
              </a:rPr>
              <a:t>學運產生的正負效益</a:t>
            </a:r>
            <a:endParaRPr lang="en-US" altLang="zh-TW" dirty="0" smtClean="0">
              <a:latin typeface="標楷體" pitchFamily="65" charset="-120"/>
              <a:ea typeface="標楷體" pitchFamily="65" charset="-120"/>
            </a:endParaRPr>
          </a:p>
          <a:p>
            <a:pPr>
              <a:lnSpc>
                <a:spcPct val="150000"/>
              </a:lnSpc>
            </a:pPr>
            <a:r>
              <a:rPr lang="zh-TW" altLang="en-US" dirty="0" smtClean="0">
                <a:latin typeface="標楷體" pitchFamily="65" charset="-120"/>
                <a:ea typeface="標楷體" pitchFamily="65" charset="-120"/>
              </a:rPr>
              <a:t>酒後駕車行為</a:t>
            </a:r>
            <a:endParaRPr lang="en-US" altLang="zh-TW" dirty="0" smtClean="0">
              <a:latin typeface="標楷體" pitchFamily="65" charset="-120"/>
              <a:ea typeface="標楷體" pitchFamily="65" charset="-120"/>
            </a:endParaRPr>
          </a:p>
          <a:p>
            <a:pPr>
              <a:lnSpc>
                <a:spcPct val="150000"/>
              </a:lnSpc>
            </a:pPr>
            <a:r>
              <a:rPr lang="zh-TW" altLang="en-US" dirty="0" smtClean="0">
                <a:latin typeface="標楷體" pitchFamily="65" charset="-120"/>
                <a:ea typeface="標楷體" pitchFamily="65" charset="-120"/>
              </a:rPr>
              <a:t>毒品管制問題</a:t>
            </a:r>
            <a:endParaRPr lang="en-US" altLang="zh-TW" dirty="0" smtClean="0">
              <a:latin typeface="標楷體" pitchFamily="65" charset="-120"/>
              <a:ea typeface="標楷體" pitchFamily="65" charset="-120"/>
            </a:endParaRPr>
          </a:p>
          <a:p>
            <a:pPr>
              <a:lnSpc>
                <a:spcPct val="150000"/>
              </a:lnSpc>
            </a:pPr>
            <a:r>
              <a:rPr lang="zh-TW" altLang="en-US" dirty="0" smtClean="0">
                <a:latin typeface="標楷體" pitchFamily="65" charset="-120"/>
                <a:ea typeface="標楷體" pitchFamily="65" charset="-120"/>
              </a:rPr>
              <a:t>對言論是否負責</a:t>
            </a:r>
            <a:endParaRPr lang="en-US" altLang="zh-TW" dirty="0" smtClean="0">
              <a:latin typeface="標楷體" pitchFamily="65" charset="-120"/>
              <a:ea typeface="標楷體" pitchFamily="65" charset="-120"/>
            </a:endParaRPr>
          </a:p>
          <a:p>
            <a:pPr>
              <a:lnSpc>
                <a:spcPct val="150000"/>
              </a:lnSpc>
            </a:pPr>
            <a:r>
              <a:rPr lang="zh-TW" altLang="en-US" dirty="0" smtClean="0">
                <a:latin typeface="標楷體" pitchFamily="65" charset="-120"/>
                <a:ea typeface="標楷體" pitchFamily="65" charset="-120"/>
              </a:rPr>
              <a:t>立院內立委的打鬥</a:t>
            </a:r>
            <a:endParaRPr lang="en-US" altLang="zh-TW" dirty="0" smtClean="0">
              <a:latin typeface="標楷體" pitchFamily="65" charset="-120"/>
              <a:ea typeface="標楷體" pitchFamily="65" charset="-120"/>
            </a:endParaRPr>
          </a:p>
          <a:p>
            <a:pPr>
              <a:lnSpc>
                <a:spcPct val="150000"/>
              </a:lnSpc>
            </a:pPr>
            <a:r>
              <a:rPr lang="zh-TW" altLang="en-US" dirty="0" smtClean="0">
                <a:latin typeface="標楷體" pitchFamily="65" charset="-120"/>
                <a:ea typeface="標楷體" pitchFamily="65" charset="-120"/>
              </a:rPr>
              <a:t>恐怖社會事件</a:t>
            </a:r>
            <a:endParaRPr lang="en-US" altLang="zh-TW" dirty="0" smtClean="0">
              <a:latin typeface="標楷體" pitchFamily="65" charset="-120"/>
              <a:ea typeface="標楷體" pitchFamily="65" charset="-12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zh-TW" altLang="en-US" sz="4800" dirty="0" smtClean="0">
                <a:solidFill>
                  <a:srgbClr val="FF0000"/>
                </a:solidFill>
                <a:latin typeface="標楷體" pitchFamily="65" charset="-120"/>
                <a:ea typeface="標楷體" pitchFamily="65" charset="-120"/>
              </a:rPr>
              <a:t>自然狀態</a:t>
            </a:r>
            <a:r>
              <a:rPr lang="zh-TW" altLang="en-US" sz="4800" dirty="0" smtClean="0">
                <a:latin typeface="標楷體" pitchFamily="65" charset="-120"/>
                <a:ea typeface="標楷體" pitchFamily="65" charset="-120"/>
              </a:rPr>
              <a:t>下的自由</a:t>
            </a:r>
            <a:r>
              <a:rPr lang="en-US" altLang="zh-TW" sz="4800" dirty="0" smtClean="0">
                <a:latin typeface="標楷體" pitchFamily="65" charset="-120"/>
                <a:ea typeface="標楷體" pitchFamily="65" charset="-120"/>
              </a:rPr>
              <a:t>:</a:t>
            </a:r>
            <a:endParaRPr lang="zh-TW" altLang="en-US" sz="4800" dirty="0">
              <a:latin typeface="標楷體" pitchFamily="65" charset="-120"/>
              <a:ea typeface="標楷體" pitchFamily="65" charset="-120"/>
            </a:endParaRPr>
          </a:p>
        </p:txBody>
      </p:sp>
      <p:sp>
        <p:nvSpPr>
          <p:cNvPr id="6" name="內容版面配置區 5"/>
          <p:cNvSpPr>
            <a:spLocks noGrp="1"/>
          </p:cNvSpPr>
          <p:nvPr>
            <p:ph idx="1"/>
          </p:nvPr>
        </p:nvSpPr>
        <p:spPr>
          <a:xfrm>
            <a:off x="500034" y="1785926"/>
            <a:ext cx="8229600" cy="4525963"/>
          </a:xfrm>
        </p:spPr>
        <p:txBody>
          <a:bodyPr>
            <a:noAutofit/>
          </a:bodyPr>
          <a:lstStyle/>
          <a:p>
            <a:pPr>
              <a:buNone/>
            </a:pPr>
            <a:r>
              <a:rPr lang="zh-TW" altLang="en-US" sz="3000" dirty="0" smtClean="0">
                <a:solidFill>
                  <a:srgbClr val="FF0000"/>
                </a:solidFill>
                <a:latin typeface="標楷體" pitchFamily="65" charset="-120"/>
                <a:ea typeface="標楷體" pitchFamily="65" charset="-120"/>
              </a:rPr>
              <a:t>* 自然狀態</a:t>
            </a:r>
            <a:r>
              <a:rPr lang="en-US" altLang="zh-TW" sz="3000" dirty="0" smtClean="0">
                <a:latin typeface="標楷體" pitchFamily="65" charset="-120"/>
                <a:ea typeface="標楷體" pitchFamily="65" charset="-120"/>
              </a:rPr>
              <a:t>:</a:t>
            </a:r>
            <a:r>
              <a:rPr lang="zh-TW" altLang="en-US" sz="3000" dirty="0" smtClean="0">
                <a:latin typeface="標楷體" pitchFamily="65" charset="-120"/>
                <a:ea typeface="標楷體" pitchFamily="65" charset="-120"/>
              </a:rPr>
              <a:t>一種</a:t>
            </a:r>
            <a:r>
              <a:rPr lang="zh-TW" altLang="en-US" sz="3000" dirty="0" smtClean="0">
                <a:solidFill>
                  <a:srgbClr val="FF0000"/>
                </a:solidFill>
                <a:latin typeface="標楷體" pitchFamily="65" charset="-120"/>
                <a:ea typeface="標楷體" pitchFamily="65" charset="-120"/>
              </a:rPr>
              <a:t>自由、平等</a:t>
            </a:r>
            <a:r>
              <a:rPr lang="zh-TW" altLang="en-US" sz="3000" dirty="0" smtClean="0">
                <a:latin typeface="標楷體" pitchFamily="65" charset="-120"/>
                <a:ea typeface="標楷體" pitchFamily="65" charset="-120"/>
              </a:rPr>
              <a:t>且</a:t>
            </a:r>
            <a:r>
              <a:rPr lang="zh-TW" altLang="en-US" sz="3000" dirty="0" smtClean="0">
                <a:solidFill>
                  <a:srgbClr val="FF0000"/>
                </a:solidFill>
                <a:latin typeface="標楷體" pitchFamily="65" charset="-120"/>
                <a:ea typeface="標楷體" pitchFamily="65" charset="-120"/>
              </a:rPr>
              <a:t>理性</a:t>
            </a:r>
            <a:r>
              <a:rPr lang="zh-TW" altLang="en-US" sz="3000" dirty="0" smtClean="0">
                <a:latin typeface="標楷體" pitchFamily="65" charset="-120"/>
                <a:ea typeface="標楷體" pitchFamily="65" charset="-120"/>
              </a:rPr>
              <a:t>的狀態。但</a:t>
            </a:r>
            <a:r>
              <a:rPr lang="zh-TW" altLang="en-US" sz="3000" dirty="0" smtClean="0">
                <a:solidFill>
                  <a:srgbClr val="FF0000"/>
                </a:solidFill>
                <a:latin typeface="標楷體" pitchFamily="65" charset="-120"/>
                <a:ea typeface="標楷體" pitchFamily="65" charset="-120"/>
              </a:rPr>
              <a:t>不是放任</a:t>
            </a:r>
            <a:r>
              <a:rPr lang="zh-TW" altLang="en-US" sz="3000" dirty="0" smtClean="0">
                <a:latin typeface="標楷體" pitchFamily="65" charset="-120"/>
                <a:ea typeface="標楷體" pitchFamily="65" charset="-120"/>
              </a:rPr>
              <a:t>的狀態。</a:t>
            </a:r>
            <a:endParaRPr lang="en-US" altLang="zh-TW" sz="3000" dirty="0" smtClean="0">
              <a:latin typeface="標楷體" pitchFamily="65" charset="-120"/>
              <a:ea typeface="標楷體" pitchFamily="65" charset="-120"/>
            </a:endParaRPr>
          </a:p>
          <a:p>
            <a:pPr>
              <a:buNone/>
            </a:pPr>
            <a:r>
              <a:rPr lang="zh-TW" altLang="en-US" sz="3000" dirty="0" smtClean="0">
                <a:latin typeface="標楷體" pitchFamily="65" charset="-120"/>
                <a:ea typeface="標楷體" pitchFamily="65" charset="-120"/>
              </a:rPr>
              <a:t>* 依據</a:t>
            </a:r>
            <a:r>
              <a:rPr lang="zh-TW" altLang="en-US" sz="3000" dirty="0" smtClean="0">
                <a:solidFill>
                  <a:srgbClr val="FF0000"/>
                </a:solidFill>
                <a:latin typeface="標楷體" pitchFamily="65" charset="-120"/>
                <a:ea typeface="標楷體" pitchFamily="65" charset="-120"/>
              </a:rPr>
              <a:t>自然法</a:t>
            </a:r>
            <a:r>
              <a:rPr lang="zh-TW" altLang="en-US" sz="3000" dirty="0" smtClean="0">
                <a:latin typeface="標楷體" pitchFamily="65" charset="-120"/>
                <a:ea typeface="標楷體" pitchFamily="65" charset="-120"/>
              </a:rPr>
              <a:t>自由行動</a:t>
            </a:r>
            <a:endParaRPr lang="en-US" altLang="zh-TW" sz="3000" dirty="0" smtClean="0">
              <a:latin typeface="標楷體" pitchFamily="65" charset="-120"/>
              <a:ea typeface="標楷體" pitchFamily="65" charset="-120"/>
            </a:endParaRPr>
          </a:p>
          <a:p>
            <a:endParaRPr lang="en-US" altLang="zh-TW" sz="3000" dirty="0" smtClean="0">
              <a:latin typeface="標楷體" pitchFamily="65" charset="-120"/>
              <a:ea typeface="標楷體" pitchFamily="65" charset="-120"/>
            </a:endParaRPr>
          </a:p>
          <a:p>
            <a:pPr>
              <a:buNone/>
            </a:pPr>
            <a:r>
              <a:rPr lang="zh-TW" altLang="en-US" sz="3000" dirty="0" smtClean="0">
                <a:latin typeface="標楷體" pitchFamily="65" charset="-120"/>
                <a:ea typeface="標楷體" pitchFamily="65" charset="-120"/>
              </a:rPr>
              <a:t>* 在自然法的範圍內，行使他們的權力，自己決 定自己的行動，不需得到任何人同意。</a:t>
            </a:r>
            <a:endParaRPr lang="en-US" altLang="zh-TW" sz="3000" dirty="0" smtClean="0">
              <a:latin typeface="標楷體" pitchFamily="65" charset="-120"/>
              <a:ea typeface="標楷體" pitchFamily="65" charset="-120"/>
            </a:endParaRPr>
          </a:p>
          <a:p>
            <a:pPr>
              <a:buNone/>
            </a:pPr>
            <a:r>
              <a:rPr lang="zh-TW" altLang="en-US" sz="3000" dirty="0" smtClean="0">
                <a:solidFill>
                  <a:srgbClr val="FF0000"/>
                </a:solidFill>
                <a:latin typeface="標楷體" pitchFamily="65" charset="-120"/>
                <a:ea typeface="標楷體" pitchFamily="65" charset="-120"/>
              </a:rPr>
              <a:t>  自然權利</a:t>
            </a:r>
            <a:r>
              <a:rPr lang="en-US" altLang="zh-TW" sz="3000" dirty="0" smtClean="0">
                <a:solidFill>
                  <a:srgbClr val="FF0000"/>
                </a:solidFill>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享有生命、自由、財產權，</a:t>
            </a:r>
            <a:r>
              <a:rPr lang="zh-TW" altLang="en-US" sz="2800" dirty="0" smtClean="0">
                <a:solidFill>
                  <a:srgbClr val="000000"/>
                </a:solidFill>
                <a:latin typeface="標楷體" pitchFamily="65" charset="-120"/>
                <a:ea typeface="標楷體" pitchFamily="65" charset="-120"/>
              </a:rPr>
              <a:t>人生於自然世界就存在的</a:t>
            </a:r>
            <a:r>
              <a:rPr lang="en-US" sz="2800" dirty="0" smtClean="0">
                <a:solidFill>
                  <a:srgbClr val="000000"/>
                </a:solidFill>
                <a:latin typeface="標楷體" pitchFamily="65" charset="-120"/>
                <a:ea typeface="標楷體" pitchFamily="65" charset="-120"/>
              </a:rPr>
              <a:t>→</a:t>
            </a:r>
            <a:r>
              <a:rPr lang="zh-TW" altLang="en-US" sz="3000" dirty="0" smtClean="0">
                <a:solidFill>
                  <a:srgbClr val="FF0000"/>
                </a:solidFill>
                <a:latin typeface="標楷體" pitchFamily="65" charset="-120"/>
                <a:ea typeface="標楷體" pitchFamily="65" charset="-120"/>
              </a:rPr>
              <a:t>天賦人權</a:t>
            </a:r>
            <a:endParaRPr lang="en-US" altLang="zh-TW" sz="3000" dirty="0" smtClean="0">
              <a:solidFill>
                <a:srgbClr val="FF0000"/>
              </a:solidFill>
              <a:latin typeface="標楷體" pitchFamily="65" charset="-120"/>
              <a:ea typeface="標楷體" pitchFamily="65" charset="-120"/>
            </a:endParaRPr>
          </a:p>
          <a:p>
            <a:pPr>
              <a:buNone/>
            </a:pPr>
            <a:endParaRPr lang="en-US" altLang="zh-TW" sz="3000" dirty="0" smtClean="0">
              <a:latin typeface="標楷體" pitchFamily="65" charset="-120"/>
              <a:ea typeface="標楷體" pitchFamily="65" charset="-120"/>
            </a:endParaRPr>
          </a:p>
          <a:p>
            <a:pPr>
              <a:buNone/>
            </a:pPr>
            <a:r>
              <a:rPr lang="zh-TW" altLang="en-US" sz="3000" dirty="0" smtClean="0">
                <a:latin typeface="標楷體" pitchFamily="65" charset="-120"/>
                <a:ea typeface="標楷體" pitchFamily="65" charset="-120"/>
              </a:rPr>
              <a:t>      </a:t>
            </a:r>
            <a:endParaRPr lang="en-US" altLang="zh-TW" sz="3000" dirty="0" smtClean="0">
              <a:latin typeface="標楷體" pitchFamily="65" charset="-120"/>
              <a:ea typeface="標楷體" pitchFamily="65" charset="-120"/>
            </a:endParaRPr>
          </a:p>
          <a:p>
            <a:pPr>
              <a:buNone/>
            </a:pP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from="(-#ppt_w/2)" to="(#ppt_x)" calcmode="lin" valueType="num">
                                      <p:cBhvr>
                                        <p:cTn id="22" dur="600" fill="hold">
                                          <p:stCondLst>
                                            <p:cond delay="0"/>
                                          </p:stCondLst>
                                        </p:cTn>
                                        <p:tgtEl>
                                          <p:spTgt spid="6">
                                            <p:txEl>
                                              <p:pRg st="4" end="4"/>
                                            </p:txEl>
                                          </p:spTgt>
                                        </p:tgtEl>
                                        <p:attrNameLst>
                                          <p:attrName>ppt_x</p:attrName>
                                        </p:attrNameLst>
                                      </p:cBhvr>
                                    </p:anim>
                                    <p:anim from="0" to="-1.0" calcmode="lin" valueType="num">
                                      <p:cBhvr>
                                        <p:cTn id="23" dur="200" decel="50000" autoRev="1" fill="hold">
                                          <p:stCondLst>
                                            <p:cond delay="600"/>
                                          </p:stCondLst>
                                        </p:cTn>
                                        <p:tgtEl>
                                          <p:spTgt spid="6">
                                            <p:txEl>
                                              <p:pRg st="4" end="4"/>
                                            </p:txEl>
                                          </p:spTgt>
                                        </p:tgtEl>
                                        <p:attrNameLst>
                                          <p:attrName>xshear</p:attrName>
                                        </p:attrNameLst>
                                      </p:cBhvr>
                                    </p:anim>
                                    <p:animScale>
                                      <p:cBhvr>
                                        <p:cTn id="24" dur="200" decel="100000" autoRev="1" fill="hold">
                                          <p:stCondLst>
                                            <p:cond delay="600"/>
                                          </p:stCondLst>
                                        </p:cTn>
                                        <p:tgtEl>
                                          <p:spTgt spid="6">
                                            <p:txEl>
                                              <p:pRg st="4" end="4"/>
                                            </p:txEl>
                                          </p:spTgt>
                                        </p:tgtEl>
                                      </p:cBhvr>
                                      <p:from x="100000" y="100000"/>
                                      <p:to x="80000" y="100000"/>
                                    </p:animScale>
                                    <p:anim by="(#ppt_h/3+#ppt_w*0.1)" calcmode="lin" valueType="num">
                                      <p:cBhvr additive="sum">
                                        <p:cTn id="25" dur="200" decel="100000" autoRev="1" fill="hold">
                                          <p:stCondLst>
                                            <p:cond delay="600"/>
                                          </p:stCondLst>
                                        </p:cTn>
                                        <p:tgtEl>
                                          <p:spTgt spid="6">
                                            <p:txEl>
                                              <p:pRg st="4" end="4"/>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6000" b="1" dirty="0" smtClean="0">
                <a:latin typeface="標楷體" pitchFamily="65" charset="-120"/>
                <a:ea typeface="標楷體" pitchFamily="65" charset="-120"/>
              </a:rPr>
              <a:t>學運產生的正負效益</a:t>
            </a:r>
            <a:endParaRPr lang="zh-TW" altLang="en-US" sz="6000" b="1" dirty="0"/>
          </a:p>
        </p:txBody>
      </p:sp>
      <p:sp>
        <p:nvSpPr>
          <p:cNvPr id="3" name="文字方塊 2"/>
          <p:cNvSpPr txBox="1"/>
          <p:nvPr/>
        </p:nvSpPr>
        <p:spPr>
          <a:xfrm>
            <a:off x="214282" y="1500174"/>
            <a:ext cx="4288353" cy="1323439"/>
          </a:xfrm>
          <a:prstGeom prst="rect">
            <a:avLst/>
          </a:prstGeom>
          <a:noFill/>
        </p:spPr>
        <p:txBody>
          <a:bodyPr wrap="none" rtlCol="0">
            <a:spAutoFit/>
          </a:bodyPr>
          <a:lstStyle/>
          <a:p>
            <a:r>
              <a:rPr lang="zh-TW" altLang="en-US" sz="4000" dirty="0" smtClean="0">
                <a:solidFill>
                  <a:srgbClr val="FF0000"/>
                </a:solidFill>
                <a:latin typeface="標楷體" pitchFamily="65" charset="-120"/>
                <a:ea typeface="標楷體" pitchFamily="65" charset="-120"/>
              </a:rPr>
              <a:t>民國</a:t>
            </a:r>
            <a:r>
              <a:rPr lang="en-US" altLang="zh-TW" sz="4000" dirty="0" smtClean="0">
                <a:solidFill>
                  <a:srgbClr val="FF0000"/>
                </a:solidFill>
                <a:latin typeface="標楷體" pitchFamily="65" charset="-120"/>
                <a:ea typeface="標楷體" pitchFamily="65" charset="-120"/>
              </a:rPr>
              <a:t>103</a:t>
            </a:r>
            <a:r>
              <a:rPr lang="zh-TW" altLang="en-US" sz="4000" dirty="0" smtClean="0">
                <a:solidFill>
                  <a:srgbClr val="FF0000"/>
                </a:solidFill>
                <a:latin typeface="標楷體" pitchFamily="65" charset="-120"/>
                <a:ea typeface="標楷體" pitchFamily="65" charset="-120"/>
              </a:rPr>
              <a:t>年</a:t>
            </a:r>
            <a:r>
              <a:rPr lang="en-US" altLang="zh-TW" sz="4000" dirty="0" smtClean="0">
                <a:solidFill>
                  <a:srgbClr val="FF0000"/>
                </a:solidFill>
                <a:latin typeface="標楷體" pitchFamily="65" charset="-120"/>
                <a:ea typeface="標楷體" pitchFamily="65" charset="-120"/>
              </a:rPr>
              <a:t>3</a:t>
            </a:r>
            <a:r>
              <a:rPr lang="zh-TW" altLang="en-US" sz="4000" dirty="0" smtClean="0">
                <a:solidFill>
                  <a:srgbClr val="FF0000"/>
                </a:solidFill>
                <a:latin typeface="標楷體" pitchFamily="65" charset="-120"/>
                <a:ea typeface="標楷體" pitchFamily="65" charset="-120"/>
              </a:rPr>
              <a:t>月</a:t>
            </a:r>
            <a:r>
              <a:rPr lang="en-US" altLang="zh-TW" sz="4000" dirty="0" smtClean="0">
                <a:solidFill>
                  <a:srgbClr val="FF0000"/>
                </a:solidFill>
                <a:latin typeface="標楷體" pitchFamily="65" charset="-120"/>
                <a:ea typeface="標楷體" pitchFamily="65" charset="-120"/>
              </a:rPr>
              <a:t>18</a:t>
            </a:r>
            <a:r>
              <a:rPr lang="zh-TW" altLang="en-US" sz="4000" dirty="0" smtClean="0">
                <a:solidFill>
                  <a:srgbClr val="FF0000"/>
                </a:solidFill>
                <a:latin typeface="標楷體" pitchFamily="65" charset="-120"/>
                <a:ea typeface="標楷體" pitchFamily="65" charset="-120"/>
              </a:rPr>
              <a:t>日</a:t>
            </a:r>
            <a:endParaRPr lang="en-US" altLang="zh-TW" sz="4000" dirty="0" smtClean="0">
              <a:solidFill>
                <a:srgbClr val="FF0000"/>
              </a:solidFill>
              <a:latin typeface="標楷體" pitchFamily="65" charset="-120"/>
              <a:ea typeface="標楷體" pitchFamily="65" charset="-120"/>
            </a:endParaRPr>
          </a:p>
          <a:p>
            <a:r>
              <a:rPr lang="zh-TW" altLang="en-US" sz="4000" dirty="0" smtClean="0">
                <a:solidFill>
                  <a:srgbClr val="FF0000"/>
                </a:solidFill>
                <a:latin typeface="標楷體" pitchFamily="65" charset="-120"/>
                <a:ea typeface="標楷體" pitchFamily="65" charset="-120"/>
              </a:rPr>
              <a:t>「太陽花學運」</a:t>
            </a:r>
            <a:endParaRPr lang="zh-TW" altLang="en-US" sz="4000" dirty="0">
              <a:solidFill>
                <a:srgbClr val="FF0000"/>
              </a:solidFill>
              <a:latin typeface="標楷體" pitchFamily="65" charset="-120"/>
              <a:ea typeface="標楷體" pitchFamily="65" charset="-120"/>
            </a:endParaRPr>
          </a:p>
        </p:txBody>
      </p:sp>
      <p:pic>
        <p:nvPicPr>
          <p:cNvPr id="4" name="圖片 3" descr="640_f931332db5afc495c0eb30b0e82b4293.jpg"/>
          <p:cNvPicPr>
            <a:picLocks noChangeAspect="1"/>
          </p:cNvPicPr>
          <p:nvPr/>
        </p:nvPicPr>
        <p:blipFill>
          <a:blip r:embed="rId2" cstate="print"/>
          <a:stretch>
            <a:fillRect/>
          </a:stretch>
        </p:blipFill>
        <p:spPr>
          <a:xfrm>
            <a:off x="3929058" y="2500306"/>
            <a:ext cx="4740622" cy="3503616"/>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00034" y="428604"/>
            <a:ext cx="8286808" cy="5509200"/>
          </a:xfrm>
          <a:prstGeom prst="rect">
            <a:avLst/>
          </a:prstGeom>
          <a:noFill/>
        </p:spPr>
        <p:txBody>
          <a:bodyPr wrap="square" rtlCol="0">
            <a:spAutoFit/>
          </a:bodyPr>
          <a:lstStyle/>
          <a:p>
            <a:pPr>
              <a:buFont typeface="Arial" pitchFamily="34" charset="0"/>
              <a:buChar char="•"/>
            </a:pPr>
            <a:r>
              <a:rPr lang="zh-TW" altLang="en-US" sz="3200" dirty="0" smtClean="0">
                <a:latin typeface="標楷體" pitchFamily="65" charset="-120"/>
                <a:ea typeface="標楷體" pitchFamily="65" charset="-120"/>
              </a:rPr>
              <a:t>主要人士：學生</a:t>
            </a:r>
            <a:endParaRPr lang="en-US" altLang="zh-TW" sz="3200" dirty="0" smtClean="0">
              <a:latin typeface="標楷體" pitchFamily="65" charset="-120"/>
              <a:ea typeface="標楷體" pitchFamily="65" charset="-120"/>
            </a:endParaRPr>
          </a:p>
          <a:p>
            <a:pPr>
              <a:buFont typeface="Arial" pitchFamily="34" charset="0"/>
              <a:buChar char="•"/>
            </a:pPr>
            <a:r>
              <a:rPr lang="zh-TW" altLang="en-US" sz="3200" dirty="0" smtClean="0">
                <a:latin typeface="標楷體" pitchFamily="65" charset="-120"/>
                <a:ea typeface="標楷體" pitchFamily="65" charset="-120"/>
              </a:rPr>
              <a:t>主要訴求：退回服貿</a:t>
            </a:r>
            <a:endParaRPr lang="en-US" altLang="zh-TW" sz="3200" dirty="0" smtClean="0">
              <a:latin typeface="標楷體" pitchFamily="65" charset="-120"/>
              <a:ea typeface="標楷體" pitchFamily="65" charset="-120"/>
            </a:endParaRPr>
          </a:p>
          <a:p>
            <a:pPr>
              <a:buFont typeface="Arial" pitchFamily="34" charset="0"/>
              <a:buChar char="•"/>
            </a:pPr>
            <a:r>
              <a:rPr lang="zh-TW" altLang="en-US" sz="3200" dirty="0" smtClean="0">
                <a:latin typeface="標楷體" pitchFamily="65" charset="-120"/>
                <a:ea typeface="標楷體" pitchFamily="65" charset="-120"/>
              </a:rPr>
              <a:t>產生影響：</a:t>
            </a:r>
            <a:r>
              <a:rPr lang="en-US" altLang="zh-TW" sz="32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在政治層面上，造成去年</a:t>
            </a:r>
            <a:r>
              <a:rPr lang="en-US" altLang="zh-TW" sz="3200" dirty="0" smtClean="0">
                <a:latin typeface="標楷體" pitchFamily="65" charset="-120"/>
                <a:ea typeface="標楷體" pitchFamily="65" charset="-120"/>
              </a:rPr>
              <a:t>11</a:t>
            </a:r>
            <a:r>
              <a:rPr lang="zh-TW" altLang="en-US" sz="3200" dirty="0" smtClean="0">
                <a:latin typeface="標楷體" pitchFamily="65" charset="-120"/>
                <a:ea typeface="標楷體" pitchFamily="65" charset="-120"/>
              </a:rPr>
              <a:t>月底九合一大選</a:t>
            </a:r>
            <a:r>
              <a:rPr lang="zh-TW" altLang="en-US" sz="3200" dirty="0" smtClean="0">
                <a:solidFill>
                  <a:srgbClr val="FF0000"/>
                </a:solidFill>
                <a:latin typeface="標楷體" pitchFamily="65" charset="-120"/>
                <a:ea typeface="標楷體" pitchFamily="65" charset="-120"/>
              </a:rPr>
              <a:t>執政黨</a:t>
            </a:r>
            <a:r>
              <a:rPr lang="zh-TW" altLang="en-US" sz="3200" dirty="0" smtClean="0">
                <a:latin typeface="標楷體" pitchFamily="65" charset="-120"/>
                <a:ea typeface="標楷體" pitchFamily="65" charset="-120"/>
              </a:rPr>
              <a:t>大敗。</a:t>
            </a:r>
            <a:r>
              <a:rPr lang="en-US" altLang="zh-TW" sz="3200" dirty="0" smtClean="0">
                <a:latin typeface="標楷體" pitchFamily="65" charset="-120"/>
                <a:ea typeface="標楷體" pitchFamily="65" charset="-120"/>
              </a:rPr>
              <a:t>2.</a:t>
            </a:r>
            <a:r>
              <a:rPr lang="zh-TW" altLang="en-US" sz="3200" dirty="0" smtClean="0">
                <a:latin typeface="標楷體" pitchFamily="65" charset="-120"/>
                <a:ea typeface="標楷體" pitchFamily="65" charset="-120"/>
              </a:rPr>
              <a:t>政府承諾未來</a:t>
            </a:r>
            <a:r>
              <a:rPr lang="zh-TW" altLang="en-US" sz="3200" dirty="0" smtClean="0">
                <a:solidFill>
                  <a:srgbClr val="FF0000"/>
                </a:solidFill>
                <a:latin typeface="標楷體" pitchFamily="65" charset="-120"/>
                <a:ea typeface="標楷體" pitchFamily="65" charset="-120"/>
              </a:rPr>
              <a:t>兩岸協議</a:t>
            </a:r>
            <a:r>
              <a:rPr lang="zh-TW" altLang="en-US" sz="3200" dirty="0" smtClean="0">
                <a:latin typeface="標楷體" pitchFamily="65" charset="-120"/>
                <a:ea typeface="標楷體" pitchFamily="65" charset="-120"/>
              </a:rPr>
              <a:t>的簽署過程中，更加公開透明。</a:t>
            </a:r>
            <a:r>
              <a:rPr lang="en-US" altLang="zh-TW" sz="3200" dirty="0" smtClean="0">
                <a:latin typeface="標楷體" pitchFamily="65" charset="-120"/>
                <a:ea typeface="標楷體" pitchFamily="65" charset="-120"/>
              </a:rPr>
              <a:t>3.</a:t>
            </a:r>
            <a:r>
              <a:rPr lang="zh-TW" altLang="en-US" sz="3200" dirty="0" smtClean="0">
                <a:latin typeface="標楷體" pitchFamily="65" charset="-120"/>
                <a:ea typeface="標楷體" pitchFamily="65" charset="-120"/>
              </a:rPr>
              <a:t>造成臺灣立院停擺。</a:t>
            </a:r>
            <a:r>
              <a:rPr lang="en-US" altLang="zh-TW" sz="3200" dirty="0" smtClean="0">
                <a:latin typeface="標楷體" pitchFamily="65" charset="-120"/>
                <a:ea typeface="標楷體" pitchFamily="65" charset="-120"/>
              </a:rPr>
              <a:t>4.</a:t>
            </a:r>
            <a:r>
              <a:rPr lang="zh-TW" altLang="en-US" sz="3200" dirty="0" smtClean="0">
                <a:latin typeface="標楷體" pitchFamily="65" charset="-120"/>
                <a:ea typeface="標楷體" pitchFamily="65" charset="-120"/>
              </a:rPr>
              <a:t>事後修復立院費用為</a:t>
            </a:r>
            <a:r>
              <a:rPr lang="en-US" altLang="zh-TW" sz="3200" dirty="0" smtClean="0">
                <a:latin typeface="標楷體" pitchFamily="65" charset="-120"/>
                <a:ea typeface="標楷體" pitchFamily="65" charset="-120"/>
              </a:rPr>
              <a:t>285</a:t>
            </a:r>
            <a:r>
              <a:rPr lang="zh-TW" altLang="en-US" sz="3200" dirty="0" smtClean="0">
                <a:latin typeface="標楷體" pitchFamily="65" charset="-120"/>
                <a:ea typeface="標楷體" pitchFamily="65" charset="-120"/>
              </a:rPr>
              <a:t>萬元。</a:t>
            </a:r>
            <a:endParaRPr lang="en-US" altLang="zh-TW" sz="3200" dirty="0" smtClean="0">
              <a:latin typeface="標楷體" pitchFamily="65" charset="-120"/>
              <a:ea typeface="標楷體" pitchFamily="65" charset="-120"/>
            </a:endParaRPr>
          </a:p>
          <a:p>
            <a:pPr>
              <a:buFont typeface="Arial" pitchFamily="34" charset="0"/>
              <a:buChar char="•"/>
            </a:pPr>
            <a:r>
              <a:rPr lang="zh-TW" altLang="en-US" sz="3200" dirty="0" smtClean="0">
                <a:latin typeface="標楷體" pitchFamily="65" charset="-120"/>
                <a:ea typeface="標楷體" pitchFamily="65" charset="-120"/>
              </a:rPr>
              <a:t>看法：雖然學運有達到訴求，但造成的負面影響似乎比訴求還要來的嚴重。這是否是太自由</a:t>
            </a:r>
            <a:r>
              <a:rPr lang="en-US" altLang="zh-TW" sz="3200" dirty="0" smtClean="0">
                <a:latin typeface="標楷體" pitchFamily="65" charset="-120"/>
                <a:ea typeface="標楷體" pitchFamily="65" charset="-120"/>
              </a:rPr>
              <a:t>?</a:t>
            </a:r>
          </a:p>
          <a:p>
            <a:pPr>
              <a:buFont typeface="Arial" pitchFamily="34" charset="0"/>
              <a:buChar char="•"/>
            </a:pPr>
            <a:endParaRPr lang="en-US" altLang="zh-TW" sz="3200" dirty="0" smtClean="0">
              <a:latin typeface="標楷體" pitchFamily="65" charset="-120"/>
              <a:ea typeface="標楷體" pitchFamily="65" charset="-120"/>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酒後駕車行為</a:t>
            </a:r>
            <a:endParaRPr lang="zh-TW" altLang="en-US" sz="6000" b="1" dirty="0"/>
          </a:p>
        </p:txBody>
      </p:sp>
      <p:sp>
        <p:nvSpPr>
          <p:cNvPr id="3" name="文字方塊 2"/>
          <p:cNvSpPr txBox="1"/>
          <p:nvPr/>
        </p:nvSpPr>
        <p:spPr>
          <a:xfrm>
            <a:off x="714348" y="1928803"/>
            <a:ext cx="4288353" cy="2554545"/>
          </a:xfrm>
          <a:prstGeom prst="rect">
            <a:avLst/>
          </a:prstGeom>
          <a:noFill/>
        </p:spPr>
        <p:txBody>
          <a:bodyPr wrap="square" rtlCol="0">
            <a:spAutoFit/>
          </a:bodyPr>
          <a:lstStyle/>
          <a:p>
            <a:r>
              <a:rPr lang="zh-TW" altLang="en-US" sz="3200" dirty="0" smtClean="0">
                <a:solidFill>
                  <a:srgbClr val="FF0000"/>
                </a:solidFill>
                <a:latin typeface="標楷體" pitchFamily="65" charset="-120"/>
                <a:ea typeface="標楷體" pitchFamily="65" charset="-120"/>
              </a:rPr>
              <a:t>  民國</a:t>
            </a:r>
            <a:r>
              <a:rPr lang="en-US" altLang="zh-TW" sz="3200" dirty="0" smtClean="0">
                <a:solidFill>
                  <a:srgbClr val="FF0000"/>
                </a:solidFill>
                <a:latin typeface="標楷體" pitchFamily="65" charset="-120"/>
                <a:ea typeface="標楷體" pitchFamily="65" charset="-120"/>
              </a:rPr>
              <a:t>101</a:t>
            </a:r>
            <a:r>
              <a:rPr lang="zh-TW" altLang="en-US" sz="3200" dirty="0" smtClean="0">
                <a:solidFill>
                  <a:srgbClr val="FF0000"/>
                </a:solidFill>
                <a:latin typeface="標楷體" pitchFamily="65" charset="-120"/>
                <a:ea typeface="標楷體" pitchFamily="65" charset="-120"/>
              </a:rPr>
              <a:t>年</a:t>
            </a:r>
            <a:r>
              <a:rPr lang="en-US" altLang="zh-TW" sz="3200" dirty="0" smtClean="0">
                <a:solidFill>
                  <a:srgbClr val="FF0000"/>
                </a:solidFill>
                <a:latin typeface="標楷體" pitchFamily="65" charset="-120"/>
                <a:ea typeface="標楷體" pitchFamily="65" charset="-120"/>
              </a:rPr>
              <a:t>4</a:t>
            </a:r>
            <a:r>
              <a:rPr lang="zh-TW" altLang="en-US" sz="3200" dirty="0" smtClean="0">
                <a:solidFill>
                  <a:srgbClr val="FF0000"/>
                </a:solidFill>
                <a:latin typeface="標楷體" pitchFamily="65" charset="-120"/>
                <a:ea typeface="標楷體" pitchFamily="65" charset="-120"/>
              </a:rPr>
              <a:t>月</a:t>
            </a:r>
            <a:r>
              <a:rPr lang="en-US" altLang="zh-TW" sz="3200" dirty="0" smtClean="0">
                <a:solidFill>
                  <a:srgbClr val="FF0000"/>
                </a:solidFill>
                <a:latin typeface="標楷體" pitchFamily="65" charset="-120"/>
                <a:ea typeface="標楷體" pitchFamily="65" charset="-120"/>
              </a:rPr>
              <a:t>25</a:t>
            </a:r>
            <a:r>
              <a:rPr lang="zh-TW" altLang="en-US" sz="3200" dirty="0" smtClean="0">
                <a:solidFill>
                  <a:srgbClr val="FF0000"/>
                </a:solidFill>
                <a:latin typeface="標楷體" pitchFamily="65" charset="-120"/>
                <a:ea typeface="標楷體" pitchFamily="65" charset="-120"/>
              </a:rPr>
              <a:t>日</a:t>
            </a:r>
            <a:endParaRPr lang="en-US" altLang="zh-TW" sz="3200" dirty="0" smtClean="0">
              <a:solidFill>
                <a:srgbClr val="FF0000"/>
              </a:solidFill>
              <a:latin typeface="標楷體" pitchFamily="65" charset="-120"/>
              <a:ea typeface="標楷體" pitchFamily="65" charset="-120"/>
            </a:endParaRPr>
          </a:p>
          <a:p>
            <a:r>
              <a:rPr lang="zh-TW" altLang="en-US" sz="3200" dirty="0" smtClean="0">
                <a:solidFill>
                  <a:srgbClr val="FF0000"/>
                </a:solidFill>
                <a:latin typeface="標楷體" pitchFamily="65" charset="-120"/>
                <a:ea typeface="標楷體" pitchFamily="65" charset="-120"/>
              </a:rPr>
              <a:t>葉冠亨酒駕肇事致死案</a:t>
            </a:r>
          </a:p>
          <a:p>
            <a:endParaRPr lang="en-US" altLang="zh-TW" sz="3200" dirty="0" smtClean="0">
              <a:solidFill>
                <a:srgbClr val="FF0000"/>
              </a:solidFill>
              <a:latin typeface="標楷體" pitchFamily="65" charset="-120"/>
              <a:ea typeface="標楷體" pitchFamily="65" charset="-120"/>
            </a:endParaRPr>
          </a:p>
          <a:p>
            <a:endParaRPr lang="en-US" altLang="zh-TW" sz="3200" dirty="0" smtClean="0">
              <a:solidFill>
                <a:srgbClr val="FF0000"/>
              </a:solidFill>
              <a:latin typeface="標楷體" pitchFamily="65" charset="-120"/>
              <a:ea typeface="標楷體" pitchFamily="65" charset="-120"/>
            </a:endParaRPr>
          </a:p>
          <a:p>
            <a:endParaRPr lang="zh-TW" altLang="en-US" sz="3200" dirty="0">
              <a:solidFill>
                <a:srgbClr val="FF0000"/>
              </a:solidFill>
              <a:latin typeface="標楷體" pitchFamily="65" charset="-120"/>
              <a:ea typeface="標楷體" pitchFamily="65" charset="-120"/>
            </a:endParaRPr>
          </a:p>
        </p:txBody>
      </p:sp>
      <p:pic>
        <p:nvPicPr>
          <p:cNvPr id="4" name="圖片 3" descr="下載.jpg"/>
          <p:cNvPicPr>
            <a:picLocks noChangeAspect="1"/>
          </p:cNvPicPr>
          <p:nvPr/>
        </p:nvPicPr>
        <p:blipFill>
          <a:blip r:embed="rId2" cstate="print"/>
          <a:stretch>
            <a:fillRect/>
          </a:stretch>
        </p:blipFill>
        <p:spPr>
          <a:xfrm>
            <a:off x="4286248" y="3286124"/>
            <a:ext cx="4294088" cy="285752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文字方塊 2"/>
          <p:cNvSpPr txBox="1"/>
          <p:nvPr/>
        </p:nvSpPr>
        <p:spPr>
          <a:xfrm>
            <a:off x="714348" y="1500174"/>
            <a:ext cx="7786742" cy="255454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由於葉冠亨酒駕在先，因</a:t>
            </a:r>
            <a:r>
              <a:rPr lang="zh-TW" altLang="en-US" sz="3200" dirty="0" smtClean="0">
                <a:solidFill>
                  <a:srgbClr val="FF0000"/>
                </a:solidFill>
                <a:latin typeface="標楷體" pitchFamily="65" charset="-120"/>
                <a:ea typeface="標楷體" pitchFamily="65" charset="-120"/>
              </a:rPr>
              <a:t>酒駕</a:t>
            </a:r>
            <a:r>
              <a:rPr lang="zh-TW" altLang="en-US" sz="3200" dirty="0" smtClean="0">
                <a:latin typeface="標楷體" pitchFamily="65" charset="-120"/>
                <a:ea typeface="標楷體" pitchFamily="65" charset="-120"/>
              </a:rPr>
              <a:t>超速撞上</a:t>
            </a:r>
            <a:r>
              <a:rPr lang="zh-TW" altLang="en-US" sz="3200" dirty="0" smtClean="0">
                <a:solidFill>
                  <a:srgbClr val="FF0000"/>
                </a:solidFill>
                <a:latin typeface="標楷體" pitchFamily="65" charset="-120"/>
                <a:ea typeface="標楷體" pitchFamily="65" charset="-120"/>
              </a:rPr>
              <a:t>違規左轉的垃圾車</a:t>
            </a:r>
            <a:r>
              <a:rPr lang="zh-TW" altLang="en-US" sz="3200" dirty="0" smtClean="0">
                <a:latin typeface="標楷體" pitchFamily="65" charset="-120"/>
                <a:ea typeface="標楷體" pitchFamily="65" charset="-120"/>
              </a:rPr>
              <a:t>，再</a:t>
            </a:r>
            <a:r>
              <a:rPr lang="zh-TW" altLang="en-US" sz="3200" dirty="0" smtClean="0">
                <a:solidFill>
                  <a:srgbClr val="FF0000"/>
                </a:solidFill>
                <a:latin typeface="標楷體" pitchFamily="65" charset="-120"/>
                <a:ea typeface="標楷體" pitchFamily="65" charset="-120"/>
              </a:rPr>
              <a:t>撞死婦人</a:t>
            </a:r>
            <a:r>
              <a:rPr lang="zh-TW" altLang="en-US" sz="3200" dirty="0" smtClean="0">
                <a:latin typeface="標楷體" pitchFamily="65" charset="-120"/>
                <a:ea typeface="標楷體" pitchFamily="65" charset="-120"/>
              </a:rPr>
              <a:t>，加上葉冠亨與家人事後態度傲慢狂妄，引起台灣全國輿論的大肆撻伐，葉冠亨也被冠上「葉少爺」、「富二代」等稱號。</a:t>
            </a:r>
            <a:endParaRPr lang="zh-TW" altLang="en-US" sz="3200" dirty="0">
              <a:latin typeface="標楷體" pitchFamily="65" charset="-120"/>
              <a:ea typeface="標楷體" pitchFamily="65" charset="-120"/>
            </a:endParaRPr>
          </a:p>
        </p:txBody>
      </p:sp>
      <p:pic>
        <p:nvPicPr>
          <p:cNvPr id="4" name="圖片 3" descr="images.jpg"/>
          <p:cNvPicPr>
            <a:picLocks noChangeAspect="1"/>
          </p:cNvPicPr>
          <p:nvPr/>
        </p:nvPicPr>
        <p:blipFill>
          <a:blip r:embed="rId2" cstate="print"/>
          <a:stretch>
            <a:fillRect/>
          </a:stretch>
        </p:blipFill>
        <p:spPr>
          <a:xfrm>
            <a:off x="4500562" y="4060512"/>
            <a:ext cx="4230151" cy="2368884"/>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毒品管制問題</a:t>
            </a:r>
            <a:endParaRPr lang="zh-TW" altLang="en-US" sz="6000" b="1" dirty="0"/>
          </a:p>
        </p:txBody>
      </p:sp>
      <p:pic>
        <p:nvPicPr>
          <p:cNvPr id="3" name="圖片 2" descr="DrugsCrime090713.JPG"/>
          <p:cNvPicPr>
            <a:picLocks noChangeAspect="1"/>
          </p:cNvPicPr>
          <p:nvPr/>
        </p:nvPicPr>
        <p:blipFill>
          <a:blip r:embed="rId2" cstate="print"/>
          <a:stretch>
            <a:fillRect/>
          </a:stretch>
        </p:blipFill>
        <p:spPr>
          <a:xfrm>
            <a:off x="500034" y="1428736"/>
            <a:ext cx="6448425" cy="4467225"/>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方塊 2"/>
          <p:cNvSpPr txBox="1"/>
          <p:nvPr/>
        </p:nvSpPr>
        <p:spPr>
          <a:xfrm>
            <a:off x="428597" y="1571612"/>
            <a:ext cx="4500594" cy="2062103"/>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由於社會的進步與</a:t>
            </a:r>
            <a:r>
              <a:rPr lang="zh-TW" altLang="en-US" sz="3200" dirty="0" smtClean="0">
                <a:solidFill>
                  <a:srgbClr val="FF0000"/>
                </a:solidFill>
                <a:latin typeface="標楷體" pitchFamily="65" charset="-120"/>
                <a:ea typeface="標楷體" pitchFamily="65" charset="-120"/>
              </a:rPr>
              <a:t>遷徙的自由</a:t>
            </a:r>
            <a:r>
              <a:rPr lang="zh-TW" altLang="en-US" sz="3200" dirty="0" smtClean="0">
                <a:latin typeface="標楷體" pitchFamily="65" charset="-120"/>
                <a:ea typeface="標楷體" pitchFamily="65" charset="-120"/>
              </a:rPr>
              <a:t>，這樣給了有心</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人士一個機會一個走私的機會。</a:t>
            </a:r>
            <a:endParaRPr lang="zh-TW" altLang="en-US" sz="3200" dirty="0">
              <a:latin typeface="標楷體" pitchFamily="65" charset="-120"/>
              <a:ea typeface="標楷體" pitchFamily="65" charset="-120"/>
            </a:endParaRPr>
          </a:p>
        </p:txBody>
      </p:sp>
      <p:pic>
        <p:nvPicPr>
          <p:cNvPr id="4" name="圖片 3" descr="下載 (1).jpg"/>
          <p:cNvPicPr>
            <a:picLocks noChangeAspect="1"/>
          </p:cNvPicPr>
          <p:nvPr/>
        </p:nvPicPr>
        <p:blipFill>
          <a:blip r:embed="rId2" cstate="print"/>
          <a:stretch>
            <a:fillRect/>
          </a:stretch>
        </p:blipFill>
        <p:spPr>
          <a:xfrm>
            <a:off x="4429124" y="3357562"/>
            <a:ext cx="4214842" cy="2994756"/>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對言論是否負責</a:t>
            </a:r>
            <a:endParaRPr lang="zh-TW" altLang="en-US" sz="6000" b="1" dirty="0"/>
          </a:p>
        </p:txBody>
      </p:sp>
      <p:sp>
        <p:nvSpPr>
          <p:cNvPr id="3" name="文字方塊 2"/>
          <p:cNvSpPr txBox="1"/>
          <p:nvPr/>
        </p:nvSpPr>
        <p:spPr>
          <a:xfrm>
            <a:off x="785786" y="2071678"/>
            <a:ext cx="4685898" cy="1354217"/>
          </a:xfrm>
          <a:prstGeom prst="rect">
            <a:avLst/>
          </a:prstGeom>
          <a:noFill/>
        </p:spPr>
        <p:txBody>
          <a:bodyPr wrap="none" rtlCol="0">
            <a:spAutoFit/>
          </a:bodyPr>
          <a:lstStyle/>
          <a:p>
            <a:r>
              <a:rPr lang="zh-TW" altLang="en-US" sz="3200" b="1" dirty="0" smtClean="0">
                <a:solidFill>
                  <a:srgbClr val="FF0000"/>
                </a:solidFill>
                <a:latin typeface="標楷體" pitchFamily="65" charset="-120"/>
                <a:ea typeface="標楷體" pitchFamily="65" charset="-120"/>
              </a:rPr>
              <a:t>楊又穎案</a:t>
            </a:r>
            <a:endParaRPr lang="en-US" altLang="zh-TW" sz="3200" b="1" dirty="0" smtClean="0">
              <a:solidFill>
                <a:srgbClr val="FF0000"/>
              </a:solidFill>
              <a:latin typeface="標楷體" pitchFamily="65" charset="-120"/>
              <a:ea typeface="標楷體" pitchFamily="65" charset="-120"/>
            </a:endParaRPr>
          </a:p>
          <a:p>
            <a:r>
              <a:rPr lang="en-US" dirty="0" smtClean="0">
                <a:latin typeface="標楷體" pitchFamily="65" charset="-120"/>
                <a:ea typeface="標楷體" pitchFamily="65" charset="-120"/>
              </a:rPr>
              <a:t>（Cindy，1990</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12</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日－</a:t>
            </a:r>
            <a:r>
              <a:rPr lang="en-US" altLang="zh-TW" dirty="0" smtClean="0">
                <a:latin typeface="標楷體" pitchFamily="65" charset="-120"/>
                <a:ea typeface="標楷體" pitchFamily="65" charset="-120"/>
              </a:rPr>
              <a:t>2015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21</a:t>
            </a:r>
            <a:r>
              <a:rPr lang="zh-TW" altLang="en-US" dirty="0" smtClean="0">
                <a:latin typeface="標楷體" pitchFamily="65" charset="-120"/>
                <a:ea typeface="標楷體" pitchFamily="65" charset="-120"/>
              </a:rPr>
              <a:t>日）</a:t>
            </a:r>
            <a:endParaRPr lang="en-US" altLang="zh-TW" b="1" dirty="0" smtClean="0">
              <a:solidFill>
                <a:srgbClr val="FF0000"/>
              </a:solidFill>
              <a:latin typeface="標楷體" pitchFamily="65" charset="-120"/>
              <a:ea typeface="標楷體" pitchFamily="65" charset="-120"/>
            </a:endParaRPr>
          </a:p>
          <a:p>
            <a:endParaRPr lang="zh-TW" altLang="en-US" sz="3200" dirty="0">
              <a:solidFill>
                <a:srgbClr val="FF0000"/>
              </a:solidFill>
              <a:latin typeface="標楷體" pitchFamily="65" charset="-120"/>
              <a:ea typeface="標楷體" pitchFamily="65" charset="-120"/>
            </a:endParaRPr>
          </a:p>
        </p:txBody>
      </p:sp>
      <p:pic>
        <p:nvPicPr>
          <p:cNvPr id="4" name="圖片 3" descr="下載 (2).jpg"/>
          <p:cNvPicPr>
            <a:picLocks noChangeAspect="1"/>
          </p:cNvPicPr>
          <p:nvPr/>
        </p:nvPicPr>
        <p:blipFill>
          <a:blip r:embed="rId2" cstate="print"/>
          <a:stretch>
            <a:fillRect/>
          </a:stretch>
        </p:blipFill>
        <p:spPr>
          <a:xfrm>
            <a:off x="4429124" y="3066618"/>
            <a:ext cx="4357718" cy="3148464"/>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7158" y="428604"/>
            <a:ext cx="5663730" cy="1569660"/>
          </a:xfrm>
          <a:prstGeom prst="rect">
            <a:avLst/>
          </a:prstGeom>
          <a:noFill/>
        </p:spPr>
        <p:txBody>
          <a:bodyPr wrap="none" rtlCol="0">
            <a:spAutoFit/>
          </a:bodyPr>
          <a:lstStyle/>
          <a:p>
            <a:pPr>
              <a:buFont typeface="Arial" pitchFamily="34" charset="0"/>
              <a:buChar char="•"/>
            </a:pPr>
            <a:r>
              <a:rPr lang="zh-TW" altLang="en-US" sz="3200" dirty="0" smtClean="0">
                <a:latin typeface="標楷體" pitchFamily="65" charset="-120"/>
                <a:ea typeface="標楷體" pitchFamily="65" charset="-120"/>
              </a:rPr>
              <a:t>被網友認為他搶別人的男朋友</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，又說他人很做作，一連串的</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炮火攻擊，導致她自殺身亡。</a:t>
            </a:r>
            <a:endParaRPr lang="zh-TW" altLang="en-US" sz="3200" dirty="0">
              <a:latin typeface="標楷體" pitchFamily="65" charset="-120"/>
              <a:ea typeface="標楷體" pitchFamily="65" charset="-120"/>
            </a:endParaRPr>
          </a:p>
        </p:txBody>
      </p:sp>
      <p:sp>
        <p:nvSpPr>
          <p:cNvPr id="5" name="文字方塊 4"/>
          <p:cNvSpPr txBox="1"/>
          <p:nvPr/>
        </p:nvSpPr>
        <p:spPr>
          <a:xfrm>
            <a:off x="357158" y="2786058"/>
            <a:ext cx="5663730" cy="1569660"/>
          </a:xfrm>
          <a:prstGeom prst="rect">
            <a:avLst/>
          </a:prstGeom>
          <a:noFill/>
        </p:spPr>
        <p:txBody>
          <a:bodyPr wrap="none" rtlCol="0">
            <a:spAutoFit/>
          </a:bodyPr>
          <a:lstStyle/>
          <a:p>
            <a:pPr>
              <a:buFont typeface="Arial" pitchFamily="34" charset="0"/>
              <a:buChar char="•"/>
            </a:pPr>
            <a:r>
              <a:rPr lang="zh-TW" altLang="en-US" sz="3200" dirty="0" smtClean="0">
                <a:latin typeface="標楷體" pitchFamily="65" charset="-120"/>
                <a:ea typeface="標楷體" pitchFamily="65" charset="-120"/>
              </a:rPr>
              <a:t>他死前留下遺言，他要眾人知</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道他的死可以帶來警惕，不要</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再有類似事件發生。</a:t>
            </a:r>
            <a:endParaRPr lang="zh-TW" altLang="en-US" sz="3200" dirty="0">
              <a:latin typeface="標楷體" pitchFamily="65" charset="-120"/>
              <a:ea typeface="標楷體" pitchFamily="65" charset="-120"/>
            </a:endParaRPr>
          </a:p>
        </p:txBody>
      </p:sp>
      <p:pic>
        <p:nvPicPr>
          <p:cNvPr id="6" name="圖片 5" descr="1429717780566.jpg"/>
          <p:cNvPicPr>
            <a:picLocks noChangeAspect="1"/>
          </p:cNvPicPr>
          <p:nvPr/>
        </p:nvPicPr>
        <p:blipFill>
          <a:blip r:embed="rId2" cstate="print"/>
          <a:stretch>
            <a:fillRect/>
          </a:stretch>
        </p:blipFill>
        <p:spPr>
          <a:xfrm>
            <a:off x="4714876" y="4071942"/>
            <a:ext cx="3950450" cy="2073986"/>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142971778056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立院內立委的打鬥</a:t>
            </a:r>
            <a:endParaRPr lang="zh-TW" altLang="en-US" sz="6000" b="1" dirty="0"/>
          </a:p>
        </p:txBody>
      </p:sp>
      <p:pic>
        <p:nvPicPr>
          <p:cNvPr id="4" name="內容版面配置區 3" descr="b422a27824.jpg"/>
          <p:cNvPicPr>
            <a:picLocks noGrp="1" noChangeAspect="1"/>
          </p:cNvPicPr>
          <p:nvPr>
            <p:ph idx="1"/>
          </p:nvPr>
        </p:nvPicPr>
        <p:blipFill>
          <a:blip r:embed="rId2" cstate="print"/>
          <a:stretch>
            <a:fillRect/>
          </a:stretch>
        </p:blipFill>
        <p:spPr>
          <a:xfrm>
            <a:off x="1719262" y="2105819"/>
            <a:ext cx="5705475" cy="3514725"/>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solidFill>
                  <a:srgbClr val="FF0000"/>
                </a:solidFill>
                <a:latin typeface="標楷體" pitchFamily="65" charset="-120"/>
                <a:ea typeface="標楷體" pitchFamily="65" charset="-120"/>
              </a:rPr>
              <a:t>文明社會中</a:t>
            </a:r>
            <a:r>
              <a:rPr lang="zh-TW" altLang="en-US" sz="4800" dirty="0" smtClean="0">
                <a:latin typeface="標楷體" pitchFamily="65" charset="-120"/>
                <a:ea typeface="標楷體" pitchFamily="65" charset="-120"/>
              </a:rPr>
              <a:t>的自由</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marL="420688" indent="-315913">
              <a:spcAft>
                <a:spcPts val="1425"/>
              </a:spcAft>
              <a:buSzPct val="45000"/>
              <a:buNone/>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pPr>
            <a:r>
              <a:rPr lang="zh-TW" altLang="en-US" dirty="0" smtClean="0">
                <a:solidFill>
                  <a:srgbClr val="000000"/>
                </a:solidFill>
                <a:latin typeface="標楷體" pitchFamily="65" charset="-120"/>
                <a:ea typeface="標楷體" pitchFamily="65" charset="-120"/>
              </a:rPr>
              <a:t>* 每個人對自然法定義不同，仍有人不依自然法來生活。</a:t>
            </a:r>
            <a:endParaRPr lang="en-US" altLang="zh-TW" dirty="0" smtClean="0">
              <a:solidFill>
                <a:srgbClr val="000000"/>
              </a:solidFill>
              <a:latin typeface="標楷體" pitchFamily="65" charset="-120"/>
              <a:ea typeface="標楷體" pitchFamily="65" charset="-120"/>
            </a:endParaRPr>
          </a:p>
          <a:p>
            <a:pPr marL="420688" indent="-315913">
              <a:spcAft>
                <a:spcPts val="1425"/>
              </a:spcAft>
              <a:buSzPct val="45000"/>
              <a:buNone/>
              <a:tabLst>
                <a:tab pos="420688" algn="l"/>
                <a:tab pos="525463" algn="l"/>
                <a:tab pos="974725" algn="l"/>
                <a:tab pos="1423988" algn="l"/>
                <a:tab pos="1873250" algn="l"/>
                <a:tab pos="2322513" algn="l"/>
                <a:tab pos="2771775" algn="l"/>
                <a:tab pos="3221038" algn="l"/>
                <a:tab pos="3670300" algn="l"/>
                <a:tab pos="4119563" algn="l"/>
                <a:tab pos="4568825" algn="l"/>
                <a:tab pos="5018088" algn="l"/>
                <a:tab pos="5467350" algn="l"/>
                <a:tab pos="5916613" algn="l"/>
                <a:tab pos="6365875" algn="l"/>
                <a:tab pos="6815138" algn="l"/>
                <a:tab pos="7264400" algn="l"/>
                <a:tab pos="7713663" algn="l"/>
                <a:tab pos="8162925" algn="l"/>
                <a:tab pos="8612188" algn="l"/>
                <a:tab pos="9061450" algn="l"/>
              </a:tabLst>
              <a:defRPr/>
            </a:pPr>
            <a:r>
              <a:rPr lang="zh-TW" altLang="en-US" dirty="0" smtClean="0">
                <a:solidFill>
                  <a:srgbClr val="000000"/>
                </a:solidFill>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缺乏明確法律條文、缺乏公正的仲裁者、沒有執行處罰的人→產生爭執</a:t>
            </a:r>
            <a:endParaRPr lang="en-US" dirty="0" smtClean="0">
              <a:solidFill>
                <a:srgbClr val="FF0000"/>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放棄部分的權利，經由大家同意後與仲裁者訂下契約，依照</a:t>
            </a:r>
            <a:r>
              <a:rPr lang="zh-TW" altLang="en-US" dirty="0" smtClean="0">
                <a:solidFill>
                  <a:srgbClr val="FF0000"/>
                </a:solidFill>
                <a:latin typeface="標楷體" pitchFamily="65" charset="-120"/>
                <a:ea typeface="標楷體" pitchFamily="65" charset="-120"/>
              </a:rPr>
              <a:t>立法當局制定的法律而行動。</a:t>
            </a:r>
            <a:endParaRPr lang="en-US" altLang="zh-TW" dirty="0" smtClean="0">
              <a:solidFill>
                <a:srgbClr val="FF0000"/>
              </a:solidFill>
              <a:latin typeface="標楷體" pitchFamily="65" charset="-120"/>
              <a:ea typeface="標楷體" pitchFamily="65" charset="-120"/>
            </a:endParaRPr>
          </a:p>
          <a:p>
            <a:pPr>
              <a:buNone/>
            </a:pP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42910" y="785794"/>
            <a:ext cx="3786214" cy="2062103"/>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我覺得該負最大責任，就是那些我們用選票選出來的政治人物。</a:t>
            </a:r>
            <a:endParaRPr lang="zh-TW" altLang="en-US" sz="3200" dirty="0">
              <a:latin typeface="標楷體" pitchFamily="65" charset="-120"/>
              <a:ea typeface="標楷體" pitchFamily="65" charset="-120"/>
            </a:endParaRPr>
          </a:p>
        </p:txBody>
      </p:sp>
      <p:pic>
        <p:nvPicPr>
          <p:cNvPr id="5" name="圖片 4" descr="12052449.jpg"/>
          <p:cNvPicPr>
            <a:picLocks noChangeAspect="1"/>
          </p:cNvPicPr>
          <p:nvPr/>
        </p:nvPicPr>
        <p:blipFill>
          <a:blip r:embed="rId2" cstate="print"/>
          <a:stretch>
            <a:fillRect/>
          </a:stretch>
        </p:blipFill>
        <p:spPr>
          <a:xfrm>
            <a:off x="3643306" y="3071810"/>
            <a:ext cx="4762500" cy="3171825"/>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dirty="0" smtClean="0">
                <a:latin typeface="標楷體" pitchFamily="65" charset="-120"/>
                <a:ea typeface="標楷體" pitchFamily="65" charset="-120"/>
              </a:rPr>
              <a:t>結論</a:t>
            </a:r>
            <a:endParaRPr lang="zh-TW" altLang="en-US" sz="6000" dirty="0">
              <a:latin typeface="標楷體" pitchFamily="65" charset="-120"/>
              <a:ea typeface="標楷體" pitchFamily="65" charset="-120"/>
            </a:endParaRPr>
          </a:p>
        </p:txBody>
      </p:sp>
      <p:sp>
        <p:nvSpPr>
          <p:cNvPr id="4" name="文字方塊 3"/>
          <p:cNvSpPr txBox="1"/>
          <p:nvPr/>
        </p:nvSpPr>
        <p:spPr>
          <a:xfrm>
            <a:off x="755576" y="1556792"/>
            <a:ext cx="7416824" cy="2062103"/>
          </a:xfrm>
          <a:prstGeom prst="rect">
            <a:avLst/>
          </a:prstGeom>
          <a:noFill/>
        </p:spPr>
        <p:txBody>
          <a:bodyPr wrap="square" rtlCol="0">
            <a:spAutoFit/>
          </a:bodyPr>
          <a:lstStyle/>
          <a:p>
            <a:r>
              <a:rPr lang="zh-TW" altLang="en-US" sz="3200" dirty="0" smtClean="0">
                <a:solidFill>
                  <a:srgbClr val="FF0000"/>
                </a:solidFill>
                <a:latin typeface="標楷體" pitchFamily="65" charset="-120"/>
                <a:ea typeface="標楷體" pitchFamily="65" charset="-120"/>
              </a:rPr>
              <a:t>過度的自由不是真自由，寧願笨拙的自由也不願聰明自由背後的犧牲，所謂的真自由是能給彼此空間，能給彼此安全的生存條件下成立。</a:t>
            </a:r>
            <a:endParaRPr lang="zh-TW" altLang="en-US" sz="3200" dirty="0">
              <a:solidFill>
                <a:srgbClr val="FF0000"/>
              </a:solidFill>
              <a:latin typeface="標楷體" pitchFamily="65" charset="-120"/>
              <a:ea typeface="標楷體" pitchFamily="65" charset="-120"/>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483768" y="2564904"/>
            <a:ext cx="4248472" cy="1323439"/>
          </a:xfrm>
          <a:prstGeom prst="rect">
            <a:avLst/>
          </a:prstGeom>
          <a:noFill/>
        </p:spPr>
        <p:txBody>
          <a:bodyPr wrap="square" rtlCol="0">
            <a:spAutoFit/>
          </a:bodyPr>
          <a:lstStyle/>
          <a:p>
            <a:r>
              <a:rPr lang="en-US" altLang="zh-TW" sz="8000" b="1" dirty="0" smtClean="0">
                <a:latin typeface="標楷體" pitchFamily="65" charset="-120"/>
                <a:ea typeface="標楷體" pitchFamily="65" charset="-120"/>
              </a:rPr>
              <a:t>The End</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p:txBody>
          <a:bodyPr/>
          <a:lstStyle/>
          <a:p>
            <a:r>
              <a:rPr lang="en-US" altLang="zh-TW" sz="1600" dirty="0" smtClean="0">
                <a:hlinkClick r:id="rId2"/>
              </a:rPr>
              <a:t>http://zh.wikipedia.org/wiki/%E5%A4%AA%E9%99%BD%E8%8A%B1%E5%AD%B8%E9%81%8B</a:t>
            </a:r>
            <a:endParaRPr lang="en-US" altLang="zh-TW" sz="1600" dirty="0" smtClean="0"/>
          </a:p>
          <a:p>
            <a:endParaRPr lang="en-US" altLang="zh-TW" sz="1600" dirty="0" smtClean="0"/>
          </a:p>
          <a:p>
            <a:r>
              <a:rPr lang="en-US" altLang="zh-TW" sz="1600" dirty="0" smtClean="0">
                <a:hlinkClick r:id="rId3"/>
              </a:rPr>
              <a:t>http://udn.com/news/story/7338/774645-%E7%B6%93%E6%BF%9F%EF%BC%8F%E5%A4%AA%E9%99%BD%E8%8A%B1%E5%91%A8%E5%B9%B4-%E5%85%A9%E5%B2%B8%E5%8D%94%E8%AD%B0%E8%A9%B2%E5%BE%80%E5%89%8D%E8%B5%B0%E4%BA%86</a:t>
            </a:r>
            <a:endParaRPr lang="en-US" altLang="zh-TW" sz="1600" dirty="0" smtClean="0"/>
          </a:p>
          <a:p>
            <a:endParaRPr lang="en-US" altLang="zh-TW" sz="1600" dirty="0" smtClean="0"/>
          </a:p>
          <a:p>
            <a:r>
              <a:rPr lang="en-US" altLang="zh-TW" sz="1600" dirty="0" smtClean="0">
                <a:hlinkClick r:id="rId4"/>
              </a:rPr>
              <a:t>http://www.appledaily.com.tw/realtimenews/article/new/20150319/577378/%E5%A4%AA%E9%99%BD%E8%8A%B1%E4%B8%80%E9%80%B1%E5%B9%B4%EF%BC%9A%E6%88%91%E5%80%91%E8%A9%B2%E8%BF%BD%E6%B1%82%E7%9A%84%E7%9C%9F%E7%9B%B8</a:t>
            </a:r>
            <a:endParaRPr lang="en-US" altLang="zh-TW" sz="1600" dirty="0" smtClean="0"/>
          </a:p>
          <a:p>
            <a:endParaRPr lang="en-US" altLang="zh-TW" sz="1600" dirty="0" smtClean="0"/>
          </a:p>
          <a:p>
            <a:r>
              <a:rPr lang="en-US" altLang="zh-TW" sz="1600" dirty="0" smtClean="0"/>
              <a:t>http://zh.wikipedia.org/wiki/%E8%91%89%E5%86%A0%E4%BA%A8%E9%85%92%E9%A7%95%E8%82%87%E4%BA%8B%E8%87%B4%E6%AD%BB%E6%A1%88</a:t>
            </a:r>
          </a:p>
          <a:p>
            <a:endParaRPr lang="zh-TW" altLang="en-US" sz="1600"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normAutofit/>
          </a:bodyPr>
          <a:lstStyle/>
          <a:p>
            <a:r>
              <a:rPr lang="en-US" altLang="zh-TW" sz="1600" dirty="0" smtClean="0">
                <a:hlinkClick r:id="rId2"/>
              </a:rPr>
              <a:t>http://memo.cgu.edu.tw/yu-yen/%E7%BE%85%E9%A6%AC.pdf</a:t>
            </a:r>
            <a:endParaRPr lang="en-US" altLang="zh-TW" sz="1600" dirty="0" smtClean="0"/>
          </a:p>
          <a:p>
            <a:r>
              <a:rPr lang="en-US" altLang="zh-TW" sz="1600" dirty="0" smtClean="0">
                <a:hlinkClick r:id="rId3"/>
              </a:rPr>
              <a:t>http://zh.wikipedia.org/wiki/%E5%BA%84%E5%9B%AD#.E8.8E.8A.E5.9C.92.E5.88.B6.E5.BA.A6.E7.9A.84.E6.84.8F.E7.BE.A9</a:t>
            </a:r>
            <a:endParaRPr lang="en-US" altLang="zh-TW" sz="1600" dirty="0" smtClean="0"/>
          </a:p>
          <a:p>
            <a:r>
              <a:rPr lang="en-US" altLang="zh-TW" sz="1600" dirty="0" smtClean="0">
                <a:hlinkClick r:id="rId4"/>
              </a:rPr>
              <a:t>http://zh.wikipedia.org/wiki/%E5%B0%81%E5%BB%BA%E5%88%B6%E5%BA%A6_%28%E6%AD%90%E6%B4%B2%29</a:t>
            </a:r>
            <a:endParaRPr lang="en-US" altLang="zh-TW" sz="1600" dirty="0" smtClean="0"/>
          </a:p>
          <a:p>
            <a:r>
              <a:rPr lang="en-US" altLang="zh-TW" sz="1600" dirty="0" smtClean="0">
                <a:hlinkClick r:id="rId5"/>
              </a:rPr>
              <a:t>http://zh.wikipedia.org/wiki/%E6%96%87%E8%89%BA%E5%A4%8D%E5%85%B4</a:t>
            </a:r>
            <a:endParaRPr lang="en-US" altLang="zh-TW" sz="1600" dirty="0" smtClean="0"/>
          </a:p>
          <a:p>
            <a:r>
              <a:rPr lang="en-US" altLang="zh-TW" sz="1600" dirty="0" smtClean="0">
                <a:hlinkClick r:id="rId6"/>
              </a:rPr>
              <a:t>http://zh.wikipedia.org/wiki/%E5%AE%97%E6%95%99%E6%94%B9%E9%9D%A9</a:t>
            </a:r>
            <a:endParaRPr lang="en-US" altLang="zh-TW" sz="1600" dirty="0" smtClean="0"/>
          </a:p>
          <a:p>
            <a:r>
              <a:rPr lang="en-US" altLang="zh-TW" sz="1600" dirty="0" smtClean="0">
                <a:hlinkClick r:id="rId7"/>
              </a:rPr>
              <a:t>http://hep.ccic.ntnu.edu.tw/browse2.php?s=633</a:t>
            </a:r>
            <a:endParaRPr lang="en-US" altLang="zh-TW" sz="1600" dirty="0" smtClean="0"/>
          </a:p>
          <a:p>
            <a:r>
              <a:rPr lang="en-US" altLang="zh-TW" sz="1600" dirty="0" smtClean="0">
                <a:hlinkClick r:id="rId8"/>
              </a:rPr>
              <a:t>http://www2.hkej.com/commentary/cnpolitics/article/894248/%E7%BE%8E%E5%9C%8B%E9%9D%A9%E5%91%BD%E6%88%B0%E7%88%AD%E8%88%87%E6%B3%95%E5%9C%8B%E5%A4%A7%E9%9D%A9%E5%91%BD%E7%9A%84%E8%B5%B7%E6%BA%90%E6%AF%94%E8%BC%83</a:t>
            </a:r>
            <a:endParaRPr lang="en-US" altLang="zh-TW" sz="1600" dirty="0" smtClean="0"/>
          </a:p>
          <a:p>
            <a:r>
              <a:rPr lang="en-US" altLang="zh-TW" sz="1600" dirty="0" smtClean="0">
                <a:hlinkClick r:id="rId9"/>
              </a:rPr>
              <a:t>http://big5.china.com.cn/chinese/zhuanti/xxsb/571357.htm</a:t>
            </a:r>
            <a:endParaRPr lang="en-US" altLang="zh-TW" sz="1600" dirty="0" smtClean="0"/>
          </a:p>
          <a:p>
            <a:r>
              <a:rPr lang="en-US" altLang="zh-TW" sz="1600" dirty="0" smtClean="0">
                <a:hlinkClick r:id="rId10"/>
              </a:rPr>
              <a:t>http://zh.wikipedia.org/wiki/%E9%81%93%E5%AE%B6</a:t>
            </a:r>
            <a:endParaRPr lang="en-US" altLang="zh-TW" sz="1600" dirty="0" smtClean="0"/>
          </a:p>
          <a:p>
            <a:r>
              <a:rPr lang="en-US" altLang="zh-TW" sz="1600" dirty="0" smtClean="0"/>
              <a:t>http://zh.wikipedia.org/wiki/%E4%BA%94%E5%9B%9B%E8%BF%90%E5%8A%A8</a:t>
            </a:r>
            <a:endParaRPr lang="zh-TW" altLang="en-US" sz="1600"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normAutofit/>
          </a:bodyPr>
          <a:lstStyle/>
          <a:p>
            <a:r>
              <a:rPr lang="en-US" altLang="zh-TW" sz="1800" dirty="0" smtClean="0">
                <a:hlinkClick r:id="rId2"/>
              </a:rPr>
              <a:t>https://www.google.com.tw/search?q=%E8%91%89%E5%86%A0%E4%BA%A8&amp;espv=2&amp;biw=1517&amp;bih=665&amp;source=lnms&amp;tbm=isch&amp;sa=X&amp;ei=hsthVaq9AZHk8AXdhoKQBQ&amp;ved=0CAYQ_AUoAQ&amp;dpr=0.9</a:t>
            </a:r>
            <a:endParaRPr lang="en-US" altLang="zh-TW" sz="1800" dirty="0" smtClean="0"/>
          </a:p>
          <a:p>
            <a:endParaRPr lang="en-US" altLang="zh-TW" sz="1800" dirty="0" smtClean="0"/>
          </a:p>
          <a:p>
            <a:r>
              <a:rPr lang="en-US" altLang="zh-TW" sz="1800" dirty="0" smtClean="0"/>
              <a:t>https://www.google.com.tw/search?q=%E5%8F%B0%E7%81%A3%E6%AF%92%E5%93%81%E7%8A%AF%E7%BD%AA&amp;biw=1517&amp;bih=665&amp;source=lnms&amp;tbm=isch&amp;sa=X&amp;ei=vc5hVYmXKcvh8AWX2YKQAw&amp;ved=0CAcQ_AUoAg&amp;dpr=0.9#imgrc=Nu18phhAoqrxoM%253A%3Bk1n-zfAGwhVehM%3Bhttp%253A%252F%252Fwww.ios.sinica.edu.tw%252FTSCpedia%252Fimages%252F6%252F68%252FDrugsCrime090713.JPG%3Bhttp%253A%252F%252Fwww.ios.sinica.edu.tw%252FTSCpedia%252Findex.php%252F%2525E6%2525AF%</a:t>
            </a:r>
            <a:r>
              <a:rPr lang="en-US" altLang="zh-TW" sz="1800" dirty="0" smtClean="0">
                <a:hlinkClick r:id="rId3" action="ppaction://hlinkfile"/>
              </a:rPr>
              <a:t>252592%2525E5%252593%252581%2525E7%25258A%2525AF%2525E7%2525BD%2525AA%3B677%3B469</a:t>
            </a:r>
            <a:endParaRPr lang="en-US" altLang="zh-TW" sz="1800" dirty="0" smtClean="0"/>
          </a:p>
          <a:p>
            <a:endParaRPr lang="zh-TW" altLang="en-US" sz="1800"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normAutofit fontScale="77500" lnSpcReduction="20000"/>
          </a:bodyPr>
          <a:lstStyle/>
          <a:p>
            <a:r>
              <a:rPr lang="en-US" altLang="zh-TW" dirty="0" smtClean="0"/>
              <a:t>http://zh.wikipedia.org/wiki/%E8%87%AA%E7%94%B1%E4%B8%BB%E4%B9%89</a:t>
            </a:r>
          </a:p>
          <a:p>
            <a:endParaRPr lang="en-US" altLang="zh-TW" dirty="0" smtClean="0"/>
          </a:p>
          <a:p>
            <a:r>
              <a:rPr lang="en-US" altLang="zh-TW" dirty="0" smtClean="0"/>
              <a:t>http://www.shs.edu.tw/works/essay/2010/11/2010111501203817.pdf</a:t>
            </a:r>
          </a:p>
          <a:p>
            <a:endParaRPr lang="en-US" altLang="zh-TW" dirty="0" smtClean="0"/>
          </a:p>
          <a:p>
            <a:endParaRPr lang="en-US" altLang="zh-TW" dirty="0" smtClean="0"/>
          </a:p>
          <a:p>
            <a:r>
              <a:rPr lang="en-US" altLang="zh-TW" dirty="0" smtClean="0"/>
              <a:t>http://www.organ.org.tw/obook/orule.htm</a:t>
            </a:r>
          </a:p>
          <a:p>
            <a:endParaRPr lang="en-US" altLang="zh-TW" dirty="0" smtClean="0"/>
          </a:p>
          <a:p>
            <a:r>
              <a:rPr lang="en-US" altLang="zh-TW" dirty="0" smtClean="0"/>
              <a:t>http://140.126.23.27/files/upload/v33NJKMnfX.pdf</a:t>
            </a:r>
          </a:p>
          <a:p>
            <a:endParaRPr lang="en-US" altLang="zh-TW" dirty="0" smtClean="0"/>
          </a:p>
          <a:p>
            <a:r>
              <a:rPr lang="en-US" altLang="zh-TW" dirty="0" smtClean="0"/>
              <a:t>http://zh.wikipedia.org/wiki/%E9%81%B8%E8%88%89</a:t>
            </a:r>
            <a:endParaRPr lang="zh-TW" alt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參考資料</a:t>
            </a:r>
            <a:endParaRPr lang="zh-TW" altLang="en-US" dirty="0"/>
          </a:p>
        </p:txBody>
      </p:sp>
      <p:sp>
        <p:nvSpPr>
          <p:cNvPr id="3" name="內容版面配置區 2"/>
          <p:cNvSpPr>
            <a:spLocks noGrp="1"/>
          </p:cNvSpPr>
          <p:nvPr>
            <p:ph idx="1"/>
          </p:nvPr>
        </p:nvSpPr>
        <p:spPr/>
        <p:txBody>
          <a:bodyPr>
            <a:normAutofit/>
          </a:bodyPr>
          <a:lstStyle/>
          <a:p>
            <a:r>
              <a:rPr lang="en-US" altLang="zh-TW" sz="1600" dirty="0" smtClean="0">
                <a:hlinkClick r:id="rId2"/>
              </a:rPr>
              <a:t>http://memo.cgu.edu.tw/yu-yen/%E7%BE%85%E9%A6%AC.pdf</a:t>
            </a:r>
            <a:endParaRPr lang="en-US" altLang="zh-TW" sz="1600" dirty="0" smtClean="0"/>
          </a:p>
          <a:p>
            <a:r>
              <a:rPr lang="en-US" altLang="zh-TW" sz="1600" dirty="0" smtClean="0">
                <a:hlinkClick r:id="rId3"/>
              </a:rPr>
              <a:t>http://zh.wikipedia.org/wiki/%E5%BA%84%E5%9B%AD#.E8.8E.8A.E5.9C.92.E5.88.B6.E5.BA.A6.E7.9A.84.E6.84.8F.E7.BE.A9</a:t>
            </a:r>
            <a:endParaRPr lang="en-US" altLang="zh-TW" sz="1600" dirty="0" smtClean="0"/>
          </a:p>
          <a:p>
            <a:r>
              <a:rPr lang="en-US" altLang="zh-TW" sz="1600" dirty="0" smtClean="0">
                <a:hlinkClick r:id="rId4"/>
              </a:rPr>
              <a:t>http://zh.wikipedia.org/wiki/%E5%B0%81%E5%BB%BA%E5%88%B6%E5%BA%A6_%28%E6%AD%90%E6%B4%B2%29</a:t>
            </a:r>
            <a:endParaRPr lang="en-US" altLang="zh-TW" sz="1600" dirty="0" smtClean="0"/>
          </a:p>
          <a:p>
            <a:r>
              <a:rPr lang="en-US" altLang="zh-TW" sz="1600" dirty="0" smtClean="0">
                <a:hlinkClick r:id="rId5"/>
              </a:rPr>
              <a:t>http://zh.wikipedia.org/wiki/%E6%96%87%E8%89%BA%E5%A4%8D%E5%85%B4</a:t>
            </a:r>
            <a:endParaRPr lang="en-US" altLang="zh-TW" sz="1600" dirty="0" smtClean="0"/>
          </a:p>
          <a:p>
            <a:r>
              <a:rPr lang="en-US" altLang="zh-TW" sz="1600" dirty="0" smtClean="0">
                <a:hlinkClick r:id="rId6"/>
              </a:rPr>
              <a:t>http://zh.wikipedia.org/wiki/%E5%AE%97%E6%95%99%E6%94%B9%E9%9D%A9</a:t>
            </a:r>
            <a:endParaRPr lang="en-US" altLang="zh-TW" sz="1600" dirty="0" smtClean="0"/>
          </a:p>
          <a:p>
            <a:r>
              <a:rPr lang="en-US" altLang="zh-TW" sz="1600" dirty="0" smtClean="0">
                <a:hlinkClick r:id="rId7"/>
              </a:rPr>
              <a:t>http://hep.ccic.ntnu.edu.tw/browse2.php?s=633</a:t>
            </a:r>
            <a:endParaRPr lang="en-US" altLang="zh-TW" sz="1600" dirty="0" smtClean="0"/>
          </a:p>
          <a:p>
            <a:r>
              <a:rPr lang="en-US" altLang="zh-TW" sz="1600" dirty="0" smtClean="0">
                <a:hlinkClick r:id="rId8"/>
              </a:rPr>
              <a:t>http://www2.hkej.com/commentary/cnpolitics/article/894248/%E7%BE%8E%E5%9C%8B%E9%9D%A9%E5%91%BD%E6%88%B0%E7%88%AD%E8%88%87%E6%B3%95%E5%9C%8B%E5%A4%A7%E9%9D%A9%E5%91%BD%E7%9A%84%E8%B5%B7%E6%BA%90%E6%AF%94%E8%BC%83</a:t>
            </a:r>
            <a:endParaRPr lang="en-US" altLang="zh-TW" sz="1600" dirty="0" smtClean="0"/>
          </a:p>
          <a:p>
            <a:r>
              <a:rPr lang="en-US" altLang="zh-TW" sz="1600" dirty="0" smtClean="0">
                <a:hlinkClick r:id="rId9"/>
              </a:rPr>
              <a:t>http://big5.china.com.cn/chinese/zhuanti/xxsb/571357.htm</a:t>
            </a:r>
            <a:endParaRPr lang="en-US" altLang="zh-TW" sz="1600" dirty="0" smtClean="0"/>
          </a:p>
          <a:p>
            <a:r>
              <a:rPr lang="en-US" altLang="zh-TW" sz="1600" dirty="0" smtClean="0">
                <a:hlinkClick r:id="rId10"/>
              </a:rPr>
              <a:t>http://zh.wikipedia.org/wiki/%E9%81%93%E5%AE%B6</a:t>
            </a:r>
            <a:endParaRPr lang="en-US" altLang="zh-TW" sz="1600" dirty="0" smtClean="0"/>
          </a:p>
          <a:p>
            <a:r>
              <a:rPr lang="en-US" altLang="zh-TW" sz="1600" dirty="0" smtClean="0"/>
              <a:t>http://zh.wikipedia.org/wiki/%E4%BA%94%E5%9B%9B%E8%BF%90%E5%8A%A8</a:t>
            </a:r>
            <a:endParaRPr lang="zh-TW" altLang="en-US" sz="1600"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p:txBody>
          <a:bodyPr/>
          <a:lstStyle/>
          <a:p>
            <a:pPr eaLnBrk="1" hangingPunct="1"/>
            <a:r>
              <a:rPr lang="zh-TW" altLang="en-US" smtClean="0"/>
              <a:t>資料來源</a:t>
            </a:r>
          </a:p>
        </p:txBody>
      </p:sp>
      <p:sp>
        <p:nvSpPr>
          <p:cNvPr id="3" name="內容版面配置區 2"/>
          <p:cNvSpPr>
            <a:spLocks noGrp="1"/>
          </p:cNvSpPr>
          <p:nvPr>
            <p:ph idx="1"/>
          </p:nvPr>
        </p:nvSpPr>
        <p:spPr/>
        <p:txBody>
          <a:bodyPr rtlCol="0">
            <a:normAutofit fontScale="92500" lnSpcReduction="10000"/>
          </a:bodyPr>
          <a:lstStyle/>
          <a:p>
            <a:pPr marL="0" indent="0" eaLnBrk="1" fontAlgn="auto" hangingPunct="1">
              <a:spcAft>
                <a:spcPts val="0"/>
              </a:spcAft>
              <a:buFont typeface="Arial" pitchFamily="34" charset="0"/>
              <a:buNone/>
              <a:defRPr/>
            </a:pPr>
            <a:r>
              <a:rPr kumimoji="1" lang="en-US" altLang="zh-TW" sz="1800" b="1" dirty="0" smtClean="0"/>
              <a:t>《</a:t>
            </a:r>
            <a:r>
              <a:rPr kumimoji="1" lang="zh-TW" altLang="en-US" sz="1800" b="1" dirty="0" smtClean="0"/>
              <a:t>當代法政思潮講義第六版</a:t>
            </a:r>
            <a:r>
              <a:rPr kumimoji="1" lang="en-US" altLang="zh-TW" sz="1800" b="1" dirty="0" smtClean="0"/>
              <a:t>》---</a:t>
            </a:r>
            <a:r>
              <a:rPr kumimoji="1" lang="zh-TW" altLang="en-US" sz="1800" b="1" dirty="0" smtClean="0"/>
              <a:t>邵維慶編</a:t>
            </a:r>
            <a:r>
              <a:rPr kumimoji="1" lang="en-US" altLang="zh-TW" sz="1800" b="1" dirty="0" smtClean="0"/>
              <a:t>---</a:t>
            </a:r>
            <a:r>
              <a:rPr kumimoji="1" lang="zh-TW" altLang="en-US" sz="1800" b="1" dirty="0" smtClean="0"/>
              <a:t>民國</a:t>
            </a:r>
            <a:r>
              <a:rPr kumimoji="1" lang="en-US" altLang="zh-TW" sz="1800" b="1" dirty="0" smtClean="0"/>
              <a:t>100</a:t>
            </a:r>
            <a:r>
              <a:rPr kumimoji="1" lang="zh-TW" altLang="en-US" sz="1800" b="1" dirty="0" smtClean="0"/>
              <a:t>年</a:t>
            </a:r>
            <a:r>
              <a:rPr kumimoji="1" lang="en-US" altLang="zh-TW" sz="1800" b="1" dirty="0" smtClean="0"/>
              <a:t>9</a:t>
            </a:r>
            <a:r>
              <a:rPr kumimoji="1" lang="zh-TW" altLang="en-US" sz="1800" b="1" dirty="0" smtClean="0"/>
              <a:t>月</a:t>
            </a:r>
            <a:r>
              <a:rPr kumimoji="1" lang="en-US" altLang="zh-TW" sz="1800" b="1" dirty="0" smtClean="0"/>
              <a:t>13</a:t>
            </a:r>
            <a:r>
              <a:rPr kumimoji="1" lang="zh-TW" altLang="en-US" sz="1800" b="1" dirty="0" smtClean="0"/>
              <a:t>日</a:t>
            </a:r>
          </a:p>
          <a:p>
            <a:pPr marL="0" indent="0" eaLnBrk="1" fontAlgn="auto" hangingPunct="1">
              <a:spcAft>
                <a:spcPts val="0"/>
              </a:spcAft>
              <a:buFont typeface="Arial" pitchFamily="34" charset="0"/>
              <a:buNone/>
              <a:defRPr/>
            </a:pPr>
            <a:r>
              <a:rPr kumimoji="1" lang="en-US" altLang="zh-TW" sz="1800" b="1" dirty="0" smtClean="0"/>
              <a:t>《</a:t>
            </a:r>
            <a:r>
              <a:rPr kumimoji="1" lang="zh-TW" altLang="en-US" sz="1800" b="1" dirty="0" smtClean="0"/>
              <a:t>自由四論</a:t>
            </a:r>
            <a:r>
              <a:rPr kumimoji="1" lang="en-US" altLang="zh-TW" sz="1800" b="1" dirty="0" smtClean="0"/>
              <a:t>》---Isaiah Berlin</a:t>
            </a:r>
            <a:r>
              <a:rPr kumimoji="1" lang="zh-TW" altLang="en-US" sz="1800" b="1" dirty="0" smtClean="0"/>
              <a:t>著</a:t>
            </a:r>
            <a:r>
              <a:rPr kumimoji="1" lang="en-US" altLang="zh-TW" sz="1800" b="1" dirty="0" smtClean="0"/>
              <a:t>---</a:t>
            </a:r>
            <a:r>
              <a:rPr kumimoji="1" lang="zh-TW" altLang="en-US" sz="1800" b="1" dirty="0" smtClean="0"/>
              <a:t>陳曉林譯</a:t>
            </a:r>
            <a:r>
              <a:rPr kumimoji="1" lang="en-US" altLang="zh-TW" sz="1800" b="1" dirty="0" smtClean="0"/>
              <a:t>---</a:t>
            </a:r>
            <a:r>
              <a:rPr kumimoji="1" lang="zh-TW" altLang="en-US" sz="1800" b="1" dirty="0" smtClean="0"/>
              <a:t>民國</a:t>
            </a:r>
            <a:r>
              <a:rPr kumimoji="1" lang="en-US" altLang="zh-TW" sz="1800" b="1" dirty="0" smtClean="0"/>
              <a:t>75</a:t>
            </a:r>
            <a:r>
              <a:rPr kumimoji="1" lang="zh-TW" altLang="en-US" sz="1800" b="1" dirty="0" smtClean="0"/>
              <a:t>年</a:t>
            </a:r>
            <a:r>
              <a:rPr kumimoji="1" lang="en-US" altLang="zh-TW" sz="1800" b="1" dirty="0" smtClean="0"/>
              <a:t>---</a:t>
            </a:r>
            <a:r>
              <a:rPr kumimoji="1" lang="zh-TW" altLang="en-US" sz="1800" b="1" dirty="0" smtClean="0"/>
              <a:t>聯經出版事業公司</a:t>
            </a:r>
            <a:endParaRPr kumimoji="1" lang="en-US" altLang="zh-TW" sz="1800" b="1" dirty="0" smtClean="0"/>
          </a:p>
          <a:p>
            <a:pPr marL="0" indent="0" eaLnBrk="1" fontAlgn="auto" hangingPunct="1">
              <a:spcAft>
                <a:spcPts val="0"/>
              </a:spcAft>
              <a:buFont typeface="Arial" pitchFamily="34" charset="0"/>
              <a:buNone/>
              <a:defRPr/>
            </a:pPr>
            <a:r>
              <a:rPr kumimoji="1" lang="en-US" altLang="zh-TW" sz="1800" b="1" dirty="0" smtClean="0"/>
              <a:t>《</a:t>
            </a:r>
            <a:r>
              <a:rPr kumimoji="1" lang="zh-TW" altLang="en-US" sz="1800" b="1" dirty="0" smtClean="0"/>
              <a:t>論法的精神</a:t>
            </a:r>
            <a:r>
              <a:rPr kumimoji="1" lang="en-US" altLang="zh-TW" sz="1800" b="1" dirty="0" smtClean="0"/>
              <a:t>》----</a:t>
            </a:r>
            <a:r>
              <a:rPr kumimoji="1" lang="zh-TW" altLang="en-US" sz="1800" b="1" dirty="0" smtClean="0"/>
              <a:t>孟德斯鳩</a:t>
            </a:r>
            <a:endParaRPr kumimoji="1" lang="en-US" altLang="zh-TW" sz="1800" b="1" dirty="0" smtClean="0"/>
          </a:p>
          <a:p>
            <a:pPr marL="0" indent="0" eaLnBrk="1" fontAlgn="auto" hangingPunct="1">
              <a:spcAft>
                <a:spcPts val="0"/>
              </a:spcAft>
              <a:buFont typeface="Arial" pitchFamily="34" charset="0"/>
              <a:buNone/>
              <a:defRPr/>
            </a:pPr>
            <a:r>
              <a:rPr kumimoji="1" lang="zh-TW" altLang="en-US" sz="1800" dirty="0" smtClean="0">
                <a:latin typeface="+mn-ea"/>
              </a:rPr>
              <a:t>法務部</a:t>
            </a:r>
            <a:r>
              <a:rPr kumimoji="1" lang="en-US" altLang="zh-TW" sz="1800" dirty="0" smtClean="0">
                <a:latin typeface="+mn-ea"/>
              </a:rPr>
              <a:t>-</a:t>
            </a:r>
            <a:r>
              <a:rPr kumimoji="1" lang="zh-TW" altLang="en-US" sz="1800" dirty="0" smtClean="0">
                <a:latin typeface="+mn-ea"/>
              </a:rPr>
              <a:t>全國法規資料庫</a:t>
            </a:r>
            <a:endParaRPr kumimoji="1" lang="en-US" altLang="zh-TW" sz="1800" dirty="0" smtClean="0">
              <a:latin typeface="+mn-ea"/>
            </a:endParaRPr>
          </a:p>
          <a:p>
            <a:pPr marL="0" indent="0" eaLnBrk="1" fontAlgn="auto" hangingPunct="1">
              <a:spcAft>
                <a:spcPts val="0"/>
              </a:spcAft>
              <a:buFont typeface="Arial" pitchFamily="34" charset="0"/>
              <a:buNone/>
              <a:defRPr/>
            </a:pPr>
            <a:r>
              <a:rPr lang="en-US" altLang="zh-TW" sz="1800" dirty="0" smtClean="0">
                <a:hlinkClick r:id="rId2"/>
              </a:rPr>
              <a:t>http://law.moj.gov.tw/Index.aspx</a:t>
            </a:r>
            <a:endParaRPr lang="en-US" altLang="zh-TW" sz="1800" dirty="0" smtClean="0"/>
          </a:p>
          <a:p>
            <a:pPr marL="0" indent="0" eaLnBrk="1" fontAlgn="auto" hangingPunct="1">
              <a:spcAft>
                <a:spcPts val="0"/>
              </a:spcAft>
              <a:buFont typeface="Arial" pitchFamily="34" charset="0"/>
              <a:buNone/>
              <a:defRPr/>
            </a:pPr>
            <a:r>
              <a:rPr lang="zh-TW" altLang="en-US" sz="1800" dirty="0" smtClean="0"/>
              <a:t>教育部人權教育諮詢暨資源中心</a:t>
            </a:r>
            <a:endParaRPr lang="en-US" altLang="zh-TW" sz="1800" dirty="0" smtClean="0"/>
          </a:p>
          <a:p>
            <a:pPr marL="0" indent="0" eaLnBrk="1" fontAlgn="auto" hangingPunct="1">
              <a:spcAft>
                <a:spcPts val="0"/>
              </a:spcAft>
              <a:buFont typeface="Arial" pitchFamily="34" charset="0"/>
              <a:buNone/>
              <a:defRPr/>
            </a:pPr>
            <a:r>
              <a:rPr lang="en-US" altLang="zh-TW" sz="1800" dirty="0" smtClean="0">
                <a:solidFill>
                  <a:srgbClr val="FF0000"/>
                </a:solidFill>
                <a:hlinkClick r:id="rId3"/>
              </a:rPr>
              <a:t>http://hre.pro.edu.tw/zh.php?m=9&amp;</a:t>
            </a:r>
            <a:r>
              <a:rPr lang="en-US" altLang="zh-TW" sz="1800" dirty="0" smtClean="0">
                <a:hlinkClick r:id="rId3"/>
              </a:rPr>
              <a:t>c=1272534183</a:t>
            </a:r>
            <a:endParaRPr lang="en-US" altLang="zh-TW" sz="1800" dirty="0" smtClean="0"/>
          </a:p>
          <a:p>
            <a:pPr marL="0" indent="0" eaLnBrk="1" fontAlgn="auto" hangingPunct="1">
              <a:spcAft>
                <a:spcPts val="0"/>
              </a:spcAft>
              <a:buFont typeface="Arial" pitchFamily="34" charset="0"/>
              <a:buNone/>
              <a:defRPr/>
            </a:pPr>
            <a:r>
              <a:rPr lang="zh-TW" altLang="en-US" sz="1800" dirty="0" smtClean="0"/>
              <a:t>維基百科</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4"/>
              </a:rPr>
              <a:t>http://zh.wikipedia.org/zh-tw/%E5%8D%B0%E5%BA%A6%E5%AE%89%E4%B9%90%E6%AD%BB</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5"/>
              </a:rPr>
              <a:t>http://zh.wikipedia.org/zh-tw/Wikipedia:%E9%A6%96%E9%A1%B5</a:t>
            </a:r>
            <a:endParaRPr lang="en-US" altLang="zh-TW" sz="1800" dirty="0" smtClean="0"/>
          </a:p>
          <a:p>
            <a:pPr marL="0" indent="0" eaLnBrk="1" fontAlgn="auto" hangingPunct="1">
              <a:spcAft>
                <a:spcPts val="0"/>
              </a:spcAft>
              <a:buFont typeface="Wingdings 2"/>
              <a:buNone/>
              <a:defRPr/>
            </a:pPr>
            <a:r>
              <a:rPr kumimoji="1" lang="en-US" altLang="zh-TW" sz="1800" b="1" dirty="0" smtClean="0">
                <a:hlinkClick r:id="rId6"/>
              </a:rPr>
              <a:t>http://zh.wikipedia.org/wiki/%E8%AE%BA%E8%87%AA%E7%94%B1</a:t>
            </a:r>
            <a:endParaRPr kumimoji="1" lang="en-US" altLang="zh-TW" sz="1800" b="1" dirty="0" smtClean="0"/>
          </a:p>
          <a:p>
            <a:pPr marL="0" indent="0" eaLnBrk="1" fontAlgn="auto" hangingPunct="1">
              <a:spcAft>
                <a:spcPts val="0"/>
              </a:spcAft>
              <a:buFont typeface="Wingdings 2"/>
              <a:buNone/>
              <a:defRPr/>
            </a:pPr>
            <a:r>
              <a:rPr kumimoji="1" lang="en-US" altLang="zh-TW" sz="1800" b="1" dirty="0" smtClean="0">
                <a:hlinkClick r:id="rId7"/>
              </a:rPr>
              <a:t>http://zh.wikipedia.org/wiki/%E4%BB%A5%E8%B5%9B%E4%BA%9A%C2%B7%E4%BC%AF%E6%9E%97</a:t>
            </a:r>
            <a:endParaRPr kumimoji="1" lang="en-US" altLang="zh-TW" sz="1800" b="1" dirty="0" smtClean="0"/>
          </a:p>
          <a:p>
            <a:pPr marL="0" indent="0" eaLnBrk="1" fontAlgn="auto" hangingPunct="1">
              <a:spcAft>
                <a:spcPts val="0"/>
              </a:spcAft>
              <a:buFont typeface="Wingdings 2"/>
              <a:buNone/>
              <a:defRPr/>
            </a:pPr>
            <a:r>
              <a:rPr kumimoji="1" lang="en-US" altLang="zh-TW" sz="1800" b="1" dirty="0" smtClean="0"/>
              <a:t>      </a:t>
            </a:r>
            <a:endParaRPr lang="en-US" altLang="zh-TW" sz="1800" dirty="0" smtClean="0"/>
          </a:p>
          <a:p>
            <a:pPr marL="274320" indent="-274320" eaLnBrk="1" fontAlgn="auto" hangingPunct="1">
              <a:spcAft>
                <a:spcPts val="0"/>
              </a:spcAft>
              <a:buFont typeface="Wingdings 2"/>
              <a:buChar char=""/>
              <a:defRPr/>
            </a:pPr>
            <a:endParaRPr lang="en-US" altLang="zh-TW" sz="1800" dirty="0" smtClean="0"/>
          </a:p>
          <a:p>
            <a:pPr marL="274320" indent="-274320" eaLnBrk="1" fontAlgn="auto" hangingPunct="1">
              <a:spcAft>
                <a:spcPts val="0"/>
              </a:spcAft>
              <a:buFont typeface="Wingdings 2"/>
              <a:buChar char=""/>
              <a:defRPr/>
            </a:pPr>
            <a:endParaRPr lang="zh-TW" altLang="en-US" sz="1800"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p:txBody>
          <a:bodyPr/>
          <a:lstStyle/>
          <a:p>
            <a:pPr eaLnBrk="1" hangingPunct="1"/>
            <a:endParaRPr kumimoji="1" lang="zh-TW" altLang="en-US" smtClean="0"/>
          </a:p>
        </p:txBody>
      </p:sp>
      <p:sp>
        <p:nvSpPr>
          <p:cNvPr id="3" name="內容版面配置區 2"/>
          <p:cNvSpPr>
            <a:spLocks noGrp="1"/>
          </p:cNvSpPr>
          <p:nvPr>
            <p:ph idx="1"/>
          </p:nvPr>
        </p:nvSpPr>
        <p:spPr>
          <a:xfrm>
            <a:off x="428625" y="1571625"/>
            <a:ext cx="8229600" cy="4525963"/>
          </a:xfrm>
        </p:spPr>
        <p:txBody>
          <a:bodyPr rtlCol="0">
            <a:normAutofit fontScale="92500" lnSpcReduction="10000"/>
          </a:bodyPr>
          <a:lstStyle/>
          <a:p>
            <a:pPr marL="274320" indent="-274320" eaLnBrk="1" fontAlgn="auto" hangingPunct="1">
              <a:spcAft>
                <a:spcPts val="0"/>
              </a:spcAft>
              <a:buFont typeface="Wingdings 2"/>
              <a:buChar char=""/>
              <a:defRPr/>
            </a:pPr>
            <a:r>
              <a:rPr kumimoji="1" lang="zh-TW" altLang="en-US" sz="1800" b="1" dirty="0" smtClean="0"/>
              <a:t>戒嚴法</a:t>
            </a:r>
            <a:endParaRPr kumimoji="1" lang="en-US" altLang="zh-TW" sz="1800" b="1" dirty="0" smtClean="0"/>
          </a:p>
          <a:p>
            <a:pPr marL="0" indent="0" eaLnBrk="1" fontAlgn="auto" hangingPunct="1">
              <a:spcAft>
                <a:spcPts val="0"/>
              </a:spcAft>
              <a:buFont typeface="Arial" pitchFamily="34" charset="0"/>
              <a:buNone/>
              <a:defRPr/>
            </a:pPr>
            <a:r>
              <a:rPr lang="en-US" altLang="zh-TW" sz="1800" dirty="0" smtClean="0">
                <a:hlinkClick r:id="rId2"/>
              </a:rPr>
              <a:t>http://www.6law.idv.tw/6law/law/%E6%88%92%E5%9A%B4%E6%B3%95.htm</a:t>
            </a:r>
            <a:endParaRPr lang="en-US" altLang="zh-TW" sz="1800" dirty="0" smtClean="0"/>
          </a:p>
          <a:p>
            <a:pPr marL="0" indent="0" eaLnBrk="1" fontAlgn="auto" hangingPunct="1">
              <a:spcAft>
                <a:spcPts val="0"/>
              </a:spcAft>
              <a:buFont typeface="Arial" pitchFamily="34" charset="0"/>
              <a:buNone/>
              <a:defRPr/>
            </a:pPr>
            <a:r>
              <a:rPr lang="zh-TW" altLang="en-US" sz="1800" dirty="0" smtClean="0"/>
              <a:t>維基百科</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3"/>
              </a:rPr>
              <a:t>http://zh.wikipedia.org/zh-tw/Wikipedia:%E9%A6%96%E9%A1%B5</a:t>
            </a:r>
            <a:endParaRPr lang="en-US" altLang="zh-TW" sz="1800" dirty="0" smtClean="0"/>
          </a:p>
          <a:p>
            <a:pPr marL="0" indent="0" eaLnBrk="1" fontAlgn="auto" hangingPunct="1">
              <a:spcAft>
                <a:spcPts val="0"/>
              </a:spcAft>
              <a:buFont typeface="Arial" pitchFamily="34" charset="0"/>
              <a:buNone/>
              <a:defRPr/>
            </a:pPr>
            <a:r>
              <a:rPr lang="en-US" altLang="zh-TW" sz="1800" dirty="0" smtClean="0"/>
              <a:t>http://zh.wikipedia.org/wiki/%E4%BA%BA%E8%82%89%E6%90%9C%E7%B4%A2</a:t>
            </a:r>
          </a:p>
          <a:p>
            <a:pPr marL="0" indent="0" eaLnBrk="1" fontAlgn="auto" hangingPunct="1">
              <a:spcAft>
                <a:spcPts val="0"/>
              </a:spcAft>
              <a:buFont typeface="Arial" pitchFamily="34" charset="0"/>
              <a:buNone/>
              <a:defRPr/>
            </a:pPr>
            <a:r>
              <a:rPr lang="zh-TW" altLang="en-US" sz="1800" dirty="0" smtClean="0"/>
              <a:t>財團法人二二八事件紀念基金會</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4"/>
              </a:rPr>
              <a:t>http://www.228.org.tw/</a:t>
            </a:r>
            <a:endParaRPr lang="en-US" altLang="zh-TW" sz="1800" dirty="0" smtClean="0"/>
          </a:p>
          <a:p>
            <a:pPr marL="0" indent="0" eaLnBrk="1" fontAlgn="auto" hangingPunct="1">
              <a:spcAft>
                <a:spcPts val="0"/>
              </a:spcAft>
              <a:buFont typeface="Arial" pitchFamily="34" charset="0"/>
              <a:buNone/>
              <a:defRPr/>
            </a:pPr>
            <a:r>
              <a:rPr lang="en-US" altLang="zh-TW" sz="1800" dirty="0" smtClean="0"/>
              <a:t>GOOGLE</a:t>
            </a:r>
            <a:r>
              <a:rPr lang="zh-TW" altLang="en-US" sz="1800" dirty="0" smtClean="0"/>
              <a:t>圖片搜尋</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5"/>
              </a:rPr>
              <a:t>https://www.google.com.tw/</a:t>
            </a:r>
            <a:endParaRPr lang="en-US" altLang="zh-TW" sz="1800" dirty="0" smtClean="0"/>
          </a:p>
          <a:p>
            <a:pPr marL="0" indent="0" eaLnBrk="1" fontAlgn="auto" hangingPunct="1">
              <a:spcAft>
                <a:spcPts val="0"/>
              </a:spcAft>
              <a:buFont typeface="Arial" pitchFamily="34" charset="0"/>
              <a:buNone/>
              <a:defRPr/>
            </a:pPr>
            <a:r>
              <a:rPr lang="zh-TW" altLang="en-US" sz="1800" dirty="0" smtClean="0"/>
              <a:t>元智大學電子報</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6"/>
              </a:rPr>
              <a:t>http://web2.yzu.edu.tw/e_news/677/6_student01.html</a:t>
            </a:r>
            <a:endParaRPr lang="en-US" altLang="zh-TW" sz="1800" dirty="0" smtClean="0"/>
          </a:p>
          <a:p>
            <a:pPr marL="0" indent="0" eaLnBrk="1" fontAlgn="auto" hangingPunct="1">
              <a:spcAft>
                <a:spcPts val="0"/>
              </a:spcAft>
              <a:buFont typeface="Wingdings 2"/>
              <a:buNone/>
              <a:defRPr/>
            </a:pPr>
            <a:r>
              <a:rPr lang="zh-TW" altLang="en-US" sz="1800" dirty="0" smtClean="0"/>
              <a:t>自由之家</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7"/>
              </a:rPr>
              <a:t>http://www.freedomhouse.org/</a:t>
            </a:r>
            <a:endParaRPr lang="en-US" altLang="zh-TW" sz="1800" dirty="0" smtClean="0"/>
          </a:p>
          <a:p>
            <a:pPr marL="0" indent="0" eaLnBrk="1" fontAlgn="auto" hangingPunct="1">
              <a:spcAft>
                <a:spcPts val="0"/>
              </a:spcAft>
              <a:buFont typeface="Arial" pitchFamily="34" charset="0"/>
              <a:buNone/>
              <a:defRPr/>
            </a:pPr>
            <a:r>
              <a:rPr lang="zh-TW" altLang="en-US" sz="1800" dirty="0" smtClean="0"/>
              <a:t>聯合新聞網</a:t>
            </a:r>
            <a:endParaRPr lang="en-US" altLang="zh-TW" sz="1800" dirty="0" smtClean="0"/>
          </a:p>
          <a:p>
            <a:pPr marL="0" indent="0" eaLnBrk="1" fontAlgn="auto" hangingPunct="1">
              <a:spcAft>
                <a:spcPts val="0"/>
              </a:spcAft>
              <a:buFont typeface="Arial" pitchFamily="34" charset="0"/>
              <a:buNone/>
              <a:defRPr/>
            </a:pPr>
            <a:r>
              <a:rPr lang="en-US" altLang="zh-TW" sz="1800" dirty="0" smtClean="0">
                <a:hlinkClick r:id="rId8"/>
              </a:rPr>
              <a:t>http://udn.com/NEWS/NATIONAL/NAT3/8611104.shtml</a:t>
            </a:r>
            <a:endParaRPr lang="en-US" altLang="zh-TW" sz="1800" dirty="0" smtClean="0"/>
          </a:p>
          <a:p>
            <a:pPr marL="274320" indent="-274320" eaLnBrk="1" fontAlgn="auto" hangingPunct="1">
              <a:spcAft>
                <a:spcPts val="0"/>
              </a:spcAft>
              <a:buFont typeface="Wingdings 2"/>
              <a:buChar char=""/>
              <a:defRPr/>
            </a:pPr>
            <a:endParaRPr kumimoji="1" lang="zh-TW" altLang="en-US" sz="1800" b="1"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孟德斯鳩 </a:t>
            </a:r>
            <a:r>
              <a:rPr lang="en-US" sz="4800" b="1" dirty="0" smtClean="0">
                <a:latin typeface="標楷體" pitchFamily="65" charset="-120"/>
                <a:ea typeface="標楷體" pitchFamily="65" charset="-120"/>
              </a:rPr>
              <a:t> </a:t>
            </a:r>
            <a:r>
              <a:rPr lang="en-US" sz="4800" dirty="0" smtClean="0">
                <a:latin typeface="標楷體" pitchFamily="65" charset="-120"/>
                <a:ea typeface="標楷體" pitchFamily="65" charset="-120"/>
              </a:rPr>
              <a:t>Montesquieu</a:t>
            </a:r>
            <a:r>
              <a:rPr lang="zh-TW" altLang="en-US" sz="4800" dirty="0" smtClean="0">
                <a:latin typeface="標楷體" pitchFamily="65" charset="-120"/>
                <a:ea typeface="標楷體" pitchFamily="65" charset="-120"/>
              </a:rPr>
              <a:t> </a:t>
            </a:r>
            <a:endParaRPr lang="zh-TW" altLang="en-US" sz="4800" dirty="0">
              <a:latin typeface="標楷體" pitchFamily="65" charset="-120"/>
              <a:ea typeface="標楷體" pitchFamily="65" charset="-120"/>
            </a:endParaRPr>
          </a:p>
        </p:txBody>
      </p:sp>
      <p:sp>
        <p:nvSpPr>
          <p:cNvPr id="5" name="內容版面配置區 4"/>
          <p:cNvSpPr>
            <a:spLocks noGrp="1"/>
          </p:cNvSpPr>
          <p:nvPr>
            <p:ph sz="half" idx="1"/>
          </p:nvPr>
        </p:nvSpPr>
        <p:spPr/>
        <p:txBody>
          <a:bodyPr>
            <a:normAutofit lnSpcReduction="10000"/>
          </a:bodyPr>
          <a:lstStyle/>
          <a:p>
            <a:pPr>
              <a:buNone/>
              <a:defRPr/>
            </a:pPr>
            <a:r>
              <a:rPr lang="zh-TW" altLang="en-US" sz="3200" dirty="0" smtClean="0">
                <a:latin typeface="標楷體" pitchFamily="65" charset="-120"/>
                <a:ea typeface="標楷體" pitchFamily="65" charset="-120"/>
              </a:rPr>
              <a:t>* 自由是做法律所許可的一切事情的權利。</a:t>
            </a:r>
            <a:endParaRPr lang="en-US" altLang="zh-TW" sz="3200" dirty="0" smtClean="0">
              <a:latin typeface="標楷體" pitchFamily="65" charset="-120"/>
              <a:ea typeface="標楷體" pitchFamily="65" charset="-120"/>
            </a:endParaRPr>
          </a:p>
          <a:p>
            <a:pPr>
              <a:buNone/>
              <a:defRPr/>
            </a:pPr>
            <a:r>
              <a:rPr lang="zh-TW" altLang="en-US" sz="3200" dirty="0" smtClean="0">
                <a:solidFill>
                  <a:srgbClr val="FF0000"/>
                </a:solidFill>
                <a:latin typeface="標楷體" pitchFamily="65" charset="-120"/>
                <a:ea typeface="標楷體" pitchFamily="65" charset="-120"/>
              </a:rPr>
              <a:t>* 自由不是無限制的自由，自由是一種能做法律許可的任何事的權利－孟德斯鳩</a:t>
            </a:r>
            <a:endParaRPr lang="en-US" altLang="zh-TW" sz="3200" dirty="0" smtClean="0">
              <a:solidFill>
                <a:srgbClr val="FF0000"/>
              </a:solidFill>
              <a:latin typeface="標楷體" pitchFamily="65" charset="-120"/>
              <a:ea typeface="標楷體" pitchFamily="65" charset="-120"/>
            </a:endParaRPr>
          </a:p>
        </p:txBody>
      </p:sp>
      <p:sp>
        <p:nvSpPr>
          <p:cNvPr id="8" name="內容版面配置區 7"/>
          <p:cNvSpPr>
            <a:spLocks noGrp="1"/>
          </p:cNvSpPr>
          <p:nvPr>
            <p:ph sz="half" idx="2"/>
          </p:nvPr>
        </p:nvSpPr>
        <p:spPr>
          <a:xfrm>
            <a:off x="4572000" y="1571612"/>
            <a:ext cx="4038600" cy="4525963"/>
          </a:xfrm>
        </p:spPr>
        <p:txBody>
          <a:bodyPr>
            <a:normAutofit lnSpcReduction="1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t>     </a:t>
            </a:r>
            <a:endParaRPr lang="en-US" altLang="zh-TW" sz="1200" dirty="0" smtClean="0"/>
          </a:p>
          <a:p>
            <a:pPr>
              <a:buNone/>
            </a:pPr>
            <a:endParaRPr lang="en-US" altLang="zh-TW" sz="1200" dirty="0" smtClean="0">
              <a:latin typeface="標楷體" pitchFamily="65" charset="-120"/>
              <a:ea typeface="標楷體" pitchFamily="65" charset="-120"/>
            </a:endParaRPr>
          </a:p>
          <a:p>
            <a:pPr>
              <a:buNone/>
            </a:pPr>
            <a:r>
              <a:rPr lang="zh-TW" altLang="en-US" sz="1200" dirty="0" smtClean="0">
                <a:latin typeface="標楷體" pitchFamily="65" charset="-120"/>
                <a:ea typeface="標楷體" pitchFamily="65" charset="-120"/>
              </a:rPr>
              <a:t>                  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en-US" altLang="zh-TW" sz="1200" dirty="0" smtClean="0">
              <a:latin typeface="標楷體" pitchFamily="65" charset="-120"/>
              <a:ea typeface="標楷體" pitchFamily="65" charset="-120"/>
            </a:endParaRPr>
          </a:p>
          <a:p>
            <a:pPr>
              <a:buNone/>
            </a:pPr>
            <a:endParaRPr lang="en-US" altLang="zh-TW" dirty="0" smtClean="0"/>
          </a:p>
          <a:p>
            <a:pPr>
              <a:buNone/>
            </a:pPr>
            <a:endParaRPr lang="zh-TW" altLang="en-US" dirty="0"/>
          </a:p>
        </p:txBody>
      </p:sp>
      <p:pic>
        <p:nvPicPr>
          <p:cNvPr id="9" name="內容版面配置區 6" descr="200px-Charles_Montesquieu.jpg"/>
          <p:cNvPicPr>
            <a:picLocks noChangeAspect="1"/>
          </p:cNvPicPr>
          <p:nvPr/>
        </p:nvPicPr>
        <p:blipFill>
          <a:blip r:embed="rId2" cstate="print"/>
          <a:stretch>
            <a:fillRect/>
          </a:stretch>
        </p:blipFill>
        <p:spPr>
          <a:xfrm>
            <a:off x="5143504" y="1714488"/>
            <a:ext cx="2786082" cy="39290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1"/>
          <p:cNvSpPr>
            <a:spLocks noGrp="1"/>
          </p:cNvSpPr>
          <p:nvPr>
            <p:ph type="title"/>
          </p:nvPr>
        </p:nvSpPr>
        <p:spPr/>
        <p:txBody>
          <a:bodyPr/>
          <a:lstStyle/>
          <a:p>
            <a:pPr eaLnBrk="1" hangingPunct="1"/>
            <a:r>
              <a:rPr lang="zh-TW" altLang="en-US" smtClean="0"/>
              <a:t>資料來源</a:t>
            </a:r>
          </a:p>
        </p:txBody>
      </p:sp>
      <p:sp>
        <p:nvSpPr>
          <p:cNvPr id="190467" name="內容版面配置區 2"/>
          <p:cNvSpPr>
            <a:spLocks noGrp="1"/>
          </p:cNvSpPr>
          <p:nvPr>
            <p:ph idx="1"/>
          </p:nvPr>
        </p:nvSpPr>
        <p:spPr/>
        <p:txBody>
          <a:bodyPr rtlCol="0">
            <a:normAutofit fontScale="92500" lnSpcReduction="10000"/>
          </a:bodyPr>
          <a:lstStyle/>
          <a:p>
            <a:pPr marL="0" indent="0" eaLnBrk="1" fontAlgn="auto" hangingPunct="1">
              <a:spcAft>
                <a:spcPts val="0"/>
              </a:spcAft>
              <a:buFont typeface="Arial" pitchFamily="34" charset="0"/>
              <a:buNone/>
              <a:defRPr/>
            </a:pPr>
            <a:r>
              <a:rPr lang="zh-TW" altLang="en-US" sz="1800" dirty="0" smtClean="0"/>
              <a:t>維基百科 </a:t>
            </a:r>
            <a:r>
              <a:rPr lang="en-US" altLang="zh-TW" sz="1400" dirty="0" smtClean="0">
                <a:hlinkClick r:id="rId2"/>
              </a:rPr>
              <a:t>http://zh.wikipedia.org/wiki/%E4%BA%BA%E8%82%89%E6%90%9C%E7%B4%A2</a:t>
            </a:r>
            <a:endParaRPr lang="en-US" altLang="zh-TW" sz="1400" dirty="0" smtClean="0"/>
          </a:p>
          <a:p>
            <a:pPr marL="0" indent="0" eaLnBrk="1" fontAlgn="auto" hangingPunct="1">
              <a:spcAft>
                <a:spcPts val="0"/>
              </a:spcAft>
              <a:buFont typeface="Arial" pitchFamily="34" charset="0"/>
              <a:buNone/>
              <a:defRPr/>
            </a:pPr>
            <a:r>
              <a:rPr lang="en-US" altLang="zh-TW" sz="1400" dirty="0" smtClean="0">
                <a:hlinkClick r:id="rId3"/>
              </a:rPr>
              <a:t>http://zh.wikipedia.org/wiki/%E9%9B%86%E6%9C%83%E9%81%8A%E8%A1%8C%E6%B3%95</a:t>
            </a:r>
            <a:endParaRPr lang="en-US" altLang="zh-TW" sz="1400" dirty="0" smtClean="0"/>
          </a:p>
          <a:p>
            <a:pPr marL="0" indent="0" eaLnBrk="1" fontAlgn="auto" hangingPunct="1">
              <a:spcAft>
                <a:spcPts val="0"/>
              </a:spcAft>
              <a:buFont typeface="Arial" pitchFamily="34" charset="0"/>
              <a:buNone/>
              <a:defRPr/>
            </a:pPr>
            <a:r>
              <a:rPr lang="zh-TW" altLang="en-US" sz="1800" dirty="0" smtClean="0"/>
              <a:t>元智大學電子報 </a:t>
            </a:r>
            <a:r>
              <a:rPr lang="en-US" altLang="zh-TW" sz="1600" dirty="0" smtClean="0">
                <a:hlinkClick r:id="rId4"/>
              </a:rPr>
              <a:t>http://web2.yzu.edu.tw/e_news/677/6_student01.html</a:t>
            </a:r>
            <a:endParaRPr lang="en-US" altLang="zh-TW" sz="1600" dirty="0" smtClean="0"/>
          </a:p>
          <a:p>
            <a:pPr marL="0" indent="0" eaLnBrk="1" fontAlgn="auto" hangingPunct="1">
              <a:spcAft>
                <a:spcPts val="0"/>
              </a:spcAft>
              <a:buFont typeface="Arial" pitchFamily="34" charset="0"/>
              <a:buNone/>
              <a:defRPr/>
            </a:pPr>
            <a:r>
              <a:rPr lang="zh-TW" altLang="en-US" sz="1600" dirty="0" smtClean="0"/>
              <a:t>中國評論新聞 </a:t>
            </a:r>
            <a:endParaRPr lang="en-US" altLang="zh-TW" sz="1600" dirty="0" smtClean="0"/>
          </a:p>
          <a:p>
            <a:pPr marL="0" indent="0" eaLnBrk="1" fontAlgn="auto" hangingPunct="1">
              <a:spcAft>
                <a:spcPts val="0"/>
              </a:spcAft>
              <a:buFont typeface="Arial" pitchFamily="34" charset="0"/>
              <a:buNone/>
              <a:defRPr/>
            </a:pPr>
            <a:r>
              <a:rPr lang="en-US" altLang="zh-TW" sz="1400" dirty="0" smtClean="0">
                <a:hlinkClick r:id="rId5"/>
              </a:rPr>
              <a:t>http://hk.crntt.com/doc/1031/5/8/5/103158508.html?coluid=192&amp;kindid=0&amp;docid=103158508&amp;mdate=0429210544</a:t>
            </a:r>
            <a:endParaRPr lang="en-US" altLang="zh-TW" sz="1400" dirty="0" smtClean="0"/>
          </a:p>
          <a:p>
            <a:pPr marL="0" indent="0" eaLnBrk="1" fontAlgn="auto" hangingPunct="1">
              <a:spcAft>
                <a:spcPts val="0"/>
              </a:spcAft>
              <a:buFont typeface="Arial" pitchFamily="34" charset="0"/>
              <a:buNone/>
              <a:defRPr/>
            </a:pPr>
            <a:r>
              <a:rPr lang="zh-TW" altLang="en-US" sz="1400" dirty="0" smtClean="0"/>
              <a:t>台灣法律網 </a:t>
            </a:r>
            <a:r>
              <a:rPr lang="en-US" altLang="zh-TW" sz="1400" dirty="0" smtClean="0"/>
              <a:t>-</a:t>
            </a:r>
            <a:r>
              <a:rPr lang="zh-TW" altLang="en-US" sz="1400" b="1" dirty="0" smtClean="0"/>
              <a:t>關於台灣人民集會結社自由的違憲法律怪現象</a:t>
            </a:r>
            <a:endParaRPr lang="en-US" altLang="zh-TW" sz="1400" b="1" dirty="0" smtClean="0"/>
          </a:p>
          <a:p>
            <a:pPr marL="0" indent="0" eaLnBrk="1" fontAlgn="auto" hangingPunct="1">
              <a:spcAft>
                <a:spcPts val="0"/>
              </a:spcAft>
              <a:buFont typeface="Arial" pitchFamily="34" charset="0"/>
              <a:buNone/>
              <a:defRPr/>
            </a:pPr>
            <a:r>
              <a:rPr lang="en-US" altLang="zh-TW" sz="1400" b="1" dirty="0" smtClean="0">
                <a:hlinkClick r:id="rId6"/>
              </a:rPr>
              <a:t>http://www.lawtw.com/article.php?template=article_content&amp;area=free_browse&amp;parent_path=,1,784,&amp;job_id=89206&amp;article_category_id=1169&amp;article_id=40705</a:t>
            </a:r>
            <a:endParaRPr lang="en-US" altLang="zh-TW" sz="1400" b="1" dirty="0" smtClean="0"/>
          </a:p>
          <a:p>
            <a:pPr marL="0" indent="0" eaLnBrk="1" fontAlgn="auto" hangingPunct="1">
              <a:spcAft>
                <a:spcPts val="0"/>
              </a:spcAft>
              <a:buFont typeface="Arial" pitchFamily="34" charset="0"/>
              <a:buNone/>
              <a:defRPr/>
            </a:pPr>
            <a:r>
              <a:rPr lang="zh-TW" altLang="en-US" sz="1400" dirty="0" smtClean="0"/>
              <a:t>中時電子報</a:t>
            </a:r>
            <a:endParaRPr lang="en-US" altLang="zh-TW" sz="1400" dirty="0" smtClean="0"/>
          </a:p>
          <a:p>
            <a:pPr marL="0" indent="0" eaLnBrk="1" fontAlgn="auto" hangingPunct="1">
              <a:spcAft>
                <a:spcPts val="0"/>
              </a:spcAft>
              <a:buFont typeface="Arial" pitchFamily="34" charset="0"/>
              <a:buNone/>
              <a:defRPr/>
            </a:pPr>
            <a:r>
              <a:rPr lang="en-US" altLang="zh-TW" sz="1400" dirty="0" smtClean="0">
                <a:hlinkClick r:id="rId7"/>
              </a:rPr>
              <a:t>http://www.chinatimes.com/newspapers/20140426000340-260102</a:t>
            </a:r>
            <a:endParaRPr lang="en-US" altLang="zh-TW" sz="1400" dirty="0" smtClean="0"/>
          </a:p>
          <a:p>
            <a:pPr marL="0" indent="0" eaLnBrk="1" fontAlgn="auto" hangingPunct="1">
              <a:spcAft>
                <a:spcPts val="0"/>
              </a:spcAft>
              <a:buFont typeface="Arial" pitchFamily="34" charset="0"/>
              <a:buNone/>
              <a:defRPr/>
            </a:pPr>
            <a:r>
              <a:rPr lang="zh-TW" altLang="en-US" sz="1400" dirty="0" smtClean="0"/>
              <a:t>台北市政府交通局</a:t>
            </a:r>
            <a:endParaRPr lang="en-US" altLang="zh-TW" sz="1400" dirty="0" smtClean="0"/>
          </a:p>
          <a:p>
            <a:pPr marL="0" indent="0" eaLnBrk="1" fontAlgn="auto" hangingPunct="1">
              <a:spcAft>
                <a:spcPts val="0"/>
              </a:spcAft>
              <a:buFont typeface="Arial" pitchFamily="34" charset="0"/>
              <a:buNone/>
              <a:defRPr/>
            </a:pPr>
            <a:r>
              <a:rPr lang="en-US" altLang="zh-TW" sz="1400" dirty="0" smtClean="0">
                <a:hlinkClick r:id="rId8"/>
              </a:rPr>
              <a:t>http://www.dot.taipei.gov.tw/ct.asp?xItem=1183076&amp;ctNode=12785&amp;mp=117001</a:t>
            </a:r>
            <a:endParaRPr lang="en-US" altLang="zh-TW" sz="1600" dirty="0" smtClean="0"/>
          </a:p>
          <a:p>
            <a:pPr marL="0" indent="0" eaLnBrk="1" fontAlgn="auto" hangingPunct="1">
              <a:spcAft>
                <a:spcPts val="0"/>
              </a:spcAft>
              <a:buFont typeface="Arial" pitchFamily="34" charset="0"/>
              <a:buNone/>
              <a:defRPr/>
            </a:pPr>
            <a:r>
              <a:rPr lang="zh-TW" altLang="en-US" sz="1600" dirty="0" smtClean="0"/>
              <a:t>圖片來源 </a:t>
            </a:r>
            <a:r>
              <a:rPr lang="en-US" altLang="zh-TW" sz="1400" dirty="0" smtClean="0"/>
              <a:t>GOOGLE</a:t>
            </a:r>
            <a:r>
              <a:rPr lang="zh-TW" altLang="en-US" sz="1400" dirty="0" smtClean="0"/>
              <a:t>圖片 </a:t>
            </a:r>
            <a:endParaRPr lang="en-US" altLang="zh-TW" sz="1400" dirty="0" smtClean="0"/>
          </a:p>
          <a:p>
            <a:pPr marL="0" indent="0" eaLnBrk="1" fontAlgn="auto" hangingPunct="1">
              <a:spcAft>
                <a:spcPts val="0"/>
              </a:spcAft>
              <a:buFont typeface="Arial" pitchFamily="34" charset="0"/>
              <a:buNone/>
              <a:defRPr/>
            </a:pPr>
            <a:r>
              <a:rPr lang="en-US" altLang="zh-TW" sz="1400" dirty="0">
                <a:solidFill>
                  <a:schemeClr val="tx2">
                    <a:lumMod val="60000"/>
                    <a:lumOff val="40000"/>
                  </a:schemeClr>
                </a:solidFill>
              </a:rPr>
              <a:t>http://zh.wikipedia.org/wiki/%E9%9A%90%E7%A7%81%E6%9D%83         </a:t>
            </a:r>
            <a:endParaRPr lang="en-US" altLang="zh-TW" sz="1400" dirty="0" smtClean="0">
              <a:solidFill>
                <a:schemeClr val="tx2">
                  <a:lumMod val="60000"/>
                  <a:lumOff val="40000"/>
                </a:schemeClr>
              </a:solidFill>
            </a:endParaRPr>
          </a:p>
          <a:p>
            <a:pPr marL="274320" indent="-274320" eaLnBrk="1" fontAlgn="auto" hangingPunct="1">
              <a:spcAft>
                <a:spcPts val="0"/>
              </a:spcAft>
              <a:buFont typeface="Arial" pitchFamily="34" charset="0"/>
              <a:buChar char="•"/>
              <a:defRPr/>
            </a:pPr>
            <a:endParaRPr lang="en-US" altLang="zh-TW" sz="1400" dirty="0" smtClean="0"/>
          </a:p>
          <a:p>
            <a:pPr marL="274320" indent="-274320">
              <a:defRPr/>
            </a:pPr>
            <a:r>
              <a:rPr lang="en-US" altLang="zh-TW" sz="1400" dirty="0" smtClean="0"/>
              <a:t>http://www.pubu.com.tw/news/Cindy%E7%9A%84%E5%BF%83%E6%A9%9F%E9%96%A8%E8%9C%9C%E6%98%AF%E5%A5%B9-%E6%A5%8A%E5%8F%88%E7%A9%8E%E7%94%9F%E5%89%8D%E5%B0%8D%E8%A9%B1%E6%9B%9D%E5%85%89-2110</a:t>
            </a:r>
          </a:p>
          <a:p>
            <a:pPr marL="274320" indent="-274320" eaLnBrk="1" fontAlgn="auto" hangingPunct="1">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伏爾泰  </a:t>
            </a:r>
            <a:r>
              <a:rPr lang="en-US" sz="4800" dirty="0" smtClean="0">
                <a:latin typeface="標楷體" pitchFamily="65" charset="-120"/>
                <a:ea typeface="標楷體" pitchFamily="65" charset="-120"/>
              </a:rPr>
              <a:t>Voltaire</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p:txBody>
          <a:bodyPr>
            <a:normAutofit/>
          </a:bodyPr>
          <a:lstStyle/>
          <a:p>
            <a:pPr>
              <a:buNone/>
            </a:pPr>
            <a:r>
              <a:rPr lang="en-US" altLang="zh-TW" sz="3200" dirty="0" smtClean="0">
                <a:solidFill>
                  <a:srgbClr val="FF0000"/>
                </a:solidFill>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我不同意你的說 </a:t>
            </a:r>
            <a:endParaRPr lang="en-US" altLang="zh-TW" sz="3200" dirty="0" smtClean="0">
              <a:solidFill>
                <a:srgbClr val="FF0000"/>
              </a:solidFill>
              <a:latin typeface="標楷體" pitchFamily="65" charset="-120"/>
              <a:ea typeface="標楷體" pitchFamily="65" charset="-120"/>
            </a:endParaRPr>
          </a:p>
          <a:p>
            <a:pPr>
              <a:buNone/>
            </a:pPr>
            <a:r>
              <a:rPr lang="zh-TW" altLang="en-US" sz="3200" dirty="0" smtClean="0">
                <a:solidFill>
                  <a:srgbClr val="FF0000"/>
                </a:solidFill>
                <a:latin typeface="標楷體" pitchFamily="65" charset="-120"/>
                <a:ea typeface="標楷體" pitchFamily="65" charset="-120"/>
              </a:rPr>
              <a:t>  法，但我誓死捍衛</a:t>
            </a:r>
            <a:endParaRPr lang="en-US" altLang="zh-TW" sz="3200" dirty="0" smtClean="0">
              <a:solidFill>
                <a:srgbClr val="FF0000"/>
              </a:solidFill>
              <a:latin typeface="標楷體" pitchFamily="65" charset="-120"/>
              <a:ea typeface="標楷體" pitchFamily="65" charset="-120"/>
            </a:endParaRPr>
          </a:p>
          <a:p>
            <a:pPr>
              <a:buNone/>
            </a:pPr>
            <a:r>
              <a:rPr lang="zh-TW" altLang="en-US" sz="3200" dirty="0" smtClean="0">
                <a:solidFill>
                  <a:srgbClr val="FF0000"/>
                </a:solidFill>
                <a:latin typeface="標楷體" pitchFamily="65" charset="-120"/>
                <a:ea typeface="標楷體" pitchFamily="65" charset="-120"/>
              </a:rPr>
              <a:t>  你說話的權利 </a:t>
            </a:r>
            <a:r>
              <a:rPr lang="en-US" altLang="zh-TW" sz="3200" dirty="0" smtClean="0">
                <a:solidFill>
                  <a:srgbClr val="FF0000"/>
                </a:solidFill>
                <a:latin typeface="標楷體" pitchFamily="65" charset="-120"/>
                <a:ea typeface="標楷體" pitchFamily="65" charset="-120"/>
              </a:rPr>
              <a:t>〞</a:t>
            </a:r>
          </a:p>
          <a:p>
            <a:pPr>
              <a:buNone/>
            </a:pPr>
            <a:r>
              <a:rPr lang="zh-TW" altLang="en-US" sz="3200" dirty="0" smtClean="0">
                <a:latin typeface="標楷體" pitchFamily="65" charset="-120"/>
                <a:ea typeface="標楷體" pitchFamily="65" charset="-120"/>
              </a:rPr>
              <a:t>* 人類最寶貴的財產</a:t>
            </a:r>
            <a:endParaRPr lang="en-US" altLang="zh-TW" sz="3200" dirty="0" smtClean="0">
              <a:latin typeface="標楷體" pitchFamily="65" charset="-120"/>
              <a:ea typeface="標楷體" pitchFamily="65" charset="-120"/>
            </a:endParaRPr>
          </a:p>
          <a:p>
            <a:pPr>
              <a:buNone/>
            </a:pPr>
            <a:r>
              <a:rPr lang="zh-TW" altLang="en-US" sz="3200" dirty="0" smtClean="0">
                <a:latin typeface="標楷體" pitchFamily="65" charset="-120"/>
                <a:ea typeface="標楷體" pitchFamily="65" charset="-120"/>
              </a:rPr>
              <a:t>  －自由    </a:t>
            </a:r>
            <a:endParaRPr lang="en-US" altLang="zh-TW" sz="3200" dirty="0" smtClean="0">
              <a:solidFill>
                <a:srgbClr val="FF0000"/>
              </a:solidFill>
              <a:latin typeface="標楷體" pitchFamily="65" charset="-120"/>
              <a:ea typeface="標楷體" pitchFamily="65" charset="-120"/>
            </a:endParaRPr>
          </a:p>
          <a:p>
            <a:pPr>
              <a:buNone/>
            </a:pPr>
            <a:endParaRPr lang="en-US" altLang="zh-TW" sz="3200" dirty="0" smtClean="0">
              <a:solidFill>
                <a:srgbClr val="FF0000"/>
              </a:solidFill>
              <a:latin typeface="標楷體" pitchFamily="65" charset="-120"/>
              <a:ea typeface="標楷體" pitchFamily="65" charset="-120"/>
            </a:endParaRPr>
          </a:p>
          <a:p>
            <a:pPr>
              <a:buNone/>
            </a:pPr>
            <a:endParaRPr lang="en-US" altLang="zh-TW" sz="3200" dirty="0" smtClean="0">
              <a:solidFill>
                <a:srgbClr val="FF0000"/>
              </a:solidFill>
              <a:latin typeface="標楷體" pitchFamily="65" charset="-120"/>
              <a:ea typeface="標楷體" pitchFamily="65" charset="-120"/>
            </a:endParaRPr>
          </a:p>
          <a:p>
            <a:pPr>
              <a:buNone/>
            </a:pPr>
            <a:endParaRPr lang="zh-TW" altLang="en-US" sz="3200" dirty="0">
              <a:solidFill>
                <a:srgbClr val="FF0000"/>
              </a:solidFill>
              <a:latin typeface="標楷體" pitchFamily="65" charset="-120"/>
              <a:ea typeface="標楷體" pitchFamily="65" charset="-120"/>
            </a:endParaRPr>
          </a:p>
        </p:txBody>
      </p:sp>
      <p:sp>
        <p:nvSpPr>
          <p:cNvPr id="6" name="內容版面配置區 5"/>
          <p:cNvSpPr>
            <a:spLocks noGrp="1"/>
          </p:cNvSpPr>
          <p:nvPr>
            <p:ph sz="half" idx="2"/>
          </p:nvPr>
        </p:nvSpPr>
        <p:spPr/>
        <p:txBody>
          <a:bodyPr>
            <a:normAutofit/>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t>                                </a:t>
            </a:r>
            <a:r>
              <a:rPr lang="zh-TW" altLang="en-US" sz="1200" dirty="0" smtClean="0">
                <a:latin typeface="標楷體" pitchFamily="65" charset="-120"/>
                <a:ea typeface="標楷體" pitchFamily="65" charset="-120"/>
              </a:rPr>
              <a:t>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pic>
        <p:nvPicPr>
          <p:cNvPr id="7" name="內容版面配置區 4" descr="Atelier_de_Nicolas_de_Largillière,_portrait_de_Voltaire,_détail_(musée_Carnavalet)_-002.jpg"/>
          <p:cNvPicPr>
            <a:picLocks noChangeAspect="1"/>
          </p:cNvPicPr>
          <p:nvPr/>
        </p:nvPicPr>
        <p:blipFill>
          <a:blip r:embed="rId2" cstate="print"/>
          <a:stretch>
            <a:fillRect/>
          </a:stretch>
        </p:blipFill>
        <p:spPr>
          <a:xfrm>
            <a:off x="5000628" y="1571612"/>
            <a:ext cx="3143272" cy="407196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盧梭 </a:t>
            </a:r>
            <a:r>
              <a:rPr lang="en-US" sz="4800" b="1" dirty="0" smtClean="0">
                <a:latin typeface="標楷體" pitchFamily="65" charset="-120"/>
                <a:ea typeface="標楷體" pitchFamily="65" charset="-120"/>
              </a:rPr>
              <a:t> Rousseau</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p:txBody>
          <a:bodyPr>
            <a:normAutofit/>
          </a:bodyPr>
          <a:lstStyle/>
          <a:p>
            <a:pPr>
              <a:buNone/>
            </a:pP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「人是生而自由的，</a:t>
            </a:r>
            <a:endParaRPr lang="en-US" altLang="zh-TW" sz="3200" dirty="0" smtClean="0">
              <a:solidFill>
                <a:srgbClr val="FF0000"/>
              </a:solidFill>
              <a:latin typeface="標楷體" pitchFamily="65" charset="-120"/>
              <a:ea typeface="標楷體" pitchFamily="65" charset="-120"/>
            </a:endParaRPr>
          </a:p>
          <a:p>
            <a:pPr>
              <a:buNone/>
            </a:pPr>
            <a:r>
              <a:rPr lang="zh-TW" altLang="en-US" sz="3200" dirty="0" smtClean="0">
                <a:solidFill>
                  <a:srgbClr val="FF0000"/>
                </a:solidFill>
                <a:latin typeface="標楷體" pitchFamily="65" charset="-120"/>
                <a:ea typeface="標楷體" pitchFamily="65" charset="-120"/>
              </a:rPr>
              <a:t>   但卻到處受到束</a:t>
            </a:r>
            <a:endParaRPr lang="en-US" altLang="zh-TW" sz="3200" dirty="0" smtClean="0">
              <a:solidFill>
                <a:srgbClr val="FF0000"/>
              </a:solidFill>
              <a:latin typeface="標楷體" pitchFamily="65" charset="-120"/>
              <a:ea typeface="標楷體" pitchFamily="65" charset="-120"/>
            </a:endParaRPr>
          </a:p>
          <a:p>
            <a:pPr>
              <a:buNone/>
            </a:pPr>
            <a:r>
              <a:rPr lang="zh-TW" altLang="en-US" sz="3200" dirty="0" smtClean="0">
                <a:solidFill>
                  <a:srgbClr val="FF0000"/>
                </a:solidFill>
                <a:latin typeface="標楷體" pitchFamily="65" charset="-120"/>
                <a:ea typeface="標楷體" pitchFamily="65" charset="-120"/>
              </a:rPr>
              <a:t>   縛。」</a:t>
            </a:r>
            <a:endParaRPr lang="en-US" altLang="zh-TW" sz="3200" dirty="0" smtClean="0">
              <a:solidFill>
                <a:srgbClr val="FF0000"/>
              </a:solidFill>
              <a:latin typeface="標楷體" pitchFamily="65" charset="-120"/>
              <a:ea typeface="標楷體" pitchFamily="65" charset="-120"/>
            </a:endParaRPr>
          </a:p>
          <a:p>
            <a:pPr>
              <a:buNone/>
            </a:pPr>
            <a:r>
              <a:rPr lang="zh-TW" altLang="en-US" sz="32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盧梭</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社會契約論</a:t>
            </a:r>
            <a:r>
              <a:rPr lang="en-US" altLang="zh-TW" sz="2000" dirty="0" smtClean="0">
                <a:latin typeface="標楷體" pitchFamily="65" charset="-120"/>
                <a:ea typeface="標楷體" pitchFamily="65" charset="-120"/>
              </a:rPr>
              <a:t>》</a:t>
            </a:r>
          </a:p>
          <a:p>
            <a:pPr>
              <a:buNone/>
            </a:pPr>
            <a:r>
              <a:rPr lang="zh-TW" altLang="en-US" sz="3200" dirty="0" smtClean="0">
                <a:latin typeface="標楷體" pitchFamily="65" charset="-120"/>
                <a:ea typeface="標楷體" pitchFamily="65" charset="-120"/>
              </a:rPr>
              <a:t>* 以</a:t>
            </a:r>
            <a:r>
              <a:rPr lang="zh-TW" altLang="en-US" sz="3200" dirty="0" smtClean="0">
                <a:solidFill>
                  <a:srgbClr val="FF0000"/>
                </a:solidFill>
                <a:latin typeface="標楷體" pitchFamily="65" charset="-120"/>
                <a:ea typeface="標楷體" pitchFamily="65" charset="-120"/>
              </a:rPr>
              <a:t>契約自由</a:t>
            </a:r>
            <a:r>
              <a:rPr lang="zh-TW" altLang="en-US" sz="3200" dirty="0" smtClean="0">
                <a:latin typeface="標楷體" pitchFamily="65" charset="-120"/>
                <a:ea typeface="標楷體" pitchFamily="65" charset="-120"/>
              </a:rPr>
              <a:t>代替</a:t>
            </a:r>
            <a:endParaRPr lang="en-US" altLang="zh-TW" sz="3200" dirty="0" smtClean="0">
              <a:latin typeface="標楷體" pitchFamily="65" charset="-120"/>
              <a:ea typeface="標楷體" pitchFamily="65" charset="-120"/>
            </a:endParaRPr>
          </a:p>
          <a:p>
            <a:pPr>
              <a:buNone/>
            </a:pPr>
            <a:r>
              <a:rPr lang="zh-TW" altLang="en-US" sz="3200" dirty="0" smtClean="0">
                <a:solidFill>
                  <a:srgbClr val="FF0000"/>
                </a:solidFill>
                <a:latin typeface="標楷體" pitchFamily="65" charset="-120"/>
                <a:ea typeface="標楷體" pitchFamily="65" charset="-120"/>
              </a:rPr>
              <a:t>  天然自由</a:t>
            </a:r>
            <a:endParaRPr lang="en-US" altLang="zh-TW" sz="3200" dirty="0" smtClean="0">
              <a:latin typeface="標楷體" pitchFamily="65" charset="-120"/>
              <a:ea typeface="標楷體" pitchFamily="65" charset="-120"/>
            </a:endParaRPr>
          </a:p>
          <a:p>
            <a:pPr>
              <a:buNone/>
            </a:pPr>
            <a:r>
              <a:rPr lang="zh-TW" altLang="en-US" sz="3200" dirty="0" smtClean="0">
                <a:latin typeface="標楷體" pitchFamily="65" charset="-120"/>
                <a:ea typeface="標楷體" pitchFamily="65" charset="-120"/>
              </a:rPr>
              <a:t>  </a:t>
            </a:r>
            <a:endParaRPr lang="en-US" altLang="zh-TW" sz="3200" dirty="0" smtClean="0">
              <a:solidFill>
                <a:srgbClr val="FF0000"/>
              </a:solidFill>
              <a:latin typeface="標楷體" pitchFamily="65" charset="-120"/>
              <a:ea typeface="標楷體" pitchFamily="65" charset="-120"/>
            </a:endParaRPr>
          </a:p>
          <a:p>
            <a:endParaRPr lang="en-US" altLang="zh-TW" sz="3200" dirty="0" smtClean="0">
              <a:latin typeface="標楷體" pitchFamily="65" charset="-120"/>
              <a:ea typeface="標楷體" pitchFamily="65" charset="-120"/>
            </a:endParaRPr>
          </a:p>
        </p:txBody>
      </p:sp>
      <p:sp>
        <p:nvSpPr>
          <p:cNvPr id="6" name="內容版面配置區 5"/>
          <p:cNvSpPr>
            <a:spLocks noGrp="1"/>
          </p:cNvSpPr>
          <p:nvPr>
            <p:ph sz="half" idx="2"/>
          </p:nvPr>
        </p:nvSpPr>
        <p:spPr/>
        <p:txBody>
          <a:bodyPr>
            <a:normAutofit/>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endParaRPr lang="en-US" altLang="zh-TW" sz="1200" dirty="0" smtClean="0"/>
          </a:p>
          <a:p>
            <a:pPr>
              <a:buNone/>
            </a:pPr>
            <a:r>
              <a:rPr lang="zh-TW" altLang="en-US" sz="1200" dirty="0" smtClean="0"/>
              <a:t>                             </a:t>
            </a:r>
            <a:r>
              <a:rPr lang="zh-TW" altLang="en-US" sz="1200" dirty="0" smtClean="0">
                <a:latin typeface="標楷體" pitchFamily="65" charset="-120"/>
                <a:ea typeface="標楷體" pitchFamily="65" charset="-120"/>
              </a:rPr>
              <a:t>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pic>
        <p:nvPicPr>
          <p:cNvPr id="7" name="內容版面配置區 4" descr="200px-Jean-Jacques_Rousseau_(painted_portrait).jpg"/>
          <p:cNvPicPr>
            <a:picLocks noChangeAspect="1"/>
          </p:cNvPicPr>
          <p:nvPr/>
        </p:nvPicPr>
        <p:blipFill>
          <a:blip r:embed="rId2" cstate="print"/>
          <a:stretch>
            <a:fillRect/>
          </a:stretch>
        </p:blipFill>
        <p:spPr>
          <a:xfrm>
            <a:off x="4857752" y="1571612"/>
            <a:ext cx="3000396" cy="4143404"/>
          </a:xfrm>
          <a:prstGeom prst="rect">
            <a:avLst/>
          </a:prstGeom>
        </p:spPr>
      </p:pic>
      <p:sp>
        <p:nvSpPr>
          <p:cNvPr id="8" name="矩形圖說文字 7"/>
          <p:cNvSpPr/>
          <p:nvPr/>
        </p:nvSpPr>
        <p:spPr>
          <a:xfrm>
            <a:off x="2643174" y="4572008"/>
            <a:ext cx="2357454" cy="1571636"/>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200" dirty="0" smtClean="0">
                <a:latin typeface="標楷體" pitchFamily="65" charset="-120"/>
                <a:ea typeface="標楷體" pitchFamily="65" charset="-120"/>
              </a:rPr>
              <a:t>隨自己的意願做事</a:t>
            </a:r>
            <a:endParaRPr lang="zh-TW" altLang="en-US" sz="3200" dirty="0">
              <a:latin typeface="標楷體" pitchFamily="65" charset="-120"/>
              <a:ea typeface="標楷體" pitchFamily="65" charset="-120"/>
            </a:endParaRPr>
          </a:p>
        </p:txBody>
      </p:sp>
      <p:sp>
        <p:nvSpPr>
          <p:cNvPr id="10" name="矩形圖說文字 9"/>
          <p:cNvSpPr/>
          <p:nvPr/>
        </p:nvSpPr>
        <p:spPr>
          <a:xfrm>
            <a:off x="2214546" y="2214554"/>
            <a:ext cx="2357454" cy="1571636"/>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TW" altLang="en-US" sz="3200" dirty="0" smtClean="0">
                <a:latin typeface="標楷體" pitchFamily="65" charset="-120"/>
                <a:ea typeface="標楷體" pitchFamily="65" charset="-120"/>
              </a:rPr>
              <a:t>共同決議所約束的自由</a:t>
            </a:r>
            <a:endParaRPr lang="zh-TW" altLang="en-US" sz="32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4"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from="(-#ppt_w/2)" to="(#ppt_x)" calcmode="lin" valueType="num">
                                      <p:cBhvr>
                                        <p:cTn id="17" dur="600" fill="hold">
                                          <p:stCondLst>
                                            <p:cond delay="0"/>
                                          </p:stCondLst>
                                        </p:cTn>
                                        <p:tgtEl>
                                          <p:spTgt spid="8"/>
                                        </p:tgtEl>
                                        <p:attrNameLst>
                                          <p:attrName>ppt_x</p:attrName>
                                        </p:attrNameLst>
                                      </p:cBhvr>
                                    </p:anim>
                                    <p:anim from="0" to="-1.0" calcmode="lin" valueType="num">
                                      <p:cBhvr>
                                        <p:cTn id="18" dur="200" decel="50000" autoRev="1" fill="hold">
                                          <p:stCondLst>
                                            <p:cond delay="600"/>
                                          </p:stCondLst>
                                        </p:cTn>
                                        <p:tgtEl>
                                          <p:spTgt spid="8"/>
                                        </p:tgtEl>
                                        <p:attrNameLst>
                                          <p:attrName>xshear</p:attrName>
                                        </p:attrNameLst>
                                      </p:cBhvr>
                                    </p:anim>
                                    <p:animScale>
                                      <p:cBhvr>
                                        <p:cTn id="19" dur="200" decel="100000" autoRev="1" fill="hold">
                                          <p:stCondLst>
                                            <p:cond delay="600"/>
                                          </p:stCondLst>
                                        </p:cTn>
                                        <p:tgtEl>
                                          <p:spTgt spid="8"/>
                                        </p:tgtEl>
                                      </p:cBhvr>
                                      <p:from x="100000" y="100000"/>
                                      <p:to x="80000" y="100000"/>
                                    </p:animScale>
                                    <p:anim by="(#ppt_h/3+#ppt_w*0.1)" calcmode="lin" valueType="num">
                                      <p:cBhvr additive="sum">
                                        <p:cTn id="2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800" b="1" dirty="0" smtClean="0">
                <a:latin typeface="標楷體" pitchFamily="65" charset="-120"/>
                <a:ea typeface="標楷體" pitchFamily="65" charset="-120"/>
              </a:rPr>
              <a:t>湯瑪斯</a:t>
            </a: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伍德羅</a:t>
            </a:r>
            <a:r>
              <a:rPr lang="en-US" altLang="zh-TW" sz="4800" b="1" dirty="0" smtClean="0">
                <a:latin typeface="標楷體" pitchFamily="65" charset="-120"/>
                <a:ea typeface="標楷體" pitchFamily="65" charset="-120"/>
              </a:rPr>
              <a:t>·</a:t>
            </a:r>
            <a:r>
              <a:rPr lang="zh-TW" altLang="en-US" sz="4800" b="1" dirty="0" smtClean="0">
                <a:latin typeface="標楷體" pitchFamily="65" charset="-120"/>
                <a:ea typeface="標楷體" pitchFamily="65" charset="-120"/>
              </a:rPr>
              <a:t>威爾遜</a:t>
            </a:r>
            <a:r>
              <a:rPr lang="en-US" altLang="zh-TW" sz="4800" b="1" dirty="0" smtClean="0"/>
              <a:t/>
            </a:r>
            <a:br>
              <a:rPr lang="en-US" altLang="zh-TW" sz="4800" b="1" dirty="0" smtClean="0"/>
            </a:br>
            <a:r>
              <a:rPr lang="en-US" sz="4800" dirty="0" smtClean="0">
                <a:latin typeface="標楷體" pitchFamily="65" charset="-120"/>
                <a:ea typeface="標楷體" pitchFamily="65" charset="-120"/>
              </a:rPr>
              <a:t>Thomas Woodrow Wilson</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p:txBody>
          <a:bodyPr>
            <a:normAutofit lnSpcReduction="10000"/>
          </a:bodyPr>
          <a:lstStyle/>
          <a:p>
            <a:pPr>
              <a:buNone/>
            </a:pPr>
            <a:r>
              <a:rPr lang="zh-TW" altLang="en-US" sz="3200" dirty="0" smtClean="0">
                <a:latin typeface="標楷體" pitchFamily="65" charset="-120"/>
                <a:ea typeface="標楷體" pitchFamily="65" charset="-120"/>
              </a:rPr>
              <a:t>*</a:t>
            </a:r>
            <a:r>
              <a:rPr lang="zh-TW" altLang="en-US" sz="3200" dirty="0" smtClean="0">
                <a:solidFill>
                  <a:srgbClr val="FF0000"/>
                </a:solidFill>
                <a:latin typeface="標楷體" pitchFamily="65" charset="-120"/>
                <a:ea typeface="標楷體" pitchFamily="65" charset="-120"/>
              </a:rPr>
              <a:t> 民族自決</a:t>
            </a:r>
            <a:r>
              <a:rPr lang="zh-TW" altLang="en-US" sz="3200" dirty="0" smtClean="0">
                <a:latin typeface="標楷體" pitchFamily="65" charset="-120"/>
                <a:ea typeface="標楷體" pitchFamily="65" charset="-120"/>
              </a:rPr>
              <a:t>來自</a:t>
            </a:r>
            <a:r>
              <a:rPr lang="en-US" altLang="zh-TW" sz="3200" dirty="0" smtClean="0">
                <a:latin typeface="標楷體" pitchFamily="65" charset="-120"/>
                <a:ea typeface="標楷體" pitchFamily="65" charset="-120"/>
              </a:rPr>
              <a:t>1918</a:t>
            </a:r>
            <a:r>
              <a:rPr lang="zh-TW" altLang="en-US" sz="3200" dirty="0" smtClean="0">
                <a:latin typeface="標楷體" pitchFamily="65" charset="-120"/>
                <a:ea typeface="標楷體" pitchFamily="65" charset="-120"/>
              </a:rPr>
              <a:t>年</a:t>
            </a:r>
            <a:r>
              <a:rPr lang="en-US" altLang="zh-TW" sz="3200" dirty="0" smtClean="0">
                <a:latin typeface="標楷體" pitchFamily="65" charset="-120"/>
                <a:ea typeface="標楷體" pitchFamily="65" charset="-120"/>
              </a:rPr>
              <a:t>1</a:t>
            </a:r>
            <a:r>
              <a:rPr lang="zh-TW" altLang="en-US" sz="3200" dirty="0" smtClean="0">
                <a:latin typeface="標楷體" pitchFamily="65" charset="-120"/>
                <a:ea typeface="標楷體" pitchFamily="65" charset="-120"/>
              </a:rPr>
              <a:t>月美國總統威爾遜提出的十四點和平原則。 </a:t>
            </a:r>
            <a:endParaRPr lang="en-US" altLang="zh-TW" sz="3200" dirty="0" smtClean="0">
              <a:latin typeface="標楷體" pitchFamily="65" charset="-120"/>
              <a:ea typeface="標楷體" pitchFamily="65" charset="-120"/>
            </a:endParaRPr>
          </a:p>
          <a:p>
            <a:pPr>
              <a:buNone/>
            </a:pPr>
            <a:r>
              <a:rPr lang="zh-TW" altLang="en-US" sz="3200" dirty="0" smtClean="0">
                <a:latin typeface="標楷體" pitchFamily="65" charset="-120"/>
                <a:ea typeface="標楷體" pitchFamily="65" charset="-120"/>
              </a:rPr>
              <a:t>* 民族自決</a:t>
            </a:r>
            <a:r>
              <a:rPr lang="en-US" altLang="zh-TW" sz="3200" dirty="0" smtClean="0">
                <a:latin typeface="標楷體" pitchFamily="65" charset="-120"/>
                <a:ea typeface="標楷體" pitchFamily="65" charset="-120"/>
              </a:rPr>
              <a:t>:</a:t>
            </a:r>
          </a:p>
          <a:p>
            <a:pPr>
              <a:buNone/>
            </a:pPr>
            <a:r>
              <a:rPr lang="zh-TW" altLang="en-US" sz="3200" dirty="0" smtClean="0">
                <a:latin typeface="標楷體" pitchFamily="65" charset="-120"/>
                <a:ea typeface="標楷體" pitchFamily="65" charset="-120"/>
              </a:rPr>
              <a:t>  全世界各民族</a:t>
            </a:r>
            <a:r>
              <a:rPr lang="zh-TW" altLang="en-US" sz="3200" dirty="0" smtClean="0">
                <a:solidFill>
                  <a:srgbClr val="FF0000"/>
                </a:solidFill>
                <a:latin typeface="標楷體" pitchFamily="65" charset="-120"/>
                <a:ea typeface="標楷體" pitchFamily="65" charset="-120"/>
              </a:rPr>
              <a:t>有權按照自己的意願</a:t>
            </a:r>
            <a:r>
              <a:rPr lang="zh-TW" altLang="en-US" sz="3200" dirty="0" smtClean="0">
                <a:latin typeface="標楷體" pitchFamily="65" charset="-120"/>
                <a:ea typeface="標楷體" pitchFamily="65" charset="-120"/>
              </a:rPr>
              <a:t>決定自己的政治體制不受外界干涉。</a:t>
            </a:r>
            <a:endParaRPr lang="zh-TW" altLang="en-US" sz="3200" dirty="0">
              <a:latin typeface="標楷體" pitchFamily="65" charset="-120"/>
              <a:ea typeface="標楷體" pitchFamily="65" charset="-120"/>
            </a:endParaRPr>
          </a:p>
        </p:txBody>
      </p:sp>
      <p:sp>
        <p:nvSpPr>
          <p:cNvPr id="6" name="內容版面配置區 5"/>
          <p:cNvSpPr>
            <a:spLocks noGrp="1"/>
          </p:cNvSpPr>
          <p:nvPr>
            <p:ph sz="half" idx="2"/>
          </p:nvPr>
        </p:nvSpPr>
        <p:spPr/>
        <p:txBody>
          <a:bodyPr>
            <a:normAutofit lnSpcReduction="1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t>   </a:t>
            </a:r>
            <a:endParaRPr lang="en-US" altLang="zh-TW" sz="1200" dirty="0" smtClean="0"/>
          </a:p>
          <a:p>
            <a:pPr>
              <a:buNone/>
            </a:pPr>
            <a:r>
              <a:rPr lang="zh-TW" altLang="en-US" sz="1200" dirty="0" smtClean="0"/>
              <a:t>     </a:t>
            </a:r>
            <a:endParaRPr lang="en-US" altLang="zh-TW" sz="1200" dirty="0" smtClean="0"/>
          </a:p>
          <a:p>
            <a:pPr>
              <a:buNone/>
            </a:pPr>
            <a:r>
              <a:rPr lang="zh-TW" altLang="en-US" sz="1200" dirty="0" smtClean="0"/>
              <a:t>                              圖片來源</a:t>
            </a:r>
            <a:r>
              <a:rPr lang="en-US" altLang="zh-TW" sz="1200" dirty="0" smtClean="0"/>
              <a:t>:</a:t>
            </a:r>
            <a:r>
              <a:rPr lang="zh-TW" altLang="en-US" sz="1200" dirty="0" smtClean="0"/>
              <a:t>維基百科</a:t>
            </a:r>
            <a:endParaRPr lang="zh-TW" altLang="en-US" sz="1200" dirty="0"/>
          </a:p>
        </p:txBody>
      </p:sp>
      <p:pic>
        <p:nvPicPr>
          <p:cNvPr id="7" name="內容版面配置區 4" descr="220px-President_Woodrow_Wilson_portrait_December_2_1912.jpg"/>
          <p:cNvPicPr>
            <a:picLocks noChangeAspect="1"/>
          </p:cNvPicPr>
          <p:nvPr/>
        </p:nvPicPr>
        <p:blipFill>
          <a:blip r:embed="rId2" cstate="print"/>
          <a:stretch>
            <a:fillRect/>
          </a:stretch>
        </p:blipFill>
        <p:spPr>
          <a:xfrm>
            <a:off x="5000628" y="1500174"/>
            <a:ext cx="3357586" cy="414340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孫中山</a:t>
            </a:r>
            <a:endParaRPr lang="zh-TW" altLang="en-US" sz="4800" dirty="0">
              <a:latin typeface="標楷體" pitchFamily="65" charset="-120"/>
              <a:ea typeface="標楷體" pitchFamily="65" charset="-120"/>
            </a:endParaRPr>
          </a:p>
        </p:txBody>
      </p:sp>
      <p:sp>
        <p:nvSpPr>
          <p:cNvPr id="3" name="內容版面配置區 2"/>
          <p:cNvSpPr>
            <a:spLocks noGrp="1"/>
          </p:cNvSpPr>
          <p:nvPr>
            <p:ph sz="half" idx="1"/>
          </p:nvPr>
        </p:nvSpPr>
        <p:spPr>
          <a:xfrm>
            <a:off x="457200" y="1214422"/>
            <a:ext cx="4038600" cy="5214974"/>
          </a:xfrm>
        </p:spPr>
        <p:txBody>
          <a:bodyPr>
            <a:normAutofit fontScale="85000" lnSpcReduction="20000"/>
          </a:bodyPr>
          <a:lstStyle/>
          <a:p>
            <a:pPr>
              <a:buNone/>
            </a:pPr>
            <a:r>
              <a:rPr lang="zh-TW" altLang="en-US" sz="3500" dirty="0" smtClean="0">
                <a:latin typeface="標楷體" pitchFamily="65" charset="-120"/>
                <a:ea typeface="標楷體" pitchFamily="65" charset="-120"/>
              </a:rPr>
              <a:t> </a:t>
            </a:r>
            <a:endParaRPr lang="en-US" altLang="zh-TW" sz="3500" dirty="0" smtClean="0">
              <a:latin typeface="標楷體" pitchFamily="65" charset="-120"/>
              <a:ea typeface="標楷體" pitchFamily="65" charset="-120"/>
            </a:endParaRPr>
          </a:p>
          <a:p>
            <a:pPr>
              <a:buNone/>
            </a:pPr>
            <a:r>
              <a:rPr lang="zh-TW" altLang="en-US" sz="3500" dirty="0" smtClean="0">
                <a:latin typeface="標楷體" pitchFamily="65" charset="-120"/>
                <a:ea typeface="標楷體" pitchFamily="65" charset="-120"/>
              </a:rPr>
              <a:t>         </a:t>
            </a:r>
            <a:r>
              <a:rPr lang="zh-TW" altLang="en-US" sz="5200" dirty="0" smtClean="0">
                <a:latin typeface="標楷體" pitchFamily="65" charset="-120"/>
                <a:ea typeface="標楷體" pitchFamily="65" charset="-120"/>
                <a:cs typeface="Aharoni" pitchFamily="2" charset="-79"/>
              </a:rPr>
              <a:t>＞</a:t>
            </a:r>
            <a:endParaRPr lang="en-US" altLang="zh-TW" sz="5200" dirty="0" smtClean="0">
              <a:latin typeface="標楷體" pitchFamily="65" charset="-120"/>
              <a:ea typeface="標楷體" pitchFamily="65" charset="-120"/>
              <a:cs typeface="Aharoni" pitchFamily="2" charset="-79"/>
            </a:endParaRPr>
          </a:p>
          <a:p>
            <a:pPr>
              <a:buNone/>
            </a:pPr>
            <a:r>
              <a:rPr lang="zh-TW" altLang="en-US" sz="3500" dirty="0" smtClean="0">
                <a:latin typeface="標楷體" pitchFamily="65" charset="-120"/>
                <a:ea typeface="標楷體" pitchFamily="65" charset="-120"/>
              </a:rPr>
              <a:t>  個人自由必要時可以犧牲。</a:t>
            </a:r>
            <a:endParaRPr lang="en-US" altLang="zh-TW" sz="3500" dirty="0" smtClean="0">
              <a:latin typeface="標楷體" pitchFamily="65" charset="-120"/>
              <a:ea typeface="標楷體" pitchFamily="65" charset="-120"/>
            </a:endParaRPr>
          </a:p>
          <a:p>
            <a:pPr>
              <a:buNone/>
            </a:pPr>
            <a:r>
              <a:rPr lang="zh-TW" altLang="en-US" sz="3500" dirty="0" smtClean="0">
                <a:latin typeface="標楷體" pitchFamily="65" charset="-120"/>
                <a:ea typeface="標楷體" pitchFamily="65" charset="-120"/>
              </a:rPr>
              <a:t>* 自由是指</a:t>
            </a:r>
            <a:r>
              <a:rPr lang="zh-TW" altLang="en-US" sz="3500" dirty="0" smtClean="0">
                <a:solidFill>
                  <a:srgbClr val="FF0000"/>
                </a:solidFill>
                <a:latin typeface="標楷體" pitchFamily="65" charset="-120"/>
                <a:ea typeface="標楷體" pitchFamily="65" charset="-120"/>
              </a:rPr>
              <a:t>一個小單位，在一個大團體中，能夠活動，來往自如</a:t>
            </a:r>
            <a:r>
              <a:rPr lang="zh-TW" altLang="en-US" sz="3500" dirty="0" smtClean="0">
                <a:latin typeface="標楷體" pitchFamily="65" charset="-120"/>
                <a:ea typeface="標楷體" pitchFamily="65" charset="-120"/>
              </a:rPr>
              <a:t>，便是自由。</a:t>
            </a:r>
            <a:endParaRPr lang="en-US" altLang="zh-TW" sz="3500" dirty="0" smtClean="0">
              <a:latin typeface="標楷體" pitchFamily="65" charset="-120"/>
              <a:ea typeface="標楷體" pitchFamily="65" charset="-120"/>
            </a:endParaRPr>
          </a:p>
          <a:p>
            <a:pPr>
              <a:buNone/>
            </a:pPr>
            <a:r>
              <a:rPr lang="zh-TW" altLang="en-US" sz="3500" dirty="0" smtClean="0">
                <a:latin typeface="標楷體" pitchFamily="65" charset="-120"/>
                <a:ea typeface="標楷體" pitchFamily="65" charset="-120"/>
              </a:rPr>
              <a:t>* 民權發達了，平等、自由才可以長存→</a:t>
            </a:r>
            <a:r>
              <a:rPr lang="zh-TW" altLang="en-US" sz="3500" dirty="0" smtClean="0">
                <a:solidFill>
                  <a:srgbClr val="FF0000"/>
                </a:solidFill>
                <a:latin typeface="標楷體" pitchFamily="65" charset="-120"/>
                <a:ea typeface="標楷體" pitchFamily="65" charset="-120"/>
              </a:rPr>
              <a:t>民權是自由的保障</a:t>
            </a:r>
          </a:p>
          <a:p>
            <a:endParaRPr lang="zh-TW" altLang="en-US" dirty="0"/>
          </a:p>
        </p:txBody>
      </p:sp>
      <p:sp>
        <p:nvSpPr>
          <p:cNvPr id="6" name="內容版面配置區 5"/>
          <p:cNvSpPr>
            <a:spLocks noGrp="1"/>
          </p:cNvSpPr>
          <p:nvPr>
            <p:ph sz="half" idx="2"/>
          </p:nvPr>
        </p:nvSpPr>
        <p:spPr/>
        <p:txBody>
          <a:bodyPr>
            <a:normAutofit fontScale="85000" lnSpcReduction="2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r>
              <a:rPr lang="zh-TW" altLang="en-US" sz="1200" dirty="0" smtClean="0"/>
              <a:t>                    </a:t>
            </a:r>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r>
              <a:rPr lang="zh-TW" altLang="en-US" sz="1200" dirty="0" smtClean="0"/>
              <a:t>                   </a:t>
            </a:r>
            <a:endParaRPr lang="en-US" altLang="zh-TW" sz="1200" dirty="0" smtClean="0"/>
          </a:p>
          <a:p>
            <a:pPr>
              <a:buNone/>
            </a:pPr>
            <a:endParaRPr lang="en-US" altLang="zh-TW" sz="1200" dirty="0" smtClean="0"/>
          </a:p>
          <a:p>
            <a:pPr>
              <a:buNone/>
            </a:pPr>
            <a:r>
              <a:rPr lang="zh-TW" altLang="en-US" sz="1400" dirty="0" smtClean="0">
                <a:latin typeface="標楷體" pitchFamily="65" charset="-120"/>
                <a:ea typeface="標楷體" pitchFamily="65" charset="-120"/>
              </a:rPr>
              <a:t>             圖片來源</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維基百科</a:t>
            </a:r>
            <a:endParaRPr lang="zh-TW" altLang="en-US" sz="1400" dirty="0">
              <a:latin typeface="標楷體" pitchFamily="65" charset="-120"/>
              <a:ea typeface="標楷體" pitchFamily="65" charset="-120"/>
            </a:endParaRPr>
          </a:p>
        </p:txBody>
      </p:sp>
      <p:pic>
        <p:nvPicPr>
          <p:cNvPr id="7" name="內容版面配置區 4" descr="bk_e4b71fe0dd8ee9ebb97f83bb093751f5_ZWFgrS.jpg"/>
          <p:cNvPicPr>
            <a:picLocks noChangeAspect="1"/>
          </p:cNvPicPr>
          <p:nvPr/>
        </p:nvPicPr>
        <p:blipFill>
          <a:blip r:embed="rId2" cstate="print"/>
          <a:stretch>
            <a:fillRect/>
          </a:stretch>
        </p:blipFill>
        <p:spPr>
          <a:xfrm>
            <a:off x="4786314" y="1285860"/>
            <a:ext cx="3143273" cy="4071966"/>
          </a:xfrm>
          <a:prstGeom prst="rect">
            <a:avLst/>
          </a:prstGeom>
        </p:spPr>
      </p:pic>
      <p:sp>
        <p:nvSpPr>
          <p:cNvPr id="8" name="矩形圖說文字 7"/>
          <p:cNvSpPr/>
          <p:nvPr/>
        </p:nvSpPr>
        <p:spPr>
          <a:xfrm>
            <a:off x="5286380" y="1285860"/>
            <a:ext cx="3857620" cy="4286280"/>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TW" altLang="en-US" sz="4400" dirty="0" smtClean="0">
                <a:latin typeface="標楷體" pitchFamily="65" charset="-120"/>
                <a:ea typeface="標楷體" pitchFamily="65" charset="-120"/>
              </a:rPr>
              <a:t>不享有完全自由的權利</a:t>
            </a:r>
            <a:r>
              <a:rPr lang="en-US" altLang="zh-TW" sz="4400" dirty="0" smtClean="0">
                <a:solidFill>
                  <a:srgbClr val="FF0000"/>
                </a:solidFill>
                <a:latin typeface="標楷體" pitchFamily="65" charset="-120"/>
                <a:ea typeface="標楷體" pitchFamily="65" charset="-120"/>
              </a:rPr>
              <a:t>:</a:t>
            </a:r>
            <a:r>
              <a:rPr lang="zh-TW" altLang="en-US" sz="4400" dirty="0" smtClean="0">
                <a:solidFill>
                  <a:srgbClr val="FF0000"/>
                </a:solidFill>
                <a:latin typeface="標楷體" pitchFamily="65" charset="-120"/>
                <a:ea typeface="標楷體" pitchFamily="65" charset="-120"/>
              </a:rPr>
              <a:t> </a:t>
            </a:r>
            <a:endParaRPr lang="en-US" altLang="zh-TW" sz="4400" dirty="0" smtClean="0">
              <a:solidFill>
                <a:srgbClr val="FF0000"/>
              </a:solidFill>
              <a:latin typeface="標楷體" pitchFamily="65" charset="-120"/>
              <a:ea typeface="標楷體" pitchFamily="65" charset="-120"/>
            </a:endParaRPr>
          </a:p>
          <a:p>
            <a:pPr algn="ctr"/>
            <a:r>
              <a:rPr lang="zh-TW" altLang="en-US" sz="4400" dirty="0" smtClean="0">
                <a:solidFill>
                  <a:srgbClr val="FF0000"/>
                </a:solidFill>
                <a:latin typeface="標楷體" pitchFamily="65" charset="-120"/>
                <a:ea typeface="標楷體" pitchFamily="65" charset="-120"/>
              </a:rPr>
              <a:t>學生、軍人、公務員、黨員</a:t>
            </a:r>
            <a:endParaRPr lang="zh-TW" altLang="en-US" sz="4400" dirty="0"/>
          </a:p>
        </p:txBody>
      </p:sp>
      <p:sp>
        <p:nvSpPr>
          <p:cNvPr id="9" name="圓角矩形 8"/>
          <p:cNvSpPr/>
          <p:nvPr/>
        </p:nvSpPr>
        <p:spPr>
          <a:xfrm>
            <a:off x="571472" y="1357298"/>
            <a:ext cx="1500198" cy="914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400" dirty="0" smtClean="0">
                <a:solidFill>
                  <a:schemeClr val="bg1"/>
                </a:solidFill>
                <a:latin typeface="標楷體" pitchFamily="65" charset="-120"/>
                <a:ea typeface="標楷體" pitchFamily="65" charset="-120"/>
              </a:rPr>
              <a:t>國家及民族自由</a:t>
            </a:r>
            <a:endParaRPr lang="zh-TW" altLang="en-US" sz="2400" dirty="0">
              <a:solidFill>
                <a:schemeClr val="bg1"/>
              </a:solidFill>
              <a:latin typeface="標楷體" pitchFamily="65" charset="-120"/>
              <a:ea typeface="標楷體" pitchFamily="65" charset="-120"/>
            </a:endParaRPr>
          </a:p>
        </p:txBody>
      </p:sp>
      <p:sp>
        <p:nvSpPr>
          <p:cNvPr id="10" name="圓角矩形 9"/>
          <p:cNvSpPr/>
          <p:nvPr/>
        </p:nvSpPr>
        <p:spPr>
          <a:xfrm>
            <a:off x="2857488" y="1357298"/>
            <a:ext cx="1500198" cy="92869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TW" altLang="en-US" sz="2400" dirty="0" smtClean="0">
                <a:latin typeface="標楷體" pitchFamily="65" charset="-120"/>
                <a:ea typeface="標楷體" pitchFamily="65" charset="-120"/>
              </a:rPr>
              <a:t>個人自由</a:t>
            </a:r>
            <a:endParaRPr lang="zh-TW" altLang="en-US" sz="2400" dirty="0">
              <a:latin typeface="標楷體" pitchFamily="65" charset="-120"/>
              <a:ea typeface="標楷體" pitchFamily="65" charset="-120"/>
            </a:endParaRPr>
          </a:p>
        </p:txBody>
      </p:sp>
      <p:sp>
        <p:nvSpPr>
          <p:cNvPr id="11" name="矩形 10"/>
          <p:cNvSpPr/>
          <p:nvPr/>
        </p:nvSpPr>
        <p:spPr>
          <a:xfrm>
            <a:off x="4364251" y="3244334"/>
            <a:ext cx="184731" cy="369332"/>
          </a:xfrm>
          <a:prstGeom prst="rect">
            <a:avLst/>
          </a:prstGeom>
        </p:spPr>
        <p:txBody>
          <a:bodyPr wrap="none">
            <a:spAutoFit/>
          </a:bodyPr>
          <a:lstStyle/>
          <a:p>
            <a:endParaRPr lang="zh-TW"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9"/>
                                        </p:tgtEl>
                                      </p:cBhvr>
                                      <p:to x="80000" y="100000"/>
                                    </p:animScale>
                                    <p:anim by="(#ppt_w*0.10)" calcmode="lin" valueType="num">
                                      <p:cBhvr>
                                        <p:cTn id="7" dur="250" autoRev="1" fill="hold">
                                          <p:stCondLst>
                                            <p:cond delay="0"/>
                                          </p:stCondLst>
                                        </p:cTn>
                                        <p:tgtEl>
                                          <p:spTgt spid="9"/>
                                        </p:tgtEl>
                                        <p:attrNameLst>
                                          <p:attrName>ppt_x</p:attrName>
                                        </p:attrNameLst>
                                      </p:cBhvr>
                                    </p:anim>
                                    <p:anim by="(-#ppt_w*0.10)" calcmode="lin" valueType="num">
                                      <p:cBhvr>
                                        <p:cTn id="8" dur="250" autoRev="1" fill="hold">
                                          <p:stCondLst>
                                            <p:cond delay="0"/>
                                          </p:stCondLst>
                                        </p:cTn>
                                        <p:tgtEl>
                                          <p:spTgt spid="9"/>
                                        </p:tgtEl>
                                        <p:attrNameLst>
                                          <p:attrName>ppt_y</p:attrName>
                                        </p:attrNameLst>
                                      </p:cBhvr>
                                    </p:anim>
                                    <p:animRot by="-480000">
                                      <p:cBhvr>
                                        <p:cTn id="9" dur="250" autoRev="1" fill="hold">
                                          <p:stCondLst>
                                            <p:cond delay="0"/>
                                          </p:stCondLst>
                                        </p:cTn>
                                        <p:tgtEl>
                                          <p:spTgt spid="9"/>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36" presetClass="emph" presetSubtype="0" fill="hold" grpId="0" nodeType="clickEffect">
                                  <p:stCondLst>
                                    <p:cond delay="0"/>
                                  </p:stCondLst>
                                  <p:iterate type="lt">
                                    <p:tmPct val="10000"/>
                                  </p:iterate>
                                  <p:childTnLst>
                                    <p:animScale>
                                      <p:cBhvr>
                                        <p:cTn id="13" dur="250" autoRev="1" fill="hold">
                                          <p:stCondLst>
                                            <p:cond delay="0"/>
                                          </p:stCondLst>
                                        </p:cTn>
                                        <p:tgtEl>
                                          <p:spTgt spid="10"/>
                                        </p:tgtEl>
                                      </p:cBhvr>
                                      <p:to x="80000" y="100000"/>
                                    </p:animScale>
                                    <p:anim by="(#ppt_w*0.10)" calcmode="lin" valueType="num">
                                      <p:cBhvr>
                                        <p:cTn id="14" dur="250" autoRev="1" fill="hold">
                                          <p:stCondLst>
                                            <p:cond delay="0"/>
                                          </p:stCondLst>
                                        </p:cTn>
                                        <p:tgtEl>
                                          <p:spTgt spid="10"/>
                                        </p:tgtEl>
                                        <p:attrNameLst>
                                          <p:attrName>ppt_x</p:attrName>
                                        </p:attrNameLst>
                                      </p:cBhvr>
                                    </p:anim>
                                    <p:anim by="(-#ppt_w*0.10)" calcmode="lin" valueType="num">
                                      <p:cBhvr>
                                        <p:cTn id="15" dur="250" autoRev="1" fill="hold">
                                          <p:stCondLst>
                                            <p:cond delay="0"/>
                                          </p:stCondLst>
                                        </p:cTn>
                                        <p:tgtEl>
                                          <p:spTgt spid="10"/>
                                        </p:tgtEl>
                                        <p:attrNameLst>
                                          <p:attrName>ppt_y</p:attrName>
                                        </p:attrNameLst>
                                      </p:cBhvr>
                                    </p:anim>
                                    <p:animRot by="-480000">
                                      <p:cBhvr>
                                        <p:cTn id="16" dur="250" autoRev="1" fill="hold">
                                          <p:stCondLst>
                                            <p:cond delay="0"/>
                                          </p:stCondLst>
                                        </p:cTn>
                                        <p:tgtEl>
                                          <p:spTgt spid="1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anim calcmode="lin" valueType="num">
                                      <p:cBhvr>
                                        <p:cTn id="2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r>
              <a:rPr lang="zh-TW" altLang="en-US" sz="4800" dirty="0" smtClean="0"/>
              <a:t>富蘭克林</a:t>
            </a:r>
            <a:r>
              <a:rPr lang="en-US" altLang="zh-TW" sz="4800" dirty="0" smtClean="0"/>
              <a:t>·</a:t>
            </a:r>
            <a:r>
              <a:rPr lang="zh-TW" altLang="en-US" sz="4800" dirty="0" smtClean="0"/>
              <a:t>德拉諾</a:t>
            </a:r>
            <a:r>
              <a:rPr lang="en-US" altLang="zh-TW" sz="4800" dirty="0" smtClean="0"/>
              <a:t>·</a:t>
            </a:r>
            <a:r>
              <a:rPr lang="zh-TW" altLang="en-US" sz="4800" dirty="0" smtClean="0"/>
              <a:t>羅斯福</a:t>
            </a:r>
            <a:br>
              <a:rPr lang="zh-TW" altLang="en-US" sz="4800" dirty="0" smtClean="0"/>
            </a:br>
            <a:r>
              <a:rPr lang="en-US" sz="4800" b="1" dirty="0" smtClean="0"/>
              <a:t> </a:t>
            </a:r>
            <a:r>
              <a:rPr lang="en-US" sz="4800" dirty="0" smtClean="0"/>
              <a:t>Franklin Delano Roosevelt</a:t>
            </a:r>
            <a:endParaRPr lang="zh-TW" altLang="en-US" sz="4800" dirty="0"/>
          </a:p>
        </p:txBody>
      </p:sp>
      <p:sp>
        <p:nvSpPr>
          <p:cNvPr id="5" name="內容版面配置區 4"/>
          <p:cNvSpPr>
            <a:spLocks noGrp="1"/>
          </p:cNvSpPr>
          <p:nvPr>
            <p:ph sz="half" idx="1"/>
          </p:nvPr>
        </p:nvSpPr>
        <p:spPr>
          <a:xfrm>
            <a:off x="285720" y="1714488"/>
            <a:ext cx="4643470" cy="4786346"/>
          </a:xfrm>
        </p:spPr>
        <p:txBody>
          <a:bodyPr>
            <a:normAutofit lnSpcReduction="10000"/>
          </a:bodyPr>
          <a:lstStyle/>
          <a:p>
            <a:pPr marL="0" indent="0" algn="ctr" fontAlgn="auto">
              <a:spcAft>
                <a:spcPts val="0"/>
              </a:spcAft>
              <a:buFont typeface="Wingdings"/>
              <a:buNone/>
              <a:defRPr/>
            </a:pP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羅斯福發表「四大自由」</a:t>
            </a:r>
            <a:endParaRPr lang="en-US" altLang="zh-TW" sz="3000" dirty="0" smtClean="0">
              <a:latin typeface="標楷體" pitchFamily="65" charset="-120"/>
              <a:ea typeface="標楷體" pitchFamily="65" charset="-120"/>
            </a:endParaRPr>
          </a:p>
          <a:p>
            <a:pPr marL="274320" indent="-274320" fontAlgn="auto">
              <a:spcAft>
                <a:spcPts val="0"/>
              </a:spcAft>
              <a:buNone/>
              <a:defRPr/>
            </a:pPr>
            <a:endParaRPr lang="en-US" altLang="zh-TW" sz="3000" dirty="0" smtClean="0">
              <a:solidFill>
                <a:srgbClr val="FF0000"/>
              </a:solidFill>
              <a:latin typeface="標楷體" pitchFamily="65" charset="-120"/>
              <a:ea typeface="標楷體" pitchFamily="65" charset="-120"/>
            </a:endParaRPr>
          </a:p>
          <a:p>
            <a:pPr marL="274320" indent="-274320" fontAlgn="auto">
              <a:spcAft>
                <a:spcPts val="0"/>
              </a:spcAft>
              <a:buNone/>
              <a:defRPr/>
            </a:pPr>
            <a:r>
              <a:rPr lang="en-US" altLang="zh-TW" sz="3000" dirty="0" smtClean="0">
                <a:latin typeface="標楷體" pitchFamily="65" charset="-120"/>
                <a:ea typeface="標楷體" pitchFamily="65" charset="-120"/>
              </a:rPr>
              <a:t>1.</a:t>
            </a:r>
            <a:r>
              <a:rPr lang="zh-TW" altLang="en-US" sz="3000" dirty="0" smtClean="0">
                <a:latin typeface="標楷體" pitchFamily="65" charset="-120"/>
                <a:ea typeface="標楷體" pitchFamily="65" charset="-120"/>
              </a:rPr>
              <a:t>言論自由</a:t>
            </a:r>
            <a:endParaRPr lang="en-US" altLang="zh-TW" sz="3000" dirty="0" smtClean="0">
              <a:solidFill>
                <a:srgbClr val="FF0000"/>
              </a:solidFill>
              <a:latin typeface="標楷體" pitchFamily="65" charset="-120"/>
              <a:ea typeface="標楷體" pitchFamily="65" charset="-120"/>
            </a:endParaRPr>
          </a:p>
          <a:p>
            <a:pPr marL="274320" indent="-274320" fontAlgn="auto">
              <a:spcAft>
                <a:spcPts val="0"/>
              </a:spcAft>
              <a:buNone/>
              <a:defRPr/>
            </a:pPr>
            <a:r>
              <a:rPr lang="en-US" altLang="zh-TW" sz="3000" dirty="0" smtClean="0">
                <a:latin typeface="標楷體" pitchFamily="65" charset="-120"/>
                <a:ea typeface="標楷體" pitchFamily="65" charset="-120"/>
              </a:rPr>
              <a:t>2.</a:t>
            </a:r>
            <a:r>
              <a:rPr lang="zh-TW" altLang="en-US" sz="3000" dirty="0" smtClean="0">
                <a:latin typeface="標楷體" pitchFamily="65" charset="-120"/>
                <a:ea typeface="標楷體" pitchFamily="65" charset="-120"/>
              </a:rPr>
              <a:t>信仰自由</a:t>
            </a:r>
            <a:endParaRPr lang="en-US" altLang="zh-TW" sz="3000" dirty="0" smtClean="0">
              <a:latin typeface="標楷體" pitchFamily="65" charset="-120"/>
              <a:ea typeface="標楷體" pitchFamily="65" charset="-120"/>
            </a:endParaRPr>
          </a:p>
          <a:p>
            <a:pPr marL="274320" indent="-274320" fontAlgn="auto">
              <a:spcAft>
                <a:spcPts val="0"/>
              </a:spcAft>
              <a:buNone/>
              <a:defRPr/>
            </a:pPr>
            <a:r>
              <a:rPr lang="en-US" altLang="zh-TW" sz="3000" dirty="0" smtClean="0">
                <a:latin typeface="標楷體" pitchFamily="65" charset="-120"/>
                <a:ea typeface="標楷體" pitchFamily="65" charset="-120"/>
              </a:rPr>
              <a:t>3.</a:t>
            </a:r>
            <a:r>
              <a:rPr lang="zh-TW" altLang="en-US" sz="3000" dirty="0" smtClean="0">
                <a:latin typeface="標楷體" pitchFamily="65" charset="-120"/>
                <a:ea typeface="標楷體" pitchFamily="65" charset="-120"/>
              </a:rPr>
              <a:t>免於匱乏的自由   </a:t>
            </a:r>
          </a:p>
          <a:p>
            <a:pPr marL="274320" indent="-274320" fontAlgn="auto">
              <a:spcAft>
                <a:spcPts val="0"/>
              </a:spcAft>
              <a:buNone/>
              <a:defRPr/>
            </a:pPr>
            <a:r>
              <a:rPr lang="en-US" altLang="zh-TW" sz="3000" dirty="0" smtClean="0">
                <a:latin typeface="標楷體" pitchFamily="65" charset="-120"/>
                <a:ea typeface="標楷體" pitchFamily="65" charset="-120"/>
              </a:rPr>
              <a:t>4.</a:t>
            </a:r>
            <a:r>
              <a:rPr lang="zh-TW" altLang="en-US" sz="3000" dirty="0" smtClean="0">
                <a:latin typeface="標楷體" pitchFamily="65" charset="-120"/>
                <a:ea typeface="標楷體" pitchFamily="65" charset="-120"/>
              </a:rPr>
              <a:t>免於恐懼的自由   </a:t>
            </a:r>
          </a:p>
          <a:p>
            <a:pPr>
              <a:buNone/>
            </a:pPr>
            <a:endParaRPr lang="zh-TW" altLang="en-US" sz="3200" dirty="0"/>
          </a:p>
        </p:txBody>
      </p:sp>
      <p:sp>
        <p:nvSpPr>
          <p:cNvPr id="8" name="內容版面配置區 7"/>
          <p:cNvSpPr>
            <a:spLocks noGrp="1"/>
          </p:cNvSpPr>
          <p:nvPr>
            <p:ph sz="half" idx="2"/>
          </p:nvPr>
        </p:nvSpPr>
        <p:spPr/>
        <p:txBody>
          <a:bodyPr>
            <a:normAutofit lnSpcReduction="1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endParaRPr lang="en-US" altLang="zh-TW" sz="1200" dirty="0" smtClean="0"/>
          </a:p>
          <a:p>
            <a:pPr>
              <a:buNone/>
            </a:pPr>
            <a:r>
              <a:rPr lang="zh-TW" altLang="en-US" sz="1200" dirty="0" smtClean="0"/>
              <a:t>                    </a:t>
            </a:r>
            <a:endParaRPr lang="en-US" altLang="zh-TW" sz="1200" dirty="0" smtClean="0"/>
          </a:p>
          <a:p>
            <a:pPr>
              <a:buNone/>
            </a:pPr>
            <a:r>
              <a:rPr lang="zh-TW" altLang="en-US" sz="1200" dirty="0" smtClean="0">
                <a:latin typeface="標楷體" pitchFamily="65" charset="-120"/>
                <a:ea typeface="標楷體" pitchFamily="65" charset="-120"/>
              </a:rPr>
              <a:t>                 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pic>
        <p:nvPicPr>
          <p:cNvPr id="9" name="內容版面配置區 6" descr="FDR_in_1933.jpg"/>
          <p:cNvPicPr>
            <a:picLocks noChangeAspect="1"/>
          </p:cNvPicPr>
          <p:nvPr/>
        </p:nvPicPr>
        <p:blipFill>
          <a:blip r:embed="rId2" cstate="print"/>
          <a:stretch>
            <a:fillRect/>
          </a:stretch>
        </p:blipFill>
        <p:spPr>
          <a:xfrm>
            <a:off x="5357818" y="1714488"/>
            <a:ext cx="3000396" cy="4000528"/>
          </a:xfrm>
          <a:prstGeom prst="rect">
            <a:avLst/>
          </a:prstGeom>
        </p:spPr>
      </p:pic>
      <p:sp>
        <p:nvSpPr>
          <p:cNvPr id="6" name="右大括弧 5"/>
          <p:cNvSpPr/>
          <p:nvPr/>
        </p:nvSpPr>
        <p:spPr>
          <a:xfrm>
            <a:off x="2357422" y="2786058"/>
            <a:ext cx="500066" cy="85725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右大括弧 6"/>
          <p:cNvSpPr/>
          <p:nvPr/>
        </p:nvSpPr>
        <p:spPr>
          <a:xfrm>
            <a:off x="3500430" y="3857628"/>
            <a:ext cx="42862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圓角矩形 9"/>
          <p:cNvSpPr/>
          <p:nvPr/>
        </p:nvSpPr>
        <p:spPr>
          <a:xfrm>
            <a:off x="2857488" y="2714620"/>
            <a:ext cx="1357322"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dirty="0" smtClean="0">
                <a:solidFill>
                  <a:srgbClr val="FF0000"/>
                </a:solidFill>
              </a:rPr>
              <a:t>消極自由</a:t>
            </a:r>
            <a:endParaRPr lang="zh-TW" altLang="en-US" sz="3200" dirty="0">
              <a:solidFill>
                <a:srgbClr val="FF0000"/>
              </a:solidFill>
            </a:endParaRPr>
          </a:p>
        </p:txBody>
      </p:sp>
      <p:sp>
        <p:nvSpPr>
          <p:cNvPr id="11" name="圓角矩形 10"/>
          <p:cNvSpPr/>
          <p:nvPr/>
        </p:nvSpPr>
        <p:spPr>
          <a:xfrm>
            <a:off x="3929058" y="3857628"/>
            <a:ext cx="1285884" cy="10001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800" dirty="0" smtClean="0">
                <a:solidFill>
                  <a:srgbClr val="FF0000"/>
                </a:solidFill>
              </a:rPr>
              <a:t>積極 自由</a:t>
            </a:r>
            <a:endParaRPr lang="zh-TW" alt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from="(-#ppt_w/2)" to="(#ppt_x)" calcmode="lin" valueType="num">
                                      <p:cBhvr>
                                        <p:cTn id="7" dur="600" fill="hold">
                                          <p:stCondLst>
                                            <p:cond delay="0"/>
                                          </p:stCondLst>
                                        </p:cTn>
                                        <p:tgtEl>
                                          <p:spTgt spid="10"/>
                                        </p:tgtEl>
                                        <p:attrNameLst>
                                          <p:attrName>ppt_x</p:attrName>
                                        </p:attrNameLst>
                                      </p:cBhvr>
                                    </p:anim>
                                    <p:anim from="0" to="-1.0" calcmode="lin" valueType="num">
                                      <p:cBhvr>
                                        <p:cTn id="8" dur="200" decel="50000" autoRev="1" fill="hold">
                                          <p:stCondLst>
                                            <p:cond delay="600"/>
                                          </p:stCondLst>
                                        </p:cTn>
                                        <p:tgtEl>
                                          <p:spTgt spid="10"/>
                                        </p:tgtEl>
                                        <p:attrNameLst>
                                          <p:attrName>xshear</p:attrName>
                                        </p:attrNameLst>
                                      </p:cBhvr>
                                    </p:anim>
                                    <p:animScale>
                                      <p:cBhvr>
                                        <p:cTn id="9" dur="200" decel="100000" autoRev="1" fill="hold">
                                          <p:stCondLst>
                                            <p:cond delay="600"/>
                                          </p:stCondLst>
                                        </p:cTn>
                                        <p:tgtEl>
                                          <p:spTgt spid="10"/>
                                        </p:tgtEl>
                                      </p:cBhvr>
                                      <p:from x="100000" y="100000"/>
                                      <p:to x="80000" y="100000"/>
                                    </p:animScale>
                                    <p:anim by="(#ppt_h/3+#ppt_w*0.1)" calcmode="lin" valueType="num">
                                      <p:cBhvr additive="sum">
                                        <p:cTn id="10" dur="200" decel="100000" autoRev="1" fill="hold">
                                          <p:stCondLst>
                                            <p:cond delay="600"/>
                                          </p:stCondLst>
                                        </p:cTn>
                                        <p:tgtEl>
                                          <p:spTgt spid="10"/>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from="(-#ppt_w/2)" to="(#ppt_x)" calcmode="lin" valueType="num">
                                      <p:cBhvr>
                                        <p:cTn id="15" dur="600" fill="hold">
                                          <p:stCondLst>
                                            <p:cond delay="0"/>
                                          </p:stCondLst>
                                        </p:cTn>
                                        <p:tgtEl>
                                          <p:spTgt spid="11"/>
                                        </p:tgtEl>
                                        <p:attrNameLst>
                                          <p:attrName>ppt_x</p:attrName>
                                        </p:attrNameLst>
                                      </p:cBhvr>
                                    </p:anim>
                                    <p:anim from="0" to="-1.0" calcmode="lin" valueType="num">
                                      <p:cBhvr>
                                        <p:cTn id="16" dur="200" decel="50000" autoRev="1" fill="hold">
                                          <p:stCondLst>
                                            <p:cond delay="600"/>
                                          </p:stCondLst>
                                        </p:cTn>
                                        <p:tgtEl>
                                          <p:spTgt spid="11"/>
                                        </p:tgtEl>
                                        <p:attrNameLst>
                                          <p:attrName>xshear</p:attrName>
                                        </p:attrNameLst>
                                      </p:cBhvr>
                                    </p:anim>
                                    <p:animScale>
                                      <p:cBhvr>
                                        <p:cTn id="17" dur="200" decel="100000" autoRev="1" fill="hold">
                                          <p:stCondLst>
                                            <p:cond delay="600"/>
                                          </p:stCondLst>
                                        </p:cTn>
                                        <p:tgtEl>
                                          <p:spTgt spid="11"/>
                                        </p:tgtEl>
                                      </p:cBhvr>
                                      <p:from x="100000" y="100000"/>
                                      <p:to x="80000" y="100000"/>
                                    </p:animScale>
                                    <p:anim by="(#ppt_h/3+#ppt_w*0.1)" calcmode="lin" valueType="num">
                                      <p:cBhvr additive="sum">
                                        <p:cTn id="18" dur="200" decel="100000" autoRev="1" fill="hold">
                                          <p:stCondLst>
                                            <p:cond delay="600"/>
                                          </p:stCondLst>
                                        </p:cTn>
                                        <p:tgtEl>
                                          <p:spTgt spid="11"/>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6000" b="1" dirty="0" smtClean="0">
                <a:latin typeface="標楷體" pitchFamily="65" charset="-120"/>
                <a:ea typeface="標楷體" pitchFamily="65" charset="-120"/>
              </a:rPr>
              <a:t>報告簡介</a:t>
            </a:r>
            <a:r>
              <a:rPr lang="en-US" altLang="zh-TW" sz="6000" b="1" dirty="0" smtClean="0">
                <a:latin typeface="標楷體" pitchFamily="65" charset="-120"/>
                <a:ea typeface="標楷體" pitchFamily="65" charset="-120"/>
              </a:rPr>
              <a:t>&amp;</a:t>
            </a:r>
            <a:r>
              <a:rPr lang="zh-TW" altLang="en-US" sz="6000" b="1" dirty="0" smtClean="0">
                <a:latin typeface="標楷體" pitchFamily="65" charset="-120"/>
                <a:ea typeface="標楷體" pitchFamily="65" charset="-120"/>
              </a:rPr>
              <a:t>組員介紹</a:t>
            </a:r>
            <a:endParaRPr lang="zh-TW" altLang="en-US" sz="6000"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自由的定義</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詹承偉</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自由</a:t>
            </a:r>
            <a:r>
              <a:rPr lang="zh-TW" altLang="en-US" dirty="0">
                <a:latin typeface="標楷體" pitchFamily="65" charset="-120"/>
                <a:ea typeface="標楷體" pitchFamily="65" charset="-120"/>
              </a:rPr>
              <a:t>的沿革</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藍欲</a:t>
            </a:r>
            <a:r>
              <a:rPr lang="zh-TW" altLang="en-US" dirty="0" smtClean="0">
                <a:latin typeface="標楷體" pitchFamily="65" charset="-120"/>
                <a:ea typeface="標楷體" pitchFamily="65" charset="-120"/>
              </a:rPr>
              <a:t>瑞</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人權法典</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高濬</a:t>
            </a:r>
            <a:r>
              <a:rPr lang="zh-TW" altLang="en-US" dirty="0" smtClean="0">
                <a:latin typeface="標楷體" pitchFamily="65" charset="-120"/>
                <a:ea typeface="標楷體" pitchFamily="65" charset="-120"/>
              </a:rPr>
              <a:t>東</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世界現況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黃榆</a:t>
            </a:r>
            <a:r>
              <a:rPr lang="zh-TW" altLang="en-US" dirty="0" smtClean="0">
                <a:latin typeface="標楷體" pitchFamily="65" charset="-120"/>
                <a:ea typeface="標楷體" pitchFamily="65" charset="-120"/>
              </a:rPr>
              <a:t>巽</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問題</a:t>
            </a:r>
            <a:r>
              <a:rPr lang="zh-TW" altLang="en-US" dirty="0">
                <a:latin typeface="標楷體" pitchFamily="65" charset="-120"/>
                <a:ea typeface="標楷體" pitchFamily="65" charset="-120"/>
              </a:rPr>
              <a:t>與討論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林典</a:t>
            </a:r>
            <a:r>
              <a:rPr lang="zh-TW" altLang="en-US" dirty="0" smtClean="0">
                <a:latin typeface="標楷體" pitchFamily="65" charset="-120"/>
                <a:ea typeface="標楷體" pitchFamily="65" charset="-120"/>
              </a:rPr>
              <a:t>佑</a:t>
            </a:r>
            <a:endParaRPr lang="en-US" altLang="zh-TW" dirty="0" smtClean="0">
              <a:latin typeface="標楷體" pitchFamily="65" charset="-120"/>
              <a:ea typeface="標楷體" pitchFamily="65" charset="-120"/>
            </a:endParaRPr>
          </a:p>
          <a:p>
            <a:r>
              <a:rPr lang="zh-TW" altLang="en-US" dirty="0">
                <a:latin typeface="標楷體" pitchFamily="65" charset="-120"/>
                <a:ea typeface="標楷體" pitchFamily="65" charset="-120"/>
              </a:rPr>
              <a:t>結論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林冠宏</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500034" y="285728"/>
            <a:ext cx="8229600" cy="1143000"/>
          </a:xfrm>
        </p:spPr>
        <p:txBody>
          <a:bodyPr>
            <a:normAutofit/>
          </a:bodyPr>
          <a:lstStyle/>
          <a:p>
            <a:r>
              <a:rPr lang="zh-TW" altLang="en-US" sz="4800" dirty="0" smtClean="0">
                <a:latin typeface="標楷體" pitchFamily="65" charset="-120"/>
                <a:ea typeface="標楷體" pitchFamily="65" charset="-120"/>
              </a:rPr>
              <a:t>重要著作介紹</a:t>
            </a:r>
            <a:endParaRPr lang="zh-TW" altLang="en-US" sz="4800" dirty="0">
              <a:latin typeface="標楷體" pitchFamily="65" charset="-120"/>
              <a:ea typeface="標楷體" pitchFamily="65" charset="-120"/>
            </a:endParaRPr>
          </a:p>
        </p:txBody>
      </p:sp>
      <p:sp>
        <p:nvSpPr>
          <p:cNvPr id="5" name="副標題 4"/>
          <p:cNvSpPr>
            <a:spLocks noGrp="1"/>
          </p:cNvSpPr>
          <p:nvPr>
            <p:ph type="body" idx="1"/>
          </p:nvPr>
        </p:nvSpPr>
        <p:spPr>
          <a:xfrm>
            <a:off x="457200" y="1500174"/>
            <a:ext cx="4186238" cy="785818"/>
          </a:xfrm>
        </p:spPr>
        <p:txBody>
          <a:bodyPr>
            <a:normAutofit fontScale="92500"/>
          </a:bodyPr>
          <a:lstStyle/>
          <a:p>
            <a:r>
              <a:rPr lang="en-US" altLang="zh-TW" sz="3200" dirty="0" smtClean="0">
                <a:solidFill>
                  <a:schemeClr val="tx1"/>
                </a:solidFill>
                <a:latin typeface="標楷體" pitchFamily="65" charset="-120"/>
                <a:ea typeface="標楷體" pitchFamily="65" charset="-120"/>
              </a:rPr>
              <a:t>《</a:t>
            </a:r>
            <a:r>
              <a:rPr lang="zh-TW" altLang="en-US" sz="3200" dirty="0" smtClean="0">
                <a:solidFill>
                  <a:schemeClr val="tx1"/>
                </a:solidFill>
                <a:latin typeface="標楷體" pitchFamily="65" charset="-120"/>
                <a:ea typeface="標楷體" pitchFamily="65" charset="-120"/>
              </a:rPr>
              <a:t>論自由</a:t>
            </a:r>
            <a:r>
              <a:rPr lang="en-US" altLang="zh-TW" sz="3200" dirty="0" smtClean="0">
                <a:solidFill>
                  <a:schemeClr val="tx1"/>
                </a:solidFill>
                <a:latin typeface="標楷體" pitchFamily="65" charset="-120"/>
                <a:ea typeface="標楷體" pitchFamily="65" charset="-120"/>
              </a:rPr>
              <a:t>》</a:t>
            </a:r>
            <a:r>
              <a:rPr kumimoji="1" lang="en-US" altLang="zh-TW" sz="3200" dirty="0" smtClean="0">
                <a:latin typeface="標楷體" pitchFamily="65" charset="-120"/>
                <a:ea typeface="標楷體" pitchFamily="65" charset="-120"/>
              </a:rPr>
              <a:t> On Liberty</a:t>
            </a:r>
            <a:endParaRPr lang="en-US" altLang="zh-TW" sz="3200" dirty="0" smtClean="0">
              <a:solidFill>
                <a:schemeClr val="tx1"/>
              </a:solidFill>
              <a:latin typeface="標楷體" pitchFamily="65" charset="-120"/>
              <a:ea typeface="標楷體" pitchFamily="65" charset="-120"/>
            </a:endParaRPr>
          </a:p>
        </p:txBody>
      </p:sp>
      <p:sp>
        <p:nvSpPr>
          <p:cNvPr id="7" name="文字版面配置區 6"/>
          <p:cNvSpPr>
            <a:spLocks noGrp="1"/>
          </p:cNvSpPr>
          <p:nvPr>
            <p:ph type="body" sz="quarter" idx="3"/>
          </p:nvPr>
        </p:nvSpPr>
        <p:spPr>
          <a:xfrm>
            <a:off x="4572000" y="1500174"/>
            <a:ext cx="4143404" cy="1071570"/>
          </a:xfrm>
        </p:spPr>
        <p:txBody>
          <a:bodyPr>
            <a:normAutofit/>
          </a:bodyPr>
          <a:lstStyle/>
          <a:p>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自由四論</a:t>
            </a:r>
            <a:r>
              <a:rPr lang="en-US" altLang="zh-TW" sz="3200" dirty="0" smtClean="0">
                <a:latin typeface="標楷體" pitchFamily="65" charset="-120"/>
                <a:ea typeface="標楷體" pitchFamily="65" charset="-120"/>
              </a:rPr>
              <a:t>》 Four </a:t>
            </a: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Essays on Liberty</a:t>
            </a:r>
            <a:r>
              <a:rPr lang="zh-TW" altLang="en-US" sz="3200" dirty="0" smtClean="0">
                <a:latin typeface="標楷體" pitchFamily="65" charset="-120"/>
                <a:ea typeface="標楷體" pitchFamily="65" charset="-120"/>
              </a:rPr>
              <a:t> </a:t>
            </a:r>
          </a:p>
        </p:txBody>
      </p:sp>
      <p:pic>
        <p:nvPicPr>
          <p:cNvPr id="9" name="圖片 4"/>
          <p:cNvPicPr>
            <a:picLocks noGrp="1" noChangeAspect="1"/>
          </p:cNvPicPr>
          <p:nvPr>
            <p:ph sz="half" idx="2"/>
          </p:nvPr>
        </p:nvPicPr>
        <p:blipFill>
          <a:blip r:embed="rId2" cstate="print"/>
          <a:srcRect/>
          <a:stretch>
            <a:fillRect/>
          </a:stretch>
        </p:blipFill>
        <p:spPr bwMode="auto">
          <a:xfrm>
            <a:off x="1142976" y="2571744"/>
            <a:ext cx="2891217" cy="3929090"/>
          </a:xfrm>
          <a:prstGeom prst="rect">
            <a:avLst/>
          </a:prstGeom>
          <a:noFill/>
          <a:ln w="9525">
            <a:noFill/>
            <a:miter lim="800000"/>
            <a:headEnd/>
            <a:tailEnd/>
          </a:ln>
        </p:spPr>
      </p:pic>
      <p:pic>
        <p:nvPicPr>
          <p:cNvPr id="10" name="圖片 4"/>
          <p:cNvPicPr>
            <a:picLocks noGrp="1" noChangeAspect="1"/>
          </p:cNvPicPr>
          <p:nvPr>
            <p:ph sz="quarter" idx="4"/>
          </p:nvPr>
        </p:nvPicPr>
        <p:blipFill>
          <a:blip r:embed="rId3" cstate="print"/>
          <a:srcRect/>
          <a:stretch>
            <a:fillRect/>
          </a:stretch>
        </p:blipFill>
        <p:spPr bwMode="auto">
          <a:xfrm>
            <a:off x="5072066" y="2571744"/>
            <a:ext cx="2857520" cy="3929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en-US" altLang="zh-TW" sz="4800" dirty="0" smtClean="0">
                <a:latin typeface="標楷體" pitchFamily="65" charset="-120"/>
                <a:ea typeface="標楷體" pitchFamily="65" charset="-120"/>
              </a:rPr>
              <a:t>&lt;</a:t>
            </a:r>
            <a:r>
              <a:rPr lang="zh-TW" altLang="en-US" sz="4800" dirty="0" smtClean="0">
                <a:latin typeface="標楷體" pitchFamily="65" charset="-120"/>
                <a:ea typeface="標楷體" pitchFamily="65" charset="-120"/>
              </a:rPr>
              <a:t>論自由</a:t>
            </a:r>
            <a:r>
              <a:rPr lang="en-US" altLang="zh-TW" sz="4800" dirty="0" smtClean="0">
                <a:latin typeface="標楷體" pitchFamily="65" charset="-120"/>
                <a:ea typeface="標楷體" pitchFamily="65" charset="-120"/>
              </a:rPr>
              <a:t>&gt;</a:t>
            </a:r>
            <a:r>
              <a:rPr lang="zh-TW" altLang="en-US" sz="4800" dirty="0" smtClean="0">
                <a:latin typeface="標楷體" pitchFamily="65" charset="-120"/>
                <a:ea typeface="標楷體" pitchFamily="65" charset="-120"/>
              </a:rPr>
              <a:t> </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 約翰．彌爾</a:t>
            </a:r>
            <a:r>
              <a:rPr lang="en-US" altLang="zh-TW" sz="4800" dirty="0" smtClean="0">
                <a:latin typeface="標楷體" pitchFamily="65" charset="-120"/>
                <a:ea typeface="標楷體" pitchFamily="65" charset="-120"/>
              </a:rPr>
              <a:t/>
            </a:r>
            <a:br>
              <a:rPr lang="en-US" altLang="zh-TW" sz="4800" dirty="0" smtClean="0">
                <a:latin typeface="標楷體" pitchFamily="65" charset="-120"/>
                <a:ea typeface="標楷體" pitchFamily="65" charset="-120"/>
              </a:rPr>
            </a:br>
            <a:r>
              <a:rPr lang="en-US" sz="4800" b="1" dirty="0" smtClean="0">
                <a:latin typeface="標楷體" pitchFamily="65" charset="-120"/>
                <a:ea typeface="標楷體" pitchFamily="65" charset="-120"/>
              </a:rPr>
              <a:t>John Stuart Mill</a:t>
            </a:r>
            <a:endParaRPr lang="zh-TW" altLang="en-US" sz="4800" dirty="0">
              <a:latin typeface="標楷體" pitchFamily="65" charset="-120"/>
              <a:ea typeface="標楷體" pitchFamily="65" charset="-120"/>
            </a:endParaRPr>
          </a:p>
        </p:txBody>
      </p:sp>
      <p:sp>
        <p:nvSpPr>
          <p:cNvPr id="5" name="內容版面配置區 4"/>
          <p:cNvSpPr>
            <a:spLocks noGrp="1"/>
          </p:cNvSpPr>
          <p:nvPr>
            <p:ph sz="half" idx="1"/>
          </p:nvPr>
        </p:nvSpPr>
        <p:spPr/>
        <p:txBody>
          <a:bodyPr>
            <a:normAutofit lnSpcReduction="10000"/>
          </a:bodyPr>
          <a:lstStyle/>
          <a:p>
            <a:pPr>
              <a:buNone/>
            </a:pPr>
            <a:r>
              <a:rPr lang="zh-TW" altLang="en-US" sz="3600" dirty="0" smtClean="0">
                <a:latin typeface="標楷體" pitchFamily="65" charset="-120"/>
                <a:ea typeface="標楷體" pitchFamily="65" charset="-120"/>
              </a:rPr>
              <a:t>*十九世紀英國著名哲學家、經濟學家、世人譽為</a:t>
            </a:r>
            <a:r>
              <a:rPr lang="zh-TW" altLang="en-US" sz="3600" dirty="0" smtClean="0">
                <a:solidFill>
                  <a:srgbClr val="FF0000"/>
                </a:solidFill>
                <a:latin typeface="標楷體" pitchFamily="65" charset="-120"/>
                <a:ea typeface="標楷體" pitchFamily="65" charset="-120"/>
              </a:rPr>
              <a:t>自由主義的承先啟後大師。</a:t>
            </a:r>
            <a:endParaRPr lang="en-US" altLang="zh-TW" sz="3600" dirty="0" smtClean="0">
              <a:solidFill>
                <a:srgbClr val="FF0000"/>
              </a:solidFill>
              <a:latin typeface="標楷體" pitchFamily="65" charset="-120"/>
              <a:ea typeface="標楷體" pitchFamily="65" charset="-120"/>
            </a:endParaRPr>
          </a:p>
          <a:p>
            <a:pPr>
              <a:buNone/>
            </a:pPr>
            <a:endParaRPr lang="en-US" altLang="zh-CN" sz="3600" dirty="0" smtClean="0">
              <a:latin typeface="標楷體" panose="03000509000000000000" pitchFamily="65" charset="-120"/>
              <a:ea typeface="標楷體" panose="03000509000000000000" pitchFamily="65" charset="-120"/>
            </a:endParaRPr>
          </a:p>
          <a:p>
            <a:pPr>
              <a:buNone/>
            </a:pPr>
            <a:endParaRPr lang="zh-TW" altLang="en-US" sz="3600" dirty="0" smtClean="0">
              <a:solidFill>
                <a:srgbClr val="FF0000"/>
              </a:solidFill>
              <a:latin typeface="標楷體" pitchFamily="65" charset="-120"/>
              <a:ea typeface="標楷體" pitchFamily="65" charset="-120"/>
            </a:endParaRPr>
          </a:p>
          <a:p>
            <a:endParaRPr lang="zh-TW" altLang="en-US" dirty="0"/>
          </a:p>
        </p:txBody>
      </p:sp>
      <p:sp>
        <p:nvSpPr>
          <p:cNvPr id="10" name="內容版面配置區 9"/>
          <p:cNvSpPr>
            <a:spLocks noGrp="1"/>
          </p:cNvSpPr>
          <p:nvPr>
            <p:ph sz="half" idx="2"/>
          </p:nvPr>
        </p:nvSpPr>
        <p:spPr/>
        <p:txBody>
          <a:bodyPr>
            <a:normAutofit lnSpcReduction="1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t>            </a:t>
            </a:r>
            <a:endParaRPr lang="en-US" altLang="zh-TW" sz="1200" dirty="0" smtClean="0"/>
          </a:p>
          <a:p>
            <a:pPr>
              <a:buNone/>
            </a:pPr>
            <a:r>
              <a:rPr lang="zh-TW" altLang="en-US" sz="1200" dirty="0" smtClean="0"/>
              <a:t>                         </a:t>
            </a:r>
            <a:r>
              <a:rPr lang="zh-TW" altLang="en-US" sz="1200" dirty="0" smtClean="0">
                <a:latin typeface="標楷體" pitchFamily="65" charset="-120"/>
                <a:ea typeface="標楷體" pitchFamily="65" charset="-120"/>
              </a:rPr>
              <a:t>圖片來源</a:t>
            </a:r>
            <a:r>
              <a:rPr lang="en-US" altLang="zh-TW" sz="1200" dirty="0" smtClean="0">
                <a:latin typeface="標楷體" pitchFamily="65" charset="-120"/>
                <a:ea typeface="標楷體" pitchFamily="65" charset="-120"/>
              </a:rPr>
              <a:t>:</a:t>
            </a:r>
            <a:r>
              <a:rPr lang="zh-TW" altLang="en-US" sz="1200" dirty="0" smtClean="0">
                <a:latin typeface="標楷體" pitchFamily="65" charset="-120"/>
                <a:ea typeface="標楷體" pitchFamily="65" charset="-120"/>
              </a:rPr>
              <a:t>維基百科</a:t>
            </a:r>
            <a:endParaRPr lang="zh-TW" altLang="en-US" sz="1200" dirty="0">
              <a:latin typeface="標楷體" pitchFamily="65" charset="-120"/>
              <a:ea typeface="標楷體" pitchFamily="65" charset="-120"/>
            </a:endParaRPr>
          </a:p>
        </p:txBody>
      </p:sp>
      <p:pic>
        <p:nvPicPr>
          <p:cNvPr id="11" name="Picture 2" descr="C:\Users\admin\Desktop\John_Stuart_Mill_by_London_Stereoscopic_Company,_c1870.jpg"/>
          <p:cNvPicPr>
            <a:picLocks noChangeAspect="1" noChangeArrowheads="1"/>
          </p:cNvPicPr>
          <p:nvPr/>
        </p:nvPicPr>
        <p:blipFill>
          <a:blip r:embed="rId2" cstate="print"/>
          <a:srcRect/>
          <a:stretch>
            <a:fillRect/>
          </a:stretch>
        </p:blipFill>
        <p:spPr bwMode="auto">
          <a:xfrm>
            <a:off x="5000628" y="1714488"/>
            <a:ext cx="3016903" cy="4000528"/>
          </a:xfrm>
          <a:prstGeom prst="rect">
            <a:avLst/>
          </a:prstGeom>
          <a:noFill/>
        </p:spPr>
      </p:pic>
      <p:sp>
        <p:nvSpPr>
          <p:cNvPr id="6" name="圓角矩形 5"/>
          <p:cNvSpPr/>
          <p:nvPr/>
        </p:nvSpPr>
        <p:spPr>
          <a:xfrm>
            <a:off x="928662" y="4357694"/>
            <a:ext cx="3286148" cy="15716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zh-CN" sz="2800" dirty="0" smtClean="0">
                <a:latin typeface="標楷體" panose="03000509000000000000" pitchFamily="65" charset="-120"/>
                <a:ea typeface="標楷體" panose="03000509000000000000" pitchFamily="65" charset="-120"/>
              </a:rPr>
              <a:t>《</a:t>
            </a:r>
            <a:r>
              <a:rPr lang="zh-CN" altLang="en-US" sz="2800" dirty="0" smtClean="0">
                <a:latin typeface="標楷體" panose="03000509000000000000" pitchFamily="65" charset="-120"/>
                <a:ea typeface="標楷體" panose="03000509000000000000" pitchFamily="65" charset="-120"/>
              </a:rPr>
              <a:t>論自由</a:t>
            </a:r>
            <a:r>
              <a:rPr lang="en-US" altLang="zh-CN" sz="2800" dirty="0" smtClean="0">
                <a:latin typeface="標楷體" panose="03000509000000000000" pitchFamily="65" charset="-120"/>
                <a:ea typeface="標楷體" panose="03000509000000000000" pitchFamily="65" charset="-120"/>
              </a:rPr>
              <a:t>》</a:t>
            </a:r>
            <a:r>
              <a:rPr lang="zh-CN" altLang="en-US" sz="2800" dirty="0" smtClean="0">
                <a:latin typeface="標楷體" panose="03000509000000000000" pitchFamily="65" charset="-120"/>
                <a:ea typeface="標楷體" panose="03000509000000000000" pitchFamily="65" charset="-120"/>
              </a:rPr>
              <a:t>被</a:t>
            </a:r>
            <a:r>
              <a:rPr lang="zh-TW" altLang="en-US" sz="2800" dirty="0" smtClean="0">
                <a:latin typeface="標楷體" panose="03000509000000000000" pitchFamily="65" charset="-120"/>
                <a:ea typeface="標楷體" panose="03000509000000000000" pitchFamily="65" charset="-120"/>
              </a:rPr>
              <a:t>譽  為</a:t>
            </a:r>
            <a:r>
              <a:rPr lang="zh-CN" altLang="en-US" sz="2800" dirty="0" smtClean="0">
                <a:latin typeface="標楷體" panose="03000509000000000000" pitchFamily="65" charset="-120"/>
                <a:ea typeface="標楷體" panose="03000509000000000000" pitchFamily="65" charset="-120"/>
              </a:rPr>
              <a:t>自由主</a:t>
            </a:r>
            <a:r>
              <a:rPr lang="zh-TW" altLang="en-US" sz="2800" dirty="0" smtClean="0">
                <a:latin typeface="標楷體" panose="03000509000000000000" pitchFamily="65" charset="-120"/>
                <a:ea typeface="標楷體" panose="03000509000000000000" pitchFamily="65" charset="-120"/>
              </a:rPr>
              <a:t>義</a:t>
            </a:r>
            <a:r>
              <a:rPr lang="zh-CN" altLang="en-US" sz="2800" dirty="0" smtClean="0">
                <a:latin typeface="標楷體" panose="03000509000000000000" pitchFamily="65" charset="-120"/>
                <a:ea typeface="標楷體" panose="03000509000000000000" pitchFamily="65" charset="-120"/>
              </a:rPr>
              <a:t>的集大成之作</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sz="4800" dirty="0" smtClean="0">
                <a:latin typeface="標楷體" pitchFamily="65" charset="-120"/>
                <a:ea typeface="標楷體" pitchFamily="65" charset="-120"/>
              </a:rPr>
              <a:t>&lt;</a:t>
            </a:r>
            <a:r>
              <a:rPr lang="zh-TW" altLang="en-US" sz="4800" dirty="0" smtClean="0">
                <a:latin typeface="標楷體" pitchFamily="65" charset="-120"/>
                <a:ea typeface="標楷體" pitchFamily="65" charset="-120"/>
              </a:rPr>
              <a:t>論自由</a:t>
            </a:r>
            <a:r>
              <a:rPr lang="en-US" altLang="zh-TW" sz="4800" dirty="0" smtClean="0">
                <a:latin typeface="標楷體" pitchFamily="65" charset="-120"/>
                <a:ea typeface="標楷體" pitchFamily="65" charset="-120"/>
              </a:rPr>
              <a:t>&gt;</a:t>
            </a:r>
            <a:endParaRPr lang="zh-TW" altLang="en-US" sz="4800" dirty="0">
              <a:latin typeface="標楷體" pitchFamily="65" charset="-120"/>
              <a:ea typeface="標楷體" pitchFamily="65" charset="-120"/>
            </a:endParaRPr>
          </a:p>
        </p:txBody>
      </p:sp>
      <p:sp>
        <p:nvSpPr>
          <p:cNvPr id="6" name="內容版面配置區 5"/>
          <p:cNvSpPr>
            <a:spLocks noGrp="1"/>
          </p:cNvSpPr>
          <p:nvPr>
            <p:ph idx="1"/>
          </p:nvPr>
        </p:nvSpPr>
        <p:spPr/>
        <p:txBody>
          <a:bodyPr/>
          <a:lstStyle/>
          <a:p>
            <a:pPr>
              <a:buNone/>
            </a:pPr>
            <a:r>
              <a:rPr lang="zh-TW" altLang="en-US" dirty="0" smtClean="0">
                <a:latin typeface="標楷體" pitchFamily="65" charset="-120"/>
                <a:ea typeface="標楷體" pitchFamily="65" charset="-120"/>
              </a:rPr>
              <a:t>* 主旨</a:t>
            </a:r>
            <a:r>
              <a:rPr lang="en-US" altLang="zh-TW" dirty="0" smtClean="0">
                <a:latin typeface="標楷體" pitchFamily="65" charset="-120"/>
                <a:ea typeface="標楷體" pitchFamily="65" charset="-120"/>
              </a:rPr>
              <a:t>:</a:t>
            </a:r>
          </a:p>
          <a:p>
            <a:pPr>
              <a:buNone/>
            </a:pPr>
            <a:r>
              <a:rPr lang="zh-TW" altLang="en-US" dirty="0" smtClean="0">
                <a:latin typeface="標楷體" pitchFamily="65" charset="-120"/>
                <a:ea typeface="標楷體" pitchFamily="65" charset="-120"/>
              </a:rPr>
              <a:t>  在民主社會中如何讓</a:t>
            </a:r>
            <a:r>
              <a:rPr lang="zh-TW" altLang="en-US" dirty="0" smtClean="0">
                <a:solidFill>
                  <a:srgbClr val="FF0000"/>
                </a:solidFill>
                <a:latin typeface="標楷體" pitchFamily="65" charset="-120"/>
                <a:ea typeface="標楷體" pitchFamily="65" charset="-120"/>
              </a:rPr>
              <a:t>個人的生活空間保持絕對自由，</a:t>
            </a:r>
            <a:r>
              <a:rPr lang="zh-CN" altLang="en-US" dirty="0" smtClean="0">
                <a:solidFill>
                  <a:srgbClr val="FF0000"/>
                </a:solidFill>
                <a:latin typeface="標楷體" pitchFamily="65" charset="-120"/>
                <a:ea typeface="標楷體" pitchFamily="65" charset="-120"/>
                <a:cs typeface="Aharoni" panose="02010803020104030203" pitchFamily="2" charset="-79"/>
              </a:rPr>
              <a:t>不受政府，社會大眾或其他人</a:t>
            </a:r>
            <a:r>
              <a:rPr lang="zh-TW" altLang="en-US" dirty="0" smtClean="0">
                <a:solidFill>
                  <a:srgbClr val="FF0000"/>
                </a:solidFill>
                <a:latin typeface="標楷體" pitchFamily="65" charset="-120"/>
                <a:ea typeface="標楷體" pitchFamily="65" charset="-120"/>
                <a:cs typeface="Aharoni" panose="02010803020104030203" pitchFamily="2" charset="-79"/>
              </a:rPr>
              <a:t>   </a:t>
            </a:r>
            <a:r>
              <a:rPr lang="zh-CN" altLang="en-US" dirty="0" smtClean="0">
                <a:solidFill>
                  <a:srgbClr val="FF0000"/>
                </a:solidFill>
                <a:latin typeface="標楷體" pitchFamily="65" charset="-120"/>
                <a:ea typeface="標楷體" pitchFamily="65" charset="-120"/>
                <a:cs typeface="Aharoni" panose="02010803020104030203" pitchFamily="2" charset="-79"/>
              </a:rPr>
              <a:t>的干涉</a:t>
            </a:r>
            <a:r>
              <a:rPr lang="zh-CN" altLang="en-US" dirty="0" smtClean="0">
                <a:latin typeface="標楷體" pitchFamily="65" charset="-120"/>
                <a:ea typeface="標楷體" pitchFamily="65" charset="-120"/>
                <a:cs typeface="Aharoni" panose="02010803020104030203" pitchFamily="2" charset="-79"/>
              </a:rPr>
              <a:t>。</a:t>
            </a:r>
            <a:r>
              <a:rPr lang="zh-TW" altLang="en-US" dirty="0" smtClean="0">
                <a:latin typeface="標楷體" pitchFamily="65" charset="-120"/>
                <a:ea typeface="標楷體" pitchFamily="65" charset="-120"/>
              </a:rPr>
              <a:t>當個人的行為會傷害他人時政府或社會才可以用法律或意見的方式強加干涉。</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57200" y="274638"/>
            <a:ext cx="8229600" cy="45719"/>
          </a:xfrm>
        </p:spPr>
        <p:txBody>
          <a:bodyPr>
            <a:normAutofit fontScale="90000"/>
          </a:bodyPr>
          <a:lstStyle/>
          <a:p>
            <a:pPr algn="l"/>
            <a:endParaRPr lang="zh-TW" altLang="en-US" dirty="0"/>
          </a:p>
        </p:txBody>
      </p:sp>
      <p:sp>
        <p:nvSpPr>
          <p:cNvPr id="6" name="內容版面配置區 5"/>
          <p:cNvSpPr>
            <a:spLocks noGrp="1"/>
          </p:cNvSpPr>
          <p:nvPr>
            <p:ph idx="1"/>
          </p:nvPr>
        </p:nvSpPr>
        <p:spPr>
          <a:xfrm>
            <a:off x="457200" y="714356"/>
            <a:ext cx="8229600" cy="5715040"/>
          </a:xfrm>
        </p:spPr>
        <p:txBody>
          <a:bodyPr>
            <a:normAutofit lnSpcReduction="10000"/>
          </a:bodyPr>
          <a:lstStyle/>
          <a:p>
            <a:pPr>
              <a:buNone/>
            </a:pPr>
            <a:r>
              <a:rPr lang="zh-TW" altLang="en-US" sz="3600" dirty="0" smtClean="0">
                <a:latin typeface="標楷體" pitchFamily="65" charset="-120"/>
                <a:ea typeface="標楷體" pitchFamily="65" charset="-120"/>
              </a:rPr>
              <a:t>* 約翰．彌爾認為</a:t>
            </a:r>
            <a:endParaRPr lang="en-US" altLang="zh-TW" sz="3600" dirty="0" smtClean="0">
              <a:latin typeface="標楷體" pitchFamily="65" charset="-120"/>
              <a:ea typeface="標楷體" pitchFamily="65" charset="-120"/>
            </a:endParaRPr>
          </a:p>
          <a:p>
            <a:pPr>
              <a:buNone/>
            </a:pPr>
            <a:r>
              <a:rPr lang="zh-TW" altLang="en-US" sz="3600" dirty="0" smtClean="0">
                <a:solidFill>
                  <a:srgbClr val="FF0000"/>
                </a:solidFill>
                <a:latin typeface="標楷體" pitchFamily="65" charset="-120"/>
                <a:ea typeface="標楷體" pitchFamily="65" charset="-120"/>
              </a:rPr>
              <a:t> *自由討論是最有可能發現真理的途徑</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→政府或人民都無權禁止別人發表言論</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solidFill>
                  <a:srgbClr val="FF0000"/>
                </a:solidFill>
                <a:latin typeface="標楷體" pitchFamily="65" charset="-120"/>
                <a:ea typeface="標楷體" pitchFamily="65" charset="-120"/>
              </a:rPr>
              <a:t> *唯有通過爭辯才能讓我們學會更好地表述和捍衛真理</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→沒有爭辯，或不允許去爭辯，只會讓已建立起來的真理變得不堪一擊 。就算發表的意見是錯的，但壓制的行為就是錯的。</a:t>
            </a:r>
          </a:p>
          <a:p>
            <a:pPr>
              <a:buNone/>
            </a:pPr>
            <a:endParaRPr lang="zh-TW" altLang="en-US"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Autofit/>
          </a:bodyPr>
          <a:lstStyle/>
          <a:p>
            <a:r>
              <a:rPr lang="zh-TW" altLang="en-US" sz="4800" dirty="0" smtClean="0">
                <a:latin typeface="標楷體" pitchFamily="65" charset="-120"/>
                <a:ea typeface="標楷體" pitchFamily="65" charset="-120"/>
                <a:cs typeface="微軟正黑體 Light" panose="020B0304030504040204" pitchFamily="34" charset="-120"/>
              </a:rPr>
              <a:t>以賽亞柏霖</a:t>
            </a:r>
            <a:r>
              <a:rPr lang="en-US" altLang="zh-TW" sz="4800" dirty="0" smtClean="0">
                <a:latin typeface="標楷體" pitchFamily="65" charset="-120"/>
                <a:ea typeface="標楷體" pitchFamily="65" charset="-120"/>
                <a:cs typeface="微軟正黑體 Light" panose="020B0304030504040204" pitchFamily="34" charset="-120"/>
              </a:rPr>
              <a:t/>
            </a:r>
            <a:br>
              <a:rPr lang="en-US" altLang="zh-TW" sz="4800" dirty="0" smtClean="0">
                <a:latin typeface="標楷體" pitchFamily="65" charset="-120"/>
                <a:ea typeface="標楷體" pitchFamily="65" charset="-120"/>
                <a:cs typeface="微軟正黑體 Light" panose="020B0304030504040204" pitchFamily="34" charset="-120"/>
              </a:rPr>
            </a:br>
            <a:r>
              <a:rPr lang="en-US" altLang="zh-TW" sz="4800" dirty="0" smtClean="0">
                <a:latin typeface="標楷體" pitchFamily="65" charset="-120"/>
                <a:ea typeface="標楷體" pitchFamily="65" charset="-120"/>
                <a:cs typeface="微軟正黑體 Light" panose="020B0304030504040204" pitchFamily="34" charset="-120"/>
              </a:rPr>
              <a:t>Isaiah Berlin</a:t>
            </a:r>
            <a:endParaRPr lang="zh-TW" altLang="en-US" sz="4800" dirty="0">
              <a:latin typeface="標楷體" pitchFamily="65" charset="-120"/>
              <a:ea typeface="標楷體" pitchFamily="65" charset="-120"/>
            </a:endParaRPr>
          </a:p>
        </p:txBody>
      </p:sp>
      <p:sp>
        <p:nvSpPr>
          <p:cNvPr id="5" name="內容版面配置區 4"/>
          <p:cNvSpPr>
            <a:spLocks noGrp="1"/>
          </p:cNvSpPr>
          <p:nvPr>
            <p:ph sz="half" idx="1"/>
          </p:nvPr>
        </p:nvSpPr>
        <p:spPr/>
        <p:txBody>
          <a:bodyPr>
            <a:normAutofit/>
          </a:bodyPr>
          <a:lstStyle/>
          <a:p>
            <a:pPr>
              <a:buNone/>
            </a:pPr>
            <a:r>
              <a:rPr lang="zh-TW" altLang="en-US" sz="3600" dirty="0" smtClean="0">
                <a:latin typeface="標楷體" pitchFamily="65" charset="-120"/>
                <a:ea typeface="標楷體" pitchFamily="65" charset="-120"/>
              </a:rPr>
              <a:t>* 出生於俄國猶太人家庭。</a:t>
            </a:r>
            <a:endParaRPr lang="en-US" altLang="zh-TW" sz="3600" dirty="0" smtClean="0">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英國哲學家、政治學家二十世紀主要的自由思想家之一。</a:t>
            </a:r>
          </a:p>
          <a:p>
            <a:pPr>
              <a:buNone/>
            </a:pPr>
            <a:endParaRPr lang="zh-TW" altLang="en-US" sz="3600" dirty="0">
              <a:latin typeface="標楷體" pitchFamily="65" charset="-120"/>
              <a:ea typeface="標楷體" pitchFamily="65" charset="-120"/>
            </a:endParaRPr>
          </a:p>
        </p:txBody>
      </p:sp>
      <p:pic>
        <p:nvPicPr>
          <p:cNvPr id="11" name="內容版面配置區 10" descr="下載.jpg"/>
          <p:cNvPicPr>
            <a:picLocks noGrp="1" noChangeAspect="1"/>
          </p:cNvPicPr>
          <p:nvPr>
            <p:ph sz="half" idx="2"/>
          </p:nvPr>
        </p:nvPicPr>
        <p:blipFill>
          <a:blip r:embed="rId2" cstate="print"/>
          <a:stretch>
            <a:fillRect/>
          </a:stretch>
        </p:blipFill>
        <p:spPr>
          <a:xfrm>
            <a:off x="5000628" y="2000240"/>
            <a:ext cx="3286148" cy="3643338"/>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自由四論</a:t>
            </a:r>
            <a:r>
              <a:rPr lang="en-US" altLang="zh-TW" sz="4800" dirty="0" smtClean="0">
                <a:latin typeface="標楷體" pitchFamily="65" charset="-120"/>
                <a:ea typeface="標楷體" pitchFamily="65" charset="-120"/>
              </a:rPr>
              <a:t>—</a:t>
            </a:r>
            <a:r>
              <a:rPr lang="zh-TW" altLang="en-US" sz="4800" dirty="0" smtClean="0">
                <a:latin typeface="標楷體" pitchFamily="65" charset="-120"/>
                <a:ea typeface="標楷體" pitchFamily="65" charset="-120"/>
              </a:rPr>
              <a:t>以賽亞．伯林</a:t>
            </a:r>
            <a:endParaRPr lang="zh-TW" altLang="en-US" sz="4800" dirty="0">
              <a:latin typeface="標楷體" pitchFamily="65" charset="-120"/>
              <a:ea typeface="標楷體" pitchFamily="65" charset="-120"/>
            </a:endParaRPr>
          </a:p>
        </p:txBody>
      </p:sp>
      <p:sp>
        <p:nvSpPr>
          <p:cNvPr id="4" name="文字版面配置區 3"/>
          <p:cNvSpPr>
            <a:spLocks noGrp="1"/>
          </p:cNvSpPr>
          <p:nvPr>
            <p:ph type="body" idx="1"/>
          </p:nvPr>
        </p:nvSpPr>
        <p:spPr>
          <a:xfrm>
            <a:off x="500034" y="1428736"/>
            <a:ext cx="4040188" cy="639762"/>
          </a:xfrm>
        </p:spPr>
        <p:txBody>
          <a:bodyPr>
            <a:normAutofit/>
          </a:bodyPr>
          <a:lstStyle/>
          <a:p>
            <a:pPr algn="ctr"/>
            <a:r>
              <a:rPr lang="zh-TW" altLang="en-US" sz="3200" dirty="0" smtClean="0"/>
              <a:t>消 極 自 由</a:t>
            </a:r>
            <a:endParaRPr lang="zh-TW" altLang="en-US" sz="3200" dirty="0"/>
          </a:p>
        </p:txBody>
      </p:sp>
      <p:sp>
        <p:nvSpPr>
          <p:cNvPr id="5" name="內容版面配置區 4"/>
          <p:cNvSpPr>
            <a:spLocks noGrp="1"/>
          </p:cNvSpPr>
          <p:nvPr>
            <p:ph sz="half" idx="2"/>
          </p:nvPr>
        </p:nvSpPr>
        <p:spPr>
          <a:xfrm>
            <a:off x="457200" y="2174874"/>
            <a:ext cx="4040188" cy="4254522"/>
          </a:xfrm>
        </p:spPr>
        <p:txBody>
          <a:bodyPr>
            <a:normAutofit/>
          </a:bodyPr>
          <a:lstStyle/>
          <a:p>
            <a:pPr>
              <a:buNone/>
            </a:pPr>
            <a:r>
              <a:rPr lang="zh-TW" altLang="en-US" sz="2800" dirty="0" smtClean="0">
                <a:latin typeface="標楷體" pitchFamily="65" charset="-120"/>
                <a:ea typeface="標楷體" pitchFamily="65" charset="-120"/>
              </a:rPr>
              <a:t>*</a:t>
            </a:r>
            <a:r>
              <a:rPr lang="zh-CN" altLang="en-US" sz="2800" dirty="0" smtClean="0">
                <a:solidFill>
                  <a:srgbClr val="FF0000"/>
                </a:solidFill>
                <a:latin typeface="標楷體" pitchFamily="65" charset="-120"/>
                <a:ea typeface="標楷體" pitchFamily="65" charset="-120"/>
              </a:rPr>
              <a:t>「被動」</a:t>
            </a:r>
            <a:r>
              <a:rPr lang="zh-CN" altLang="en-US" sz="2800" dirty="0" smtClean="0">
                <a:latin typeface="標楷體" pitchFamily="65" charset="-120"/>
                <a:ea typeface="標楷體" pitchFamily="65" charset="-120"/>
              </a:rPr>
              <a:t>意義上的自由</a:t>
            </a:r>
            <a:r>
              <a:rPr lang="zh-TW" altLang="en-US" sz="2800" dirty="0" smtClean="0">
                <a:latin typeface="標楷體" pitchFamily="65" charset="-120"/>
                <a:ea typeface="標楷體" pitchFamily="65" charset="-120"/>
              </a:rPr>
              <a:t>。</a:t>
            </a:r>
            <a:r>
              <a:rPr lang="zh-CN" altLang="en-US" sz="2800" dirty="0" smtClean="0">
                <a:latin typeface="標楷體" pitchFamily="65" charset="-120"/>
                <a:ea typeface="標楷體" pitchFamily="65" charset="-120"/>
              </a:rPr>
              <a:t>人在</a:t>
            </a:r>
            <a:r>
              <a:rPr kumimoji="1" lang="zh-TW" altLang="en-US" sz="2800" dirty="0" smtClean="0">
                <a:latin typeface="標楷體" pitchFamily="65" charset="-120"/>
                <a:ea typeface="標楷體" pitchFamily="65" charset="-120"/>
              </a:rPr>
              <a:t>意志上不受他人的強制，在行為上不受他人的干涉</a:t>
            </a:r>
            <a:r>
              <a:rPr kumimoji="1" lang="zh-CN" altLang="en-US" sz="2800" dirty="0" smtClean="0">
                <a:latin typeface="標楷體" pitchFamily="65" charset="-120"/>
                <a:ea typeface="標楷體" pitchFamily="65" charset="-120"/>
              </a:rPr>
              <a:t>。→</a:t>
            </a:r>
            <a:r>
              <a:rPr kumimoji="1" lang="zh-TW" altLang="en-US" sz="2800" dirty="0" smtClean="0">
                <a:solidFill>
                  <a:srgbClr val="FF0000"/>
                </a:solidFill>
                <a:latin typeface="標楷體" pitchFamily="65" charset="-120"/>
                <a:ea typeface="標楷體" pitchFamily="65" charset="-120"/>
              </a:rPr>
              <a:t>不被</a:t>
            </a:r>
            <a:r>
              <a:rPr lang="zh-TW" altLang="en-US" sz="2800" dirty="0" smtClean="0">
                <a:solidFill>
                  <a:srgbClr val="FF0000"/>
                </a:solidFill>
                <a:latin typeface="標楷體" pitchFamily="65" charset="-120"/>
                <a:ea typeface="標楷體" pitchFamily="65" charset="-120"/>
              </a:rPr>
              <a:t>他人干涉的自由。</a:t>
            </a:r>
            <a:endParaRPr lang="en-US" altLang="zh-CN"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例如</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言論自由、</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思想自由、</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遷徙自由</a:t>
            </a:r>
          </a:p>
        </p:txBody>
      </p:sp>
      <p:sp>
        <p:nvSpPr>
          <p:cNvPr id="6" name="文字版面配置區 5"/>
          <p:cNvSpPr>
            <a:spLocks noGrp="1"/>
          </p:cNvSpPr>
          <p:nvPr>
            <p:ph type="body" sz="quarter" idx="3"/>
          </p:nvPr>
        </p:nvSpPr>
        <p:spPr>
          <a:xfrm>
            <a:off x="4572000" y="1428736"/>
            <a:ext cx="4041775" cy="639762"/>
          </a:xfrm>
        </p:spPr>
        <p:txBody>
          <a:bodyPr>
            <a:normAutofit/>
          </a:bodyPr>
          <a:lstStyle/>
          <a:p>
            <a:pPr algn="ctr"/>
            <a:r>
              <a:rPr lang="zh-TW" altLang="en-US" sz="3200" dirty="0" smtClean="0"/>
              <a:t>積 極 自 由</a:t>
            </a:r>
            <a:endParaRPr lang="zh-TW" altLang="en-US" sz="3200" dirty="0"/>
          </a:p>
        </p:txBody>
      </p:sp>
      <p:sp>
        <p:nvSpPr>
          <p:cNvPr id="7" name="內容版面配置區 6"/>
          <p:cNvSpPr>
            <a:spLocks noGrp="1"/>
          </p:cNvSpPr>
          <p:nvPr>
            <p:ph sz="quarter" idx="4"/>
          </p:nvPr>
        </p:nvSpPr>
        <p:spPr>
          <a:xfrm>
            <a:off x="4645025" y="2174874"/>
            <a:ext cx="4041775" cy="4254521"/>
          </a:xfrm>
        </p:spPr>
        <p:txBody>
          <a:bodyPr>
            <a:normAutofit lnSpcReduction="10000"/>
          </a:bodyPr>
          <a:lstStyle/>
          <a:p>
            <a:pPr>
              <a:buNone/>
            </a:pPr>
            <a:r>
              <a:rPr lang="zh-TW" altLang="en-US" sz="2800" dirty="0" smtClean="0">
                <a:latin typeface="標楷體" pitchFamily="65" charset="-120"/>
                <a:ea typeface="標楷體" pitchFamily="65" charset="-120"/>
              </a:rPr>
              <a:t>*「主動」意義上的自由。</a:t>
            </a:r>
            <a:r>
              <a:rPr lang="zh-TW" altLang="en-US" sz="2800" dirty="0" smtClean="0">
                <a:solidFill>
                  <a:srgbClr val="FF0000"/>
                </a:solidFill>
                <a:latin typeface="標楷體" pitchFamily="65" charset="-120"/>
                <a:ea typeface="標楷體" pitchFamily="65" charset="-120"/>
              </a:rPr>
              <a:t> </a:t>
            </a:r>
            <a:r>
              <a:rPr lang="zh-TW" altLang="en-US" sz="2800" dirty="0" smtClean="0">
                <a:latin typeface="標楷體" pitchFamily="65" charset="-120"/>
                <a:ea typeface="標楷體" pitchFamily="65" charset="-120"/>
              </a:rPr>
              <a:t>人做的決定和選擇，均基於自身的主動意志而非任何外部力量。 →</a:t>
            </a:r>
            <a:r>
              <a:rPr lang="zh-TW" altLang="en-US" sz="2800" dirty="0" smtClean="0">
                <a:solidFill>
                  <a:srgbClr val="FF0000"/>
                </a:solidFill>
                <a:latin typeface="標楷體" pitchFamily="65" charset="-120"/>
                <a:ea typeface="標楷體" pitchFamily="65" charset="-120"/>
              </a:rPr>
              <a:t>主動爭取福利的自由。</a:t>
            </a:r>
            <a:endParaRPr lang="en-US" altLang="zh-TW" sz="2800" dirty="0" smtClean="0">
              <a:solidFill>
                <a:srgbClr val="FF0000"/>
              </a:solidFill>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例如</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就學貸款、 </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勞保、</a:t>
            </a:r>
            <a:endParaRPr lang="en-US" altLang="zh-TW" sz="2800" dirty="0" smtClean="0">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青年住宅</a:t>
            </a:r>
            <a:r>
              <a:rPr lang="en-US" altLang="zh-TW" sz="2800" dirty="0" smtClean="0">
                <a:latin typeface="標楷體" pitchFamily="65" charset="-120"/>
                <a:ea typeface="標楷體" pitchFamily="65" charset="-120"/>
              </a:rPr>
              <a:t/>
            </a:r>
            <a:br>
              <a:rPr lang="en-US" altLang="zh-TW" sz="2800" dirty="0" smtClean="0">
                <a:latin typeface="標楷體" pitchFamily="65" charset="-120"/>
                <a:ea typeface="標楷體" pitchFamily="65" charset="-120"/>
              </a:rPr>
            </a:b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800" decel="100000"/>
                                        <p:tgtEl>
                                          <p:spTgt spid="5">
                                            <p:txEl>
                                              <p:pRg st="0" end="0"/>
                                            </p:txEl>
                                          </p:spTgt>
                                        </p:tgtEl>
                                      </p:cBhvr>
                                    </p:animEffect>
                                    <p:anim calcmode="lin" valueType="num">
                                      <p:cBhvr>
                                        <p:cTn id="8"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800" decel="100000"/>
                                        <p:tgtEl>
                                          <p:spTgt spid="5">
                                            <p:txEl>
                                              <p:pRg st="1" end="1"/>
                                            </p:txEl>
                                          </p:spTgt>
                                        </p:tgtEl>
                                      </p:cBhvr>
                                    </p:animEffect>
                                    <p:anim calcmode="lin" valueType="num">
                                      <p:cBhvr>
                                        <p:cTn id="16"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800" decel="100000"/>
                                        <p:tgtEl>
                                          <p:spTgt spid="5">
                                            <p:txEl>
                                              <p:pRg st="2" end="2"/>
                                            </p:txEl>
                                          </p:spTgt>
                                        </p:tgtEl>
                                      </p:cBhvr>
                                    </p:animEffect>
                                    <p:anim calcmode="lin" valueType="num">
                                      <p:cBhvr>
                                        <p:cTn id="24"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800" decel="100000"/>
                                        <p:tgtEl>
                                          <p:spTgt spid="5">
                                            <p:txEl>
                                              <p:pRg st="3" end="3"/>
                                            </p:txEl>
                                          </p:spTgt>
                                        </p:tgtEl>
                                      </p:cBhvr>
                                    </p:animEffect>
                                    <p:anim calcmode="lin" valueType="num">
                                      <p:cBhvr>
                                        <p:cTn id="32"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fade">
                                      <p:cBhvr>
                                        <p:cTn id="41" dur="800" decel="100000"/>
                                        <p:tgtEl>
                                          <p:spTgt spid="7">
                                            <p:txEl>
                                              <p:pRg st="0" end="0"/>
                                            </p:txEl>
                                          </p:spTgt>
                                        </p:tgtEl>
                                      </p:cBhvr>
                                    </p:animEffect>
                                    <p:anim calcmode="lin" valueType="num">
                                      <p:cBhvr>
                                        <p:cTn id="42"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par>
                                <p:cTn id="47" presetID="30" presetClass="entr" presetSubtype="0" fill="hold"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animEffect transition="in" filter="fade">
                                      <p:cBhvr>
                                        <p:cTn id="49" dur="800" decel="100000"/>
                                        <p:tgtEl>
                                          <p:spTgt spid="7">
                                            <p:txEl>
                                              <p:pRg st="1" end="1"/>
                                            </p:txEl>
                                          </p:spTgt>
                                        </p:tgtEl>
                                      </p:cBhvr>
                                    </p:animEffect>
                                    <p:anim calcmode="lin" valueType="num">
                                      <p:cBhvr>
                                        <p:cTn id="50"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51"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52"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par>
                                <p:cTn id="55" presetID="30" presetClass="entr" presetSubtype="0" fill="hold" nodeType="withEffect">
                                  <p:stCondLst>
                                    <p:cond delay="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fade">
                                      <p:cBhvr>
                                        <p:cTn id="57" dur="800" decel="100000"/>
                                        <p:tgtEl>
                                          <p:spTgt spid="7">
                                            <p:txEl>
                                              <p:pRg st="2" end="2"/>
                                            </p:txEl>
                                          </p:spTgt>
                                        </p:tgtEl>
                                      </p:cBhvr>
                                    </p:animEffect>
                                    <p:anim calcmode="lin" valueType="num">
                                      <p:cBhvr>
                                        <p:cTn id="5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par>
                                <p:cTn id="63" presetID="30" presetClass="entr" presetSubtype="0" fill="hold" nodeType="withEffect">
                                  <p:stCondLst>
                                    <p:cond delay="0"/>
                                  </p:stCondLst>
                                  <p:childTnLst>
                                    <p:set>
                                      <p:cBhvr>
                                        <p:cTn id="64" dur="1" fill="hold">
                                          <p:stCondLst>
                                            <p:cond delay="0"/>
                                          </p:stCondLst>
                                        </p:cTn>
                                        <p:tgtEl>
                                          <p:spTgt spid="7">
                                            <p:txEl>
                                              <p:pRg st="3" end="3"/>
                                            </p:txEl>
                                          </p:spTgt>
                                        </p:tgtEl>
                                        <p:attrNameLst>
                                          <p:attrName>style.visibility</p:attrName>
                                        </p:attrNameLst>
                                      </p:cBhvr>
                                      <p:to>
                                        <p:strVal val="visible"/>
                                      </p:to>
                                    </p:set>
                                    <p:animEffect transition="in" filter="fade">
                                      <p:cBhvr>
                                        <p:cTn id="65" dur="800" decel="100000"/>
                                        <p:tgtEl>
                                          <p:spTgt spid="7">
                                            <p:txEl>
                                              <p:pRg st="3" end="3"/>
                                            </p:txEl>
                                          </p:spTgt>
                                        </p:tgtEl>
                                      </p:cBhvr>
                                    </p:animEffect>
                                    <p:anim calcmode="lin" valueType="num">
                                      <p:cBhvr>
                                        <p:cTn id="66" dur="800" decel="100000" fill="hold"/>
                                        <p:tgtEl>
                                          <p:spTgt spid="7">
                                            <p:txEl>
                                              <p:pRg st="3" end="3"/>
                                            </p:txEl>
                                          </p:spTgt>
                                        </p:tgtEl>
                                        <p:attrNameLst>
                                          <p:attrName>style.rotation</p:attrName>
                                        </p:attrNameLst>
                                      </p:cBhvr>
                                      <p:tavLst>
                                        <p:tav tm="0">
                                          <p:val>
                                            <p:fltVal val="-90"/>
                                          </p:val>
                                        </p:tav>
                                        <p:tav tm="100000">
                                          <p:val>
                                            <p:fltVal val="0"/>
                                          </p:val>
                                        </p:tav>
                                      </p:tavLst>
                                    </p:anim>
                                    <p:anim calcmode="lin" valueType="num">
                                      <p:cBhvr>
                                        <p:cTn id="67" dur="800" decel="100000" fill="hold"/>
                                        <p:tgtEl>
                                          <p:spTgt spid="7">
                                            <p:txEl>
                                              <p:pRg st="3" end="3"/>
                                            </p:txEl>
                                          </p:spTgt>
                                        </p:tgtEl>
                                        <p:attrNameLst>
                                          <p:attrName>ppt_x</p:attrName>
                                        </p:attrNameLst>
                                      </p:cBhvr>
                                      <p:tavLst>
                                        <p:tav tm="0">
                                          <p:val>
                                            <p:strVal val="#ppt_x+0.4"/>
                                          </p:val>
                                        </p:tav>
                                        <p:tav tm="100000">
                                          <p:val>
                                            <p:strVal val="#ppt_x-0.05"/>
                                          </p:val>
                                        </p:tav>
                                      </p:tavLst>
                                    </p:anim>
                                    <p:anim calcmode="lin" valueType="num">
                                      <p:cBhvr>
                                        <p:cTn id="68" dur="800" decel="100000" fill="hold"/>
                                        <p:tgtEl>
                                          <p:spTgt spid="7">
                                            <p:txEl>
                                              <p:pRg st="3" end="3"/>
                                            </p:txEl>
                                          </p:spTgt>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7">
                                            <p:txEl>
                                              <p:pRg st="3" end="3"/>
                                            </p:txEl>
                                          </p:spTgt>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a:xfrm>
            <a:off x="457200" y="274638"/>
            <a:ext cx="8229600" cy="82528"/>
          </a:xfrm>
        </p:spPr>
        <p:txBody>
          <a:bodyPr>
            <a:normAutofit fontScale="90000"/>
          </a:bodyPr>
          <a:lstStyle/>
          <a:p>
            <a:endParaRPr lang="zh-TW" altLang="en-US" dirty="0"/>
          </a:p>
        </p:txBody>
      </p:sp>
      <p:sp>
        <p:nvSpPr>
          <p:cNvPr id="8" name="內容版面配置區 7"/>
          <p:cNvSpPr>
            <a:spLocks noGrp="1"/>
          </p:cNvSpPr>
          <p:nvPr>
            <p:ph idx="1"/>
          </p:nvPr>
        </p:nvSpPr>
        <p:spPr>
          <a:xfrm>
            <a:off x="457200" y="785794"/>
            <a:ext cx="8229600" cy="5340369"/>
          </a:xfrm>
        </p:spPr>
        <p:txBody>
          <a:bodyPr/>
          <a:lstStyle/>
          <a:p>
            <a:pPr>
              <a:buNone/>
            </a:pP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以賽亞．伯林贊成</a:t>
            </a:r>
            <a:r>
              <a:rPr lang="zh-TW" altLang="en-US" dirty="0" smtClean="0">
                <a:solidFill>
                  <a:srgbClr val="FF0000"/>
                </a:solidFill>
                <a:latin typeface="標楷體" pitchFamily="65" charset="-120"/>
                <a:ea typeface="標楷體" pitchFamily="65" charset="-120"/>
              </a:rPr>
              <a:t>消極自由</a:t>
            </a:r>
            <a:r>
              <a:rPr lang="zh-TW" altLang="en-US" dirty="0" smtClean="0">
                <a:latin typeface="標楷體" pitchFamily="65" charset="-120"/>
                <a:ea typeface="標楷體" pitchFamily="65" charset="-120"/>
              </a:rPr>
              <a:t>，</a:t>
            </a:r>
            <a:r>
              <a:rPr lang="zh-CN" altLang="en-US" dirty="0" smtClean="0">
                <a:latin typeface="標楷體" panose="03000509000000000000" pitchFamily="65" charset="-120"/>
                <a:ea typeface="標楷體" panose="03000509000000000000" pitchFamily="65" charset="-120"/>
              </a:rPr>
              <a:t>消極自由是</a:t>
            </a:r>
            <a:r>
              <a:rPr lang="zh-CN" altLang="en-US" dirty="0" smtClean="0">
                <a:solidFill>
                  <a:srgbClr val="FF0000"/>
                </a:solidFill>
                <a:latin typeface="標楷體" panose="03000509000000000000" pitchFamily="65" charset="-120"/>
                <a:ea typeface="標楷體" panose="03000509000000000000" pitchFamily="65" charset="-120"/>
              </a:rPr>
              <a:t>人人都享有</a:t>
            </a:r>
            <a:r>
              <a:rPr lang="zh-CN" altLang="en-US" dirty="0" smtClean="0">
                <a:latin typeface="標楷體" panose="03000509000000000000" pitchFamily="65" charset="-120"/>
                <a:ea typeface="標楷體" panose="03000509000000000000" pitchFamily="65" charset="-120"/>
              </a:rPr>
              <a:t>的權利自由，是公平性質的自由，也是</a:t>
            </a:r>
            <a:r>
              <a:rPr lang="zh-CN" altLang="en-US" dirty="0" smtClean="0">
                <a:solidFill>
                  <a:srgbClr val="FF0000"/>
                </a:solidFill>
                <a:latin typeface="標楷體" panose="03000509000000000000" pitchFamily="65" charset="-120"/>
                <a:ea typeface="標楷體" panose="03000509000000000000" pitchFamily="65" charset="-120"/>
              </a:rPr>
              <a:t>政府必須保障的自由</a:t>
            </a:r>
            <a:r>
              <a:rPr lang="zh-CN" altLang="en-US" dirty="0" smtClean="0">
                <a:latin typeface="標楷體" panose="03000509000000000000" pitchFamily="65" charset="-120"/>
                <a:ea typeface="標楷體" panose="03000509000000000000" pitchFamily="65" charset="-120"/>
              </a:rPr>
              <a:t>。</a:t>
            </a:r>
            <a:endParaRPr lang="en-US" altLang="zh-CN" dirty="0" smtClean="0">
              <a:latin typeface="標楷體" panose="03000509000000000000" pitchFamily="65" charset="-120"/>
              <a:ea typeface="標楷體" panose="03000509000000000000" pitchFamily="65" charset="-120"/>
            </a:endParaRPr>
          </a:p>
          <a:p>
            <a:pPr>
              <a:buNone/>
            </a:pPr>
            <a:r>
              <a:rPr lang="zh-TW" altLang="en-US" dirty="0" smtClean="0">
                <a:latin typeface="標楷體" pitchFamily="65" charset="-120"/>
                <a:ea typeface="標楷體" pitchFamily="65" charset="-120"/>
              </a:rPr>
              <a:t>* 他認為積極自由是危險的，會削弱他人的消極自由。</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例如</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會吵得小孩有糖吃、有老農年金卻沒老漁年金</a:t>
            </a:r>
            <a:endParaRPr lang="en-US" altLang="zh-TW" dirty="0" smtClean="0">
              <a:latin typeface="標楷體" pitchFamily="65" charset="-120"/>
              <a:ea typeface="標楷體" pitchFamily="65" charset="-120"/>
            </a:endParaRPr>
          </a:p>
          <a:p>
            <a:pPr>
              <a:buNone/>
            </a:pPr>
            <a:endParaRPr lang="zh-TW"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小結</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Autofit/>
          </a:bodyPr>
          <a:lstStyle/>
          <a:p>
            <a:pPr>
              <a:buNone/>
            </a:pPr>
            <a:r>
              <a:rPr lang="zh-TW" altLang="en-US" sz="4400" dirty="0" smtClean="0">
                <a:latin typeface="標楷體" pitchFamily="65" charset="-120"/>
                <a:ea typeface="標楷體" pitchFamily="65" charset="-120"/>
              </a:rPr>
              <a:t>* 先聖先賢對自由都有不同的定義，但可以歸納出真正的自由是在</a:t>
            </a:r>
            <a:r>
              <a:rPr lang="zh-TW" altLang="en-US" sz="4400" dirty="0" smtClean="0">
                <a:solidFill>
                  <a:srgbClr val="FF0000"/>
                </a:solidFill>
                <a:latin typeface="標楷體" pitchFamily="65" charset="-120"/>
                <a:ea typeface="標楷體" pitchFamily="65" charset="-120"/>
              </a:rPr>
              <a:t>不傷害他人、不傷害社會、不違反法律</a:t>
            </a:r>
            <a:r>
              <a:rPr lang="zh-TW" altLang="en-US" sz="4400" dirty="0" smtClean="0">
                <a:latin typeface="標楷體" pitchFamily="65" charset="-120"/>
                <a:ea typeface="標楷體" pitchFamily="65" charset="-120"/>
              </a:rPr>
              <a:t>的前提下去做想做的事。</a:t>
            </a:r>
            <a:endParaRPr lang="en-US" altLang="zh-TW" sz="3600" dirty="0" smtClean="0"/>
          </a:p>
          <a:p>
            <a:pPr>
              <a:buNone/>
            </a:pPr>
            <a:r>
              <a:rPr lang="zh-TW" altLang="en-US" sz="3600" dirty="0" smtClean="0"/>
              <a:t>  </a:t>
            </a:r>
            <a:endParaRPr lang="zh-TW" alt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1556792"/>
            <a:ext cx="7772400" cy="1470025"/>
          </a:xfrm>
        </p:spPr>
        <p:txBody>
          <a:bodyPr>
            <a:normAutofit/>
          </a:bodyPr>
          <a:lstStyle/>
          <a:p>
            <a:r>
              <a:rPr lang="zh-TW" altLang="en-US" sz="6600" b="1" dirty="0" smtClean="0">
                <a:latin typeface="標楷體" pitchFamily="65" charset="-120"/>
                <a:ea typeface="標楷體" pitchFamily="65" charset="-120"/>
              </a:rPr>
              <a:t>自由的沿革</a:t>
            </a:r>
            <a:endParaRPr lang="zh-TW" altLang="en-US" sz="6600" b="1" dirty="0">
              <a:latin typeface="標楷體" pitchFamily="65" charset="-120"/>
              <a:ea typeface="標楷體" pitchFamily="65" charset="-120"/>
            </a:endParaRPr>
          </a:p>
        </p:txBody>
      </p:sp>
      <p:sp>
        <p:nvSpPr>
          <p:cNvPr id="3" name="副標題 2"/>
          <p:cNvSpPr>
            <a:spLocks noGrp="1"/>
          </p:cNvSpPr>
          <p:nvPr>
            <p:ph type="subTitle" idx="1"/>
          </p:nvPr>
        </p:nvSpPr>
        <p:spPr>
          <a:xfrm>
            <a:off x="1259632" y="3140968"/>
            <a:ext cx="6400800" cy="1752600"/>
          </a:xfrm>
        </p:spPr>
        <p:txBody>
          <a:bodyPr>
            <a:normAutofit/>
          </a:bodyPr>
          <a:lstStyle/>
          <a:p>
            <a:r>
              <a:rPr lang="zh-TW" altLang="en-US" sz="4400" dirty="0" smtClean="0">
                <a:solidFill>
                  <a:schemeClr val="tx1"/>
                </a:solidFill>
                <a:latin typeface="標楷體" pitchFamily="65" charset="-120"/>
                <a:ea typeface="標楷體" pitchFamily="65" charset="-120"/>
              </a:rPr>
              <a:t>介紹人：藍欲瑞</a:t>
            </a:r>
            <a:endParaRPr lang="zh-TW" altLang="en-US" sz="44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2492896"/>
            <a:ext cx="8229600" cy="1143000"/>
          </a:xfrm>
        </p:spPr>
        <p:txBody>
          <a:bodyPr>
            <a:normAutofit/>
          </a:bodyPr>
          <a:lstStyle/>
          <a:p>
            <a:r>
              <a:rPr lang="zh-TW" altLang="en-US" sz="6000" dirty="0" smtClean="0">
                <a:solidFill>
                  <a:srgbClr val="FF0000"/>
                </a:solidFill>
                <a:latin typeface="標楷體" pitchFamily="65" charset="-120"/>
                <a:ea typeface="標楷體" pitchFamily="65" charset="-120"/>
              </a:rPr>
              <a:t>西方自由演變過程</a:t>
            </a:r>
            <a:endParaRPr lang="zh-TW" altLang="en-US" sz="60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r>
              <a:rPr lang="zh-TW" altLang="en-US" sz="8800" dirty="0" smtClean="0">
                <a:latin typeface="標楷體" pitchFamily="65" charset="-120"/>
                <a:ea typeface="標楷體" pitchFamily="65" charset="-120"/>
              </a:rPr>
              <a:t>自由的定義</a:t>
            </a:r>
            <a:endParaRPr lang="zh-TW" altLang="en-US" sz="8800" dirty="0">
              <a:latin typeface="標楷體" pitchFamily="65" charset="-120"/>
              <a:ea typeface="標楷體" pitchFamily="65" charset="-120"/>
            </a:endParaRPr>
          </a:p>
        </p:txBody>
      </p:sp>
      <p:sp>
        <p:nvSpPr>
          <p:cNvPr id="6" name="副標題 5"/>
          <p:cNvSpPr>
            <a:spLocks noGrp="1"/>
          </p:cNvSpPr>
          <p:nvPr>
            <p:ph type="subTitle" idx="1"/>
          </p:nvPr>
        </p:nvSpPr>
        <p:spPr/>
        <p:txBody>
          <a:bodyPr>
            <a:normAutofit/>
          </a:bodyPr>
          <a:lstStyle/>
          <a:p>
            <a:r>
              <a:rPr lang="zh-TW" altLang="en-US" sz="4000" dirty="0" smtClean="0">
                <a:solidFill>
                  <a:schemeClr val="tx1"/>
                </a:solidFill>
                <a:latin typeface="標楷體" pitchFamily="65" charset="-120"/>
                <a:ea typeface="標楷體" pitchFamily="65" charset="-120"/>
              </a:rPr>
              <a:t>報告人</a:t>
            </a:r>
            <a:r>
              <a:rPr lang="en-US" altLang="zh-TW" sz="4000" dirty="0" smtClean="0">
                <a:solidFill>
                  <a:schemeClr val="tx1"/>
                </a:solidFill>
                <a:latin typeface="標楷體" pitchFamily="65" charset="-120"/>
                <a:ea typeface="標楷體" pitchFamily="65" charset="-120"/>
              </a:rPr>
              <a:t>:</a:t>
            </a:r>
            <a:r>
              <a:rPr lang="zh-TW" altLang="en-US" sz="4000" dirty="0" smtClean="0">
                <a:solidFill>
                  <a:schemeClr val="tx1"/>
                </a:solidFill>
                <a:latin typeface="標楷體" pitchFamily="65" charset="-120"/>
                <a:ea typeface="標楷體" pitchFamily="65" charset="-120"/>
              </a:rPr>
              <a:t>詹承偉</a:t>
            </a:r>
            <a:endParaRPr lang="zh-TW" altLang="en-US" sz="40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西方自由演變過程</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lnSpcReduction="10000"/>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希臘時期</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羅馬時期</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中古歐洲</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文藝復興</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 </a:t>
            </a:r>
            <a:r>
              <a:rPr lang="zh-TW" altLang="en-US" sz="3000" dirty="0" smtClean="0">
                <a:latin typeface="標楷體" pitchFamily="65" charset="-120"/>
                <a:ea typeface="標楷體" pitchFamily="65" charset="-120"/>
              </a:rPr>
              <a:t>宗教改革</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6</a:t>
            </a:r>
            <a:r>
              <a:rPr lang="zh-TW" altLang="en-US" dirty="0" smtClean="0">
                <a:latin typeface="標楷體" pitchFamily="65" charset="-120"/>
                <a:ea typeface="標楷體" pitchFamily="65" charset="-120"/>
              </a:rPr>
              <a:t> 啟蒙運動</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7</a:t>
            </a:r>
            <a:r>
              <a:rPr lang="zh-TW" altLang="en-US" dirty="0" smtClean="0">
                <a:latin typeface="標楷體" pitchFamily="65" charset="-120"/>
                <a:ea typeface="標楷體" pitchFamily="65" charset="-120"/>
              </a:rPr>
              <a:t> 大革命時代</a:t>
            </a:r>
            <a:endParaRPr lang="en-US" altLang="zh-TW" sz="3000"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8</a:t>
            </a:r>
            <a:r>
              <a:rPr lang="zh-TW" altLang="en-US" dirty="0" smtClean="0">
                <a:latin typeface="標楷體" pitchFamily="65" charset="-120"/>
                <a:ea typeface="標楷體" pitchFamily="65" charset="-120"/>
              </a:rPr>
              <a:t> 消極與積極自由</a:t>
            </a:r>
            <a:endParaRPr lang="en-US" altLang="zh-TW" sz="3000" dirty="0" smtClean="0">
              <a:latin typeface="標楷體" pitchFamily="65" charset="-120"/>
              <a:ea typeface="標楷體" pitchFamily="65" charset="-120"/>
            </a:endParaRPr>
          </a:p>
          <a:p>
            <a:endParaRPr lang="zh-TW" altLang="en-US" dirty="0">
              <a:latin typeface="Curlz MT" pitchFamily="82" charset="0"/>
            </a:endParaRPr>
          </a:p>
        </p:txBody>
      </p:sp>
      <p:pic>
        <p:nvPicPr>
          <p:cNvPr id="4" name="圖片 3" descr="0.png"/>
          <p:cNvPicPr>
            <a:picLocks noChangeAspect="1"/>
          </p:cNvPicPr>
          <p:nvPr/>
        </p:nvPicPr>
        <p:blipFill>
          <a:blip r:embed="rId2" cstate="print"/>
          <a:stretch>
            <a:fillRect/>
          </a:stretch>
        </p:blipFill>
        <p:spPr>
          <a:xfrm>
            <a:off x="3851920" y="1772816"/>
            <a:ext cx="4572000" cy="34480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800" decel="100000"/>
                                        <p:tgtEl>
                                          <p:spTgt spid="3">
                                            <p:txEl>
                                              <p:pRg st="2" end="2"/>
                                            </p:txEl>
                                          </p:spTgt>
                                        </p:tgtEl>
                                      </p:cBhvr>
                                    </p:animEffect>
                                    <p:anim calcmode="lin" valueType="num">
                                      <p:cBhvr>
                                        <p:cTn id="24"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800" decel="100000"/>
                                        <p:tgtEl>
                                          <p:spTgt spid="3">
                                            <p:txEl>
                                              <p:pRg st="3" end="3"/>
                                            </p:txEl>
                                          </p:spTgt>
                                        </p:tgtEl>
                                      </p:cBhvr>
                                    </p:animEffect>
                                    <p:anim calcmode="lin" valueType="num">
                                      <p:cBhvr>
                                        <p:cTn id="32"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par>
                                <p:cTn id="37" presetID="30"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800" decel="100000"/>
                                        <p:tgtEl>
                                          <p:spTgt spid="3">
                                            <p:txEl>
                                              <p:pRg st="4" end="4"/>
                                            </p:txEl>
                                          </p:spTgt>
                                        </p:tgtEl>
                                      </p:cBhvr>
                                    </p:animEffect>
                                    <p:anim calcmode="lin" valueType="num">
                                      <p:cBhvr>
                                        <p:cTn id="40"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1"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42"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45" presetID="30" presetClass="entr" presetSubtype="0" fill="hold" nodeType="with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800" decel="100000"/>
                                        <p:tgtEl>
                                          <p:spTgt spid="3">
                                            <p:txEl>
                                              <p:pRg st="5" end="5"/>
                                            </p:txEl>
                                          </p:spTgt>
                                        </p:tgtEl>
                                      </p:cBhvr>
                                    </p:animEffect>
                                    <p:anim calcmode="lin" valueType="num">
                                      <p:cBhvr>
                                        <p:cTn id="4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par>
                                <p:cTn id="53" presetID="30" presetClass="entr" presetSubtype="0" fill="hold"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800" decel="100000"/>
                                        <p:tgtEl>
                                          <p:spTgt spid="3">
                                            <p:txEl>
                                              <p:pRg st="6" end="6"/>
                                            </p:txEl>
                                          </p:spTgt>
                                        </p:tgtEl>
                                      </p:cBhvr>
                                    </p:animEffect>
                                    <p:anim calcmode="lin" valueType="num">
                                      <p:cBhvr>
                                        <p:cTn id="56"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57"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58"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par>
                                <p:cTn id="61" presetID="30" presetClass="entr" presetSubtype="0" fill="hold"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800" decel="100000"/>
                                        <p:tgtEl>
                                          <p:spTgt spid="3">
                                            <p:txEl>
                                              <p:pRg st="7" end="7"/>
                                            </p:txEl>
                                          </p:spTgt>
                                        </p:tgtEl>
                                      </p:cBhvr>
                                    </p:animEffect>
                                    <p:anim calcmode="lin" valueType="num">
                                      <p:cBhvr>
                                        <p:cTn id="64" dur="800" decel="100000" fill="hold"/>
                                        <p:tgtEl>
                                          <p:spTgt spid="3">
                                            <p:txEl>
                                              <p:pRg st="7" end="7"/>
                                            </p:txEl>
                                          </p:spTgt>
                                        </p:tgtEl>
                                        <p:attrNameLst>
                                          <p:attrName>style.rotation</p:attrName>
                                        </p:attrNameLst>
                                      </p:cBhvr>
                                      <p:tavLst>
                                        <p:tav tm="0">
                                          <p:val>
                                            <p:fltVal val="-90"/>
                                          </p:val>
                                        </p:tav>
                                        <p:tav tm="100000">
                                          <p:val>
                                            <p:fltVal val="0"/>
                                          </p:val>
                                        </p:tav>
                                      </p:tavLst>
                                    </p:anim>
                                    <p:anim calcmode="lin" valueType="num">
                                      <p:cBhvr>
                                        <p:cTn id="65" dur="800" decel="100000" fill="hold"/>
                                        <p:tgtEl>
                                          <p:spTgt spid="3">
                                            <p:txEl>
                                              <p:pRg st="7" end="7"/>
                                            </p:txEl>
                                          </p:spTgt>
                                        </p:tgtEl>
                                        <p:attrNameLst>
                                          <p:attrName>ppt_x</p:attrName>
                                        </p:attrNameLst>
                                      </p:cBhvr>
                                      <p:tavLst>
                                        <p:tav tm="0">
                                          <p:val>
                                            <p:strVal val="#ppt_x+0.4"/>
                                          </p:val>
                                        </p:tav>
                                        <p:tav tm="100000">
                                          <p:val>
                                            <p:strVal val="#ppt_x-0.05"/>
                                          </p:val>
                                        </p:tav>
                                      </p:tavLst>
                                    </p:anim>
                                    <p:anim calcmode="lin" valueType="num">
                                      <p:cBhvr>
                                        <p:cTn id="66" dur="800" decel="100000" fill="hold"/>
                                        <p:tgtEl>
                                          <p:spTgt spid="3">
                                            <p:txEl>
                                              <p:pRg st="7" end="7"/>
                                            </p:txEl>
                                          </p:spTgt>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3">
                                            <p:txEl>
                                              <p:pRg st="7" end="7"/>
                                            </p:txEl>
                                          </p:spTgt>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3">
                                            <p:txEl>
                                              <p:pRg st="7" end="7"/>
                                            </p:txEl>
                                          </p:spTgt>
                                        </p:tgtEl>
                                        <p:attrNameLst>
                                          <p:attrName>ppt_y</p:attrName>
                                        </p:attrNameLst>
                                      </p:cBhvr>
                                      <p:tavLst>
                                        <p:tav tm="0">
                                          <p:val>
                                            <p:strVal val="#ppt_y+0.1"/>
                                          </p:val>
                                        </p:tav>
                                        <p:tav tm="100000">
                                          <p:val>
                                            <p:strVal val="#ppt_y"/>
                                          </p:val>
                                        </p:tav>
                                      </p:tavLst>
                                    </p:anim>
                                  </p:childTnLst>
                                </p:cTn>
                              </p:par>
                              <p:par>
                                <p:cTn id="69" presetID="30" presetClass="entr" presetSubtype="0" fill="hold" nodeType="with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fade">
                                      <p:cBhvr>
                                        <p:cTn id="71" dur="800" decel="100000"/>
                                        <p:tgtEl>
                                          <p:spTgt spid="4"/>
                                        </p:tgtEl>
                                      </p:cBhvr>
                                    </p:animEffect>
                                    <p:anim calcmode="lin" valueType="num">
                                      <p:cBhvr>
                                        <p:cTn id="72" dur="800" decel="100000" fill="hold"/>
                                        <p:tgtEl>
                                          <p:spTgt spid="4"/>
                                        </p:tgtEl>
                                        <p:attrNameLst>
                                          <p:attrName>style.rotation</p:attrName>
                                        </p:attrNameLst>
                                      </p:cBhvr>
                                      <p:tavLst>
                                        <p:tav tm="0">
                                          <p:val>
                                            <p:fltVal val="-90"/>
                                          </p:val>
                                        </p:tav>
                                        <p:tav tm="100000">
                                          <p:val>
                                            <p:fltVal val="0"/>
                                          </p:val>
                                        </p:tav>
                                      </p:tavLst>
                                    </p:anim>
                                    <p:anim calcmode="lin" valueType="num">
                                      <p:cBhvr>
                                        <p:cTn id="73" dur="800" decel="100000" fill="hold"/>
                                        <p:tgtEl>
                                          <p:spTgt spid="4"/>
                                        </p:tgtEl>
                                        <p:attrNameLst>
                                          <p:attrName>ppt_x</p:attrName>
                                        </p:attrNameLst>
                                      </p:cBhvr>
                                      <p:tavLst>
                                        <p:tav tm="0">
                                          <p:val>
                                            <p:strVal val="#ppt_x+0.4"/>
                                          </p:val>
                                        </p:tav>
                                        <p:tav tm="100000">
                                          <p:val>
                                            <p:strVal val="#ppt_x-0.05"/>
                                          </p:val>
                                        </p:tav>
                                      </p:tavLst>
                                    </p:anim>
                                    <p:anim calcmode="lin" valueType="num">
                                      <p:cBhvr>
                                        <p:cTn id="74" dur="800" decel="100000" fill="hold"/>
                                        <p:tgtEl>
                                          <p:spTgt spid="4"/>
                                        </p:tgtEl>
                                        <p:attrNameLst>
                                          <p:attrName>ppt_y</p:attrName>
                                        </p:attrNameLst>
                                      </p:cBhvr>
                                      <p:tavLst>
                                        <p:tav tm="0">
                                          <p:val>
                                            <p:strVal val="#ppt_y-0.4"/>
                                          </p:val>
                                        </p:tav>
                                        <p:tav tm="100000">
                                          <p:val>
                                            <p:strVal val="#ppt_y+0.1"/>
                                          </p:val>
                                        </p:tav>
                                      </p:tavLst>
                                    </p:anim>
                                    <p:anim calcmode="lin" valueType="num">
                                      <p:cBhvr>
                                        <p:cTn id="75"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76"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圖說文字 12"/>
          <p:cNvSpPr/>
          <p:nvPr/>
        </p:nvSpPr>
        <p:spPr>
          <a:xfrm>
            <a:off x="2339752" y="4797152"/>
            <a:ext cx="4320480" cy="1368152"/>
          </a:xfrm>
          <a:prstGeom prst="wedgeRoundRectCallo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b="1" dirty="0" smtClean="0">
                <a:latin typeface="標楷體" pitchFamily="65" charset="-120"/>
                <a:ea typeface="標楷體" pitchFamily="65" charset="-120"/>
              </a:rPr>
              <a:t>希臘時期</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prstGeom prst="wedgeRectCallout">
            <a:avLst/>
          </a:prstGeom>
        </p:spPr>
        <p:txBody>
          <a:bodyPr>
            <a:normAutofit/>
          </a:bodyPr>
          <a:lstStyle/>
          <a:p>
            <a:r>
              <a:rPr lang="zh-TW" altLang="en-US" dirty="0" smtClean="0">
                <a:latin typeface="標楷體" pitchFamily="65" charset="-120"/>
                <a:ea typeface="標楷體" pitchFamily="65" charset="-120"/>
              </a:rPr>
              <a:t>古希臘時期民主制度擁有公民權的人口只占總人口的</a:t>
            </a:r>
            <a:r>
              <a:rPr lang="zh-TW" altLang="en-US" dirty="0" smtClean="0">
                <a:solidFill>
                  <a:srgbClr val="FF0000"/>
                </a:solidFill>
                <a:latin typeface="標楷體" pitchFamily="65" charset="-120"/>
                <a:ea typeface="標楷體" pitchFamily="65" charset="-120"/>
              </a:rPr>
              <a:t>十分之一</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平民沒有參政權利</a:t>
            </a:r>
            <a:r>
              <a:rPr lang="zh-TW" altLang="en-US" dirty="0" smtClean="0">
                <a:latin typeface="標楷體" pitchFamily="65" charset="-120"/>
                <a:ea typeface="標楷體" pitchFamily="65" charset="-120"/>
              </a:rPr>
              <a:t>而</a:t>
            </a:r>
            <a:r>
              <a:rPr lang="zh-TW" altLang="en-US" dirty="0" smtClean="0">
                <a:solidFill>
                  <a:srgbClr val="0000FF"/>
                </a:solidFill>
                <a:latin typeface="標楷體" pitchFamily="65" charset="-120"/>
                <a:ea typeface="標楷體" pitchFamily="65" charset="-120"/>
              </a:rPr>
              <a:t>奴隸完全沒有自由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古希臘最早的民主政治起源於</a:t>
            </a:r>
            <a:r>
              <a:rPr lang="zh-TW" altLang="en-US" dirty="0" smtClean="0">
                <a:solidFill>
                  <a:srgbClr val="FF0000"/>
                </a:solidFill>
                <a:latin typeface="標楷體" pitchFamily="65" charset="-120"/>
                <a:ea typeface="標楷體" pitchFamily="65" charset="-120"/>
              </a:rPr>
              <a:t>雅典城邦</a:t>
            </a:r>
            <a:r>
              <a:rPr lang="zh-TW" altLang="en-US" dirty="0" smtClean="0">
                <a:latin typeface="標楷體" pitchFamily="65" charset="-120"/>
                <a:ea typeface="標楷體" pitchFamily="65" charset="-120"/>
              </a:rPr>
              <a:t>，</a:t>
            </a:r>
            <a:r>
              <a:rPr lang="en-US" altLang="zh-TW" dirty="0" smtClean="0">
                <a:solidFill>
                  <a:srgbClr val="FF0000"/>
                </a:solidFill>
                <a:latin typeface="標楷體" pitchFamily="65" charset="-120"/>
                <a:ea typeface="標楷體" pitchFamily="65" charset="-120"/>
              </a:rPr>
              <a:t>20</a:t>
            </a:r>
            <a:r>
              <a:rPr lang="zh-TW" altLang="en-US" dirty="0" smtClean="0">
                <a:solidFill>
                  <a:srgbClr val="FF0000"/>
                </a:solidFill>
                <a:latin typeface="標楷體" pitchFamily="65" charset="-120"/>
                <a:ea typeface="標楷體" pitchFamily="65" charset="-120"/>
              </a:rPr>
              <a:t>歲以上</a:t>
            </a:r>
            <a:r>
              <a:rPr lang="zh-TW" altLang="en-US" dirty="0" smtClean="0">
                <a:latin typeface="標楷體" pitchFamily="65" charset="-120"/>
                <a:ea typeface="標楷體" pitchFamily="65" charset="-120"/>
              </a:rPr>
              <a:t>的成年男子擁有參政權與言論上的自由。</a:t>
            </a:r>
            <a:endParaRPr lang="en-US" altLang="zh-TW" dirty="0" smtClean="0">
              <a:latin typeface="標楷體" pitchFamily="65" charset="-120"/>
              <a:ea typeface="標楷體" pitchFamily="65" charset="-120"/>
            </a:endParaRPr>
          </a:p>
          <a:p>
            <a:endParaRPr lang="zh-TW" altLang="en-US" dirty="0"/>
          </a:p>
        </p:txBody>
      </p:sp>
      <p:sp>
        <p:nvSpPr>
          <p:cNvPr id="12" name="矩形 11"/>
          <p:cNvSpPr/>
          <p:nvPr/>
        </p:nvSpPr>
        <p:spPr>
          <a:xfrm>
            <a:off x="2411760" y="5013176"/>
            <a:ext cx="4030270"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參政權</a:t>
            </a:r>
            <a:r>
              <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a:t>
            </a: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自由</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anim calcmode="lin" valueType="num">
                                      <p:cBhvr additive="base">
                                        <p:cTn id="1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p:cNvSpPr/>
          <p:nvPr/>
        </p:nvSpPr>
        <p:spPr>
          <a:xfrm>
            <a:off x="1043608" y="4221088"/>
            <a:ext cx="6768752" cy="1368152"/>
          </a:xfrm>
          <a:prstGeom prst="wedgeRoundRectCallou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normAutofit/>
          </a:bodyPr>
          <a:lstStyle/>
          <a:p>
            <a:r>
              <a:rPr lang="zh-TW" altLang="en-US" b="1" dirty="0" smtClean="0">
                <a:latin typeface="標楷體" pitchFamily="65" charset="-120"/>
                <a:ea typeface="標楷體" pitchFamily="65" charset="-120"/>
              </a:rPr>
              <a:t>羅馬時期</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羅馬的法律是歐洲國家後來的法律基礎，它強調</a:t>
            </a:r>
            <a:r>
              <a:rPr lang="zh-TW" altLang="en-US" dirty="0" smtClean="0">
                <a:solidFill>
                  <a:srgbClr val="FF0000"/>
                </a:solidFill>
                <a:latin typeface="標楷體" pitchFamily="65" charset="-120"/>
                <a:ea typeface="標楷體" pitchFamily="65" charset="-120"/>
              </a:rPr>
              <a:t>國家的尊嚴</a:t>
            </a:r>
            <a:r>
              <a:rPr lang="zh-TW" altLang="en-US" dirty="0" smtClean="0">
                <a:latin typeface="標楷體" pitchFamily="65" charset="-120"/>
                <a:ea typeface="標楷體" pitchFamily="65" charset="-120"/>
              </a:rPr>
              <a:t>也強調</a:t>
            </a:r>
            <a:r>
              <a:rPr lang="zh-TW" altLang="en-US" dirty="0" smtClean="0">
                <a:solidFill>
                  <a:srgbClr val="FF0000"/>
                </a:solidFill>
                <a:latin typeface="標楷體" pitchFamily="65" charset="-120"/>
                <a:ea typeface="標楷體" pitchFamily="65" charset="-120"/>
              </a:rPr>
              <a:t>人民的權利</a:t>
            </a:r>
            <a:r>
              <a:rPr lang="zh-TW" altLang="en-US" dirty="0" smtClean="0">
                <a:latin typeface="標楷體" pitchFamily="65" charset="-120"/>
                <a:ea typeface="標楷體" pitchFamily="65" charset="-120"/>
              </a:rPr>
              <a:t>，尤其其中自然法的概念，奠定了後世許多國家的法律基礎。</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4" name="矩形 3"/>
          <p:cNvSpPr/>
          <p:nvPr/>
        </p:nvSpPr>
        <p:spPr>
          <a:xfrm>
            <a:off x="1043608" y="4365104"/>
            <a:ext cx="682590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羅馬法允許的事</a:t>
            </a:r>
            <a:r>
              <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a:t>
            </a: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rPr>
              <a:t>自由</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中古歐洲</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封建制度</a:t>
            </a:r>
            <a:r>
              <a:rPr lang="en-US" altLang="zh-TW" b="1" dirty="0" smtClean="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封建領主得到權力不是因為國王的認可，而是</a:t>
            </a:r>
            <a:r>
              <a:rPr lang="zh-TW" altLang="en-US" dirty="0" smtClean="0">
                <a:solidFill>
                  <a:srgbClr val="FF0000"/>
                </a:solidFill>
                <a:latin typeface="標楷體" pitchFamily="65" charset="-120"/>
                <a:ea typeface="標楷體" pitchFamily="65" charset="-120"/>
              </a:rPr>
              <a:t>土地的擁有</a:t>
            </a:r>
            <a:r>
              <a:rPr lang="zh-TW" altLang="en-US" dirty="0" smtClean="0">
                <a:latin typeface="標楷體" pitchFamily="65" charset="-120"/>
                <a:ea typeface="標楷體" pitchFamily="65" charset="-120"/>
              </a:rPr>
              <a:t>，獲得的權力如</a:t>
            </a:r>
            <a:r>
              <a:rPr lang="zh-TW" altLang="en-US" dirty="0" smtClean="0">
                <a:solidFill>
                  <a:srgbClr val="FF0000"/>
                </a:solidFill>
                <a:latin typeface="標楷體" pitchFamily="65" charset="-120"/>
                <a:ea typeface="標楷體" pitchFamily="65" charset="-120"/>
              </a:rPr>
              <a:t>司法</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財政</a:t>
            </a:r>
            <a:r>
              <a:rPr lang="zh-TW" altLang="en-US" dirty="0" smtClean="0">
                <a:latin typeface="標楷體" pitchFamily="65" charset="-120"/>
                <a:ea typeface="標楷體" pitchFamily="65" charset="-120"/>
              </a:rPr>
              <a:t>、</a:t>
            </a:r>
            <a:r>
              <a:rPr lang="zh-TW" altLang="en-US" dirty="0" smtClean="0">
                <a:solidFill>
                  <a:srgbClr val="FF0000"/>
                </a:solidFill>
                <a:latin typeface="標楷體" pitchFamily="65" charset="-120"/>
                <a:ea typeface="標楷體" pitchFamily="65" charset="-120"/>
              </a:rPr>
              <a:t>軍事</a:t>
            </a:r>
            <a:r>
              <a:rPr lang="zh-TW" altLang="en-US" dirty="0" smtClean="0">
                <a:latin typeface="標楷體" pitchFamily="65" charset="-120"/>
                <a:ea typeface="標楷體" pitchFamily="65" charset="-120"/>
              </a:rPr>
              <a:t>等。地方政府的勢力開始龐大；政治權力分裂→迦洛琳王朝的崩潰</a:t>
            </a:r>
            <a:r>
              <a:rPr lang="zh-TW" altLang="en-US" dirty="0" smtClean="0">
                <a:solidFill>
                  <a:srgbClr val="FF0000"/>
                </a:solidFill>
                <a:latin typeface="標楷體" pitchFamily="65" charset="-120"/>
                <a:ea typeface="標楷體" pitchFamily="65" charset="-120"/>
              </a:rPr>
              <a:t>無法有效控制各地方政府</a:t>
            </a:r>
            <a:r>
              <a:rPr lang="zh-TW" altLang="en-US" dirty="0" smtClean="0">
                <a:latin typeface="標楷體" pitchFamily="65" charset="-120"/>
                <a:ea typeface="標楷體" pitchFamily="65" charset="-120"/>
              </a:rPr>
              <a:t>的緣故。</a:t>
            </a:r>
            <a:endParaRPr lang="zh-TW" altLang="en-US" dirty="0">
              <a:latin typeface="標楷體" pitchFamily="65" charset="-120"/>
              <a:ea typeface="標楷體" pitchFamily="65" charset="-120"/>
            </a:endParaRPr>
          </a:p>
        </p:txBody>
      </p:sp>
      <p:pic>
        <p:nvPicPr>
          <p:cNvPr id="4" name="圖片 3" descr="0.jpg"/>
          <p:cNvPicPr>
            <a:picLocks noChangeAspect="1"/>
          </p:cNvPicPr>
          <p:nvPr/>
        </p:nvPicPr>
        <p:blipFill>
          <a:blip r:embed="rId2" cstate="print"/>
          <a:stretch>
            <a:fillRect/>
          </a:stretch>
        </p:blipFill>
        <p:spPr>
          <a:xfrm>
            <a:off x="5724128" y="3573016"/>
            <a:ext cx="2532892" cy="31683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 1 4"/>
          <p:cNvSpPr/>
          <p:nvPr/>
        </p:nvSpPr>
        <p:spPr>
          <a:xfrm>
            <a:off x="1043608" y="3429000"/>
            <a:ext cx="7092280" cy="3024336"/>
          </a:xfrm>
          <a:prstGeom prst="irregularSeal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莊園制度</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solidFill>
                  <a:srgbClr val="FF0000"/>
                </a:solidFill>
                <a:latin typeface="標楷體" pitchFamily="65" charset="-120"/>
                <a:ea typeface="標楷體" pitchFamily="65" charset="-120"/>
              </a:rPr>
              <a:t>小型的封建社會</a:t>
            </a:r>
            <a:r>
              <a:rPr lang="zh-TW" altLang="en-US" dirty="0" smtClean="0">
                <a:latin typeface="標楷體" pitchFamily="65" charset="-120"/>
                <a:ea typeface="標楷體" pitchFamily="65" charset="-120"/>
              </a:rPr>
              <a:t>，只要是在莊園主的領土範圍內，人們就是莊園主的</a:t>
            </a:r>
            <a:r>
              <a:rPr lang="zh-TW" altLang="en-US" dirty="0" smtClean="0">
                <a:solidFill>
                  <a:srgbClr val="FF0000"/>
                </a:solidFill>
                <a:latin typeface="標楷體" pitchFamily="65" charset="-120"/>
                <a:ea typeface="標楷體" pitchFamily="65" charset="-120"/>
              </a:rPr>
              <a:t>個人財產</a:t>
            </a:r>
            <a:r>
              <a:rPr lang="zh-TW" altLang="en-US" dirty="0" smtClean="0">
                <a:latin typeface="標楷體" pitchFamily="65" charset="-120"/>
                <a:ea typeface="標楷體" pitchFamily="65" charset="-120"/>
              </a:rPr>
              <a:t>，這些人沒有自由，是被視為物品沒有自主的權力。</a:t>
            </a:r>
          </a:p>
          <a:p>
            <a:endParaRPr lang="zh-TW" altLang="en-US" dirty="0">
              <a:latin typeface="標楷體" pitchFamily="65" charset="-120"/>
              <a:ea typeface="標楷體" pitchFamily="65" charset="-120"/>
            </a:endParaRPr>
          </a:p>
        </p:txBody>
      </p:sp>
      <p:sp>
        <p:nvSpPr>
          <p:cNvPr id="4" name="矩形 3"/>
          <p:cNvSpPr/>
          <p:nvPr/>
        </p:nvSpPr>
        <p:spPr>
          <a:xfrm>
            <a:off x="2267744" y="4293096"/>
            <a:ext cx="437812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沒有人身自由</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爆炸 1 4"/>
          <p:cNvSpPr/>
          <p:nvPr/>
        </p:nvSpPr>
        <p:spPr>
          <a:xfrm>
            <a:off x="107504" y="3329608"/>
            <a:ext cx="8568952" cy="3528392"/>
          </a:xfrm>
          <a:prstGeom prst="irregularSeal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教會</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教會控制了人民的思想</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君權神授</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救贖者：神父、教宗</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被救贖者</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有罪的</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：人民想要贖罪必須購買贖罪券</a:t>
            </a:r>
            <a:endParaRPr lang="zh-TW" altLang="en-US" dirty="0">
              <a:latin typeface="標楷體" pitchFamily="65" charset="-120"/>
              <a:ea typeface="標楷體" pitchFamily="65" charset="-120"/>
            </a:endParaRPr>
          </a:p>
        </p:txBody>
      </p:sp>
      <p:sp>
        <p:nvSpPr>
          <p:cNvPr id="4" name="矩形 3"/>
          <p:cNvSpPr/>
          <p:nvPr/>
        </p:nvSpPr>
        <p:spPr>
          <a:xfrm>
            <a:off x="1331640" y="4581128"/>
            <a:ext cx="62215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沒有心靈</a:t>
            </a:r>
            <a:r>
              <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思想</a:t>
            </a:r>
            <a:r>
              <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自由</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下載 (1).jpg"/>
          <p:cNvPicPr>
            <a:picLocks noChangeAspect="1"/>
          </p:cNvPicPr>
          <p:nvPr/>
        </p:nvPicPr>
        <p:blipFill>
          <a:blip r:embed="rId2" cstate="print"/>
          <a:stretch>
            <a:fillRect/>
          </a:stretch>
        </p:blipFill>
        <p:spPr>
          <a:xfrm>
            <a:off x="3635896" y="4509120"/>
            <a:ext cx="1872207" cy="1656184"/>
          </a:xfrm>
          <a:prstGeom prst="rect">
            <a:avLst/>
          </a:prstGeom>
        </p:spPr>
      </p:pic>
      <p:sp>
        <p:nvSpPr>
          <p:cNvPr id="17" name="圓角矩形 16"/>
          <p:cNvSpPr/>
          <p:nvPr/>
        </p:nvSpPr>
        <p:spPr>
          <a:xfrm>
            <a:off x="6012160" y="1916832"/>
            <a:ext cx="2952328" cy="2952328"/>
          </a:xfrm>
          <a:prstGeom prst="round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內容版面配置區 11" descr="下載.jpg"/>
          <p:cNvPicPr>
            <a:picLocks noGrp="1" noChangeAspect="1"/>
          </p:cNvPicPr>
          <p:nvPr>
            <p:ph idx="1"/>
          </p:nvPr>
        </p:nvPicPr>
        <p:blipFill>
          <a:blip r:embed="rId3" cstate="print"/>
          <a:stretch>
            <a:fillRect/>
          </a:stretch>
        </p:blipFill>
        <p:spPr>
          <a:xfrm>
            <a:off x="899592" y="4581128"/>
            <a:ext cx="1752600" cy="1333500"/>
          </a:xfrm>
        </p:spPr>
      </p:pic>
      <p:sp>
        <p:nvSpPr>
          <p:cNvPr id="5" name="矩形 4"/>
          <p:cNvSpPr/>
          <p:nvPr/>
        </p:nvSpPr>
        <p:spPr>
          <a:xfrm>
            <a:off x="899592" y="1988840"/>
            <a:ext cx="1569660" cy="2585323"/>
          </a:xfrm>
          <a:prstGeom prst="rect">
            <a:avLst/>
          </a:prstGeom>
          <a:noFill/>
        </p:spPr>
        <p:txBody>
          <a:bodyPr wrap="none" lIns="91440" tIns="45720" rIns="91440" bIns="45720">
            <a:spAutoFit/>
          </a:bodyPr>
          <a:lstStyle/>
          <a:p>
            <a:pPr algn="ctr"/>
            <a:r>
              <a:rPr lang="zh-TW"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沒有</a:t>
            </a:r>
            <a:endParaRPr lang="en-US" altLang="zh-TW"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TW"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人身</a:t>
            </a:r>
            <a:endParaRPr lang="en-US" altLang="zh-TW"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zh-TW"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自由</a:t>
            </a:r>
            <a:endParaRPr lang="zh-TW"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矩形 5"/>
          <p:cNvSpPr/>
          <p:nvPr/>
        </p:nvSpPr>
        <p:spPr>
          <a:xfrm>
            <a:off x="2627785" y="2852936"/>
            <a:ext cx="936104" cy="923330"/>
          </a:xfrm>
          <a:prstGeom prst="rect">
            <a:avLst/>
          </a:prstGeom>
          <a:noFill/>
        </p:spPr>
        <p:txBody>
          <a:bodyPr wrap="square" lIns="91440" tIns="45720" rIns="91440" bIns="45720">
            <a:spAutoFit/>
          </a:bodyPr>
          <a:lstStyle/>
          <a:p>
            <a:pPr algn="ctr"/>
            <a:r>
              <a:rPr lang="en-US" altLang="zh-TW"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a:t>
            </a:r>
            <a:endParaRPr lang="zh-TW" alt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9" name="矩形 8"/>
          <p:cNvSpPr/>
          <p:nvPr/>
        </p:nvSpPr>
        <p:spPr>
          <a:xfrm>
            <a:off x="3563888" y="1988840"/>
            <a:ext cx="1646605" cy="2585323"/>
          </a:xfrm>
          <a:prstGeom prst="rect">
            <a:avLst/>
          </a:prstGeom>
          <a:noFill/>
        </p:spPr>
        <p:txBody>
          <a:bodyPr wrap="none" lIns="91440" tIns="45720" rIns="91440" bIns="45720">
            <a:spAutoFit/>
          </a:bodyPr>
          <a:lstStyle/>
          <a:p>
            <a:pPr algn="ctr"/>
            <a:r>
              <a:rPr lang="zh-TW"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沒有</a:t>
            </a:r>
            <a:endParaRPr lang="en-US" altLang="zh-TW"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zh-TW"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心靈</a:t>
            </a:r>
            <a:endParaRPr lang="en-US" altLang="zh-TW"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zh-TW" alt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自由</a:t>
            </a:r>
            <a:endParaRPr lang="zh-TW"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10" name="矩形 9"/>
          <p:cNvSpPr/>
          <p:nvPr/>
        </p:nvSpPr>
        <p:spPr>
          <a:xfrm>
            <a:off x="5508104" y="2924944"/>
            <a:ext cx="529312" cy="923330"/>
          </a:xfrm>
          <a:prstGeom prst="rect">
            <a:avLst/>
          </a:prstGeom>
          <a:noFill/>
        </p:spPr>
        <p:txBody>
          <a:bodyPr wrap="none" lIns="91440" tIns="45720" rIns="91440" bIns="45720">
            <a:spAutoFit/>
          </a:bodyPr>
          <a:lstStyle/>
          <a:p>
            <a:pPr algn="ctr"/>
            <a:r>
              <a:rPr lang="en-US" altLang="zh-TW" sz="5400" b="1" cap="all" spc="0"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a:t>
            </a:r>
            <a:endParaRPr lang="zh-TW" altLang="en-US" sz="5400" b="1" cap="all" spc="0"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11" name="矩形 10"/>
          <p:cNvSpPr/>
          <p:nvPr/>
        </p:nvSpPr>
        <p:spPr>
          <a:xfrm>
            <a:off x="6300192" y="2492896"/>
            <a:ext cx="2262159" cy="1754326"/>
          </a:xfrm>
          <a:prstGeom prst="rect">
            <a:avLst/>
          </a:prstGeom>
          <a:noFill/>
        </p:spPr>
        <p:txBody>
          <a:bodyPr wrap="none" lIns="91440" tIns="45720" rIns="91440" bIns="45720">
            <a:spAutoFit/>
          </a:bodyPr>
          <a:lstStyle/>
          <a:p>
            <a:pPr algn="ctr"/>
            <a:r>
              <a:rPr lang="zh-TW" alt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極度</a:t>
            </a:r>
            <a:endParaRPr lang="en-US" altLang="zh-TW"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zh-TW" alt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不自由</a:t>
            </a:r>
            <a:endParaRPr lang="zh-TW" alt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pSp>
        <p:nvGrpSpPr>
          <p:cNvPr id="2" name="群組 15"/>
          <p:cNvGrpSpPr/>
          <p:nvPr/>
        </p:nvGrpSpPr>
        <p:grpSpPr>
          <a:xfrm>
            <a:off x="1331640" y="1988840"/>
            <a:ext cx="6192688" cy="2880320"/>
            <a:chOff x="1475656" y="1556792"/>
            <a:chExt cx="6192688" cy="2880320"/>
          </a:xfrm>
        </p:grpSpPr>
        <p:sp>
          <p:nvSpPr>
            <p:cNvPr id="14" name="爆炸 2 13"/>
            <p:cNvSpPr/>
            <p:nvPr/>
          </p:nvSpPr>
          <p:spPr>
            <a:xfrm>
              <a:off x="1475656" y="1556792"/>
              <a:ext cx="6192688" cy="2880320"/>
            </a:xfrm>
            <a:prstGeom prst="irregularSeal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411760" y="2420888"/>
              <a:ext cx="3925599" cy="1200329"/>
            </a:xfrm>
            <a:prstGeom prst="rect">
              <a:avLst/>
            </a:prstGeom>
            <a:noFill/>
            <a:scene3d>
              <a:camera prst="orthographicFront">
                <a:rot lat="0" lon="0" rev="600000"/>
              </a:camera>
              <a:lightRig rig="threePt" dir="t"/>
            </a:scene3d>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黑暗時期</a:t>
              </a:r>
              <a:endParaRPr lang="zh-TW" alt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ppt_x"/>
                                          </p:val>
                                        </p:tav>
                                        <p:tav tm="100000">
                                          <p:val>
                                            <p:strVal val="#ppt_x"/>
                                          </p:val>
                                        </p:tav>
                                      </p:tavLst>
                                    </p:anim>
                                    <p:anim calcmode="lin" valueType="num">
                                      <p:cBhvr additive="base">
                                        <p:cTn id="4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9"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文藝復興</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十字軍東征帶回許多古本聖經及許多書籍，大家讀了書之後受到啟發，為了擺脫教會對人們思想的束縛。促成了之後的宗教革命。</a:t>
            </a:r>
            <a:endParaRPr lang="en-US" altLang="zh-TW"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4" name="圖片 3" descr="images.jpg"/>
          <p:cNvPicPr>
            <a:picLocks noChangeAspect="1"/>
          </p:cNvPicPr>
          <p:nvPr/>
        </p:nvPicPr>
        <p:blipFill>
          <a:blip r:embed="rId2" cstate="print"/>
          <a:stretch>
            <a:fillRect/>
          </a:stretch>
        </p:blipFill>
        <p:spPr>
          <a:xfrm>
            <a:off x="6444208" y="3789040"/>
            <a:ext cx="1809750" cy="2524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800" decel="100000"/>
                                        <p:tgtEl>
                                          <p:spTgt spid="4"/>
                                        </p:tgtEl>
                                      </p:cBhvr>
                                    </p:animEffect>
                                    <p:anim calcmode="lin" valueType="num">
                                      <p:cBhvr>
                                        <p:cTn id="16" dur="800" decel="100000" fill="hold"/>
                                        <p:tgtEl>
                                          <p:spTgt spid="4"/>
                                        </p:tgtEl>
                                        <p:attrNameLst>
                                          <p:attrName>style.rotation</p:attrName>
                                        </p:attrNameLst>
                                      </p:cBhvr>
                                      <p:tavLst>
                                        <p:tav tm="0">
                                          <p:val>
                                            <p:fltVal val="-90"/>
                                          </p:val>
                                        </p:tav>
                                        <p:tav tm="100000">
                                          <p:val>
                                            <p:fltVal val="0"/>
                                          </p:val>
                                        </p:tav>
                                      </p:tavLst>
                                    </p:anim>
                                    <p:anim calcmode="lin" valueType="num">
                                      <p:cBhvr>
                                        <p:cTn id="17" dur="800" decel="100000" fill="hold"/>
                                        <p:tgtEl>
                                          <p:spTgt spid="4"/>
                                        </p:tgtEl>
                                        <p:attrNameLst>
                                          <p:attrName>ppt_x</p:attrName>
                                        </p:attrNameLst>
                                      </p:cBhvr>
                                      <p:tavLst>
                                        <p:tav tm="0">
                                          <p:val>
                                            <p:strVal val="#ppt_x+0.4"/>
                                          </p:val>
                                        </p:tav>
                                        <p:tav tm="100000">
                                          <p:val>
                                            <p:strVal val="#ppt_x-0.05"/>
                                          </p:val>
                                        </p:tav>
                                      </p:tavLst>
                                    </p:anim>
                                    <p:anim calcmode="lin" valueType="num">
                                      <p:cBhvr>
                                        <p:cTn id="18" dur="800" decel="100000" fill="hold"/>
                                        <p:tgtEl>
                                          <p:spTgt spid="4"/>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宗教革命</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a:xfrm>
            <a:off x="467544" y="1268760"/>
            <a:ext cx="8229600" cy="4525963"/>
          </a:xfrm>
        </p:spPr>
        <p:txBody>
          <a:bodyPr>
            <a:normAutofit/>
          </a:bodyPr>
          <a:lstStyle/>
          <a:p>
            <a:r>
              <a:rPr lang="zh-TW" altLang="en-US" dirty="0" smtClean="0">
                <a:latin typeface="標楷體" pitchFamily="65" charset="-120"/>
                <a:ea typeface="標楷體" pitchFamily="65" charset="-120"/>
              </a:rPr>
              <a:t>發展背景：</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文藝復興思想的傳播</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印刷術的傳播</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聖經</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東羅馬帝國的滅亡 </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人文主義的盛行</a:t>
            </a:r>
            <a:endParaRPr lang="en-US" altLang="zh-TW" dirty="0" smtClean="0">
              <a:latin typeface="標楷體" pitchFamily="65" charset="-120"/>
              <a:ea typeface="標楷體" pitchFamily="65" charset="-120"/>
            </a:endParaRPr>
          </a:p>
          <a:p>
            <a:r>
              <a:rPr lang="zh-TW" altLang="en-US" dirty="0" smtClean="0">
                <a:latin typeface="標楷體" pitchFamily="65" charset="-120"/>
                <a:ea typeface="標楷體" pitchFamily="65" charset="-120"/>
              </a:rPr>
              <a:t>          </a:t>
            </a:r>
            <a:r>
              <a:rPr lang="en-US" altLang="zh-TW" dirty="0" smtClean="0">
                <a:solidFill>
                  <a:srgbClr val="FF0000"/>
                </a:solidFill>
                <a:latin typeface="標楷體" pitchFamily="65" charset="-120"/>
                <a:ea typeface="標楷體" pitchFamily="65" charset="-120"/>
              </a:rPr>
              <a:t>5.</a:t>
            </a:r>
            <a:r>
              <a:rPr lang="zh-TW" altLang="en-US" dirty="0" smtClean="0">
                <a:solidFill>
                  <a:srgbClr val="FF0000"/>
                </a:solidFill>
                <a:latin typeface="標楷體" pitchFamily="65" charset="-120"/>
                <a:ea typeface="標楷體" pitchFamily="65" charset="-120"/>
              </a:rPr>
              <a:t>教會的腐敗</a:t>
            </a:r>
            <a:endParaRPr lang="en-US" altLang="zh-TW" dirty="0" smtClean="0">
              <a:solidFill>
                <a:srgbClr val="FF0000"/>
              </a:solidFill>
              <a:latin typeface="標楷體" pitchFamily="65" charset="-120"/>
              <a:ea typeface="標楷體" pitchFamily="65" charset="-120"/>
            </a:endParaRPr>
          </a:p>
          <a:p>
            <a:r>
              <a:rPr lang="zh-TW" altLang="en-US" dirty="0" smtClean="0">
                <a:latin typeface="標楷體" pitchFamily="65" charset="-120"/>
                <a:ea typeface="標楷體" pitchFamily="65" charset="-120"/>
              </a:rPr>
              <a:t>馬丁路德教派推動宗教改革</a:t>
            </a:r>
          </a:p>
          <a:p>
            <a:endParaRPr lang="zh-TW" altLang="en-US" dirty="0" smtClean="0"/>
          </a:p>
          <a:p>
            <a:pPr>
              <a:buNone/>
            </a:pPr>
            <a:endParaRPr lang="zh-TW" altLang="en-US" dirty="0" smtClean="0">
              <a:solidFill>
                <a:schemeClr val="tx2">
                  <a:lumMod val="75000"/>
                </a:schemeClr>
              </a:solidFill>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爆炸 1 4"/>
          <p:cNvSpPr/>
          <p:nvPr/>
        </p:nvSpPr>
        <p:spPr>
          <a:xfrm>
            <a:off x="1619672" y="2204864"/>
            <a:ext cx="6048672" cy="3096344"/>
          </a:xfrm>
          <a:prstGeom prst="irregularSeal1">
            <a:avLst/>
          </a:prstGeom>
          <a:solidFill>
            <a:schemeClr val="tx1">
              <a:lumMod val="65000"/>
              <a:lumOff val="35000"/>
            </a:schemeClr>
          </a:solidFill>
          <a:ln>
            <a:solidFill>
              <a:schemeClr val="tx1"/>
            </a:solidFill>
          </a:ln>
          <a:scene3d>
            <a:camera prst="orthographicFront">
              <a:rot lat="0" lon="0"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411760" y="3140968"/>
            <a:ext cx="4378123" cy="923330"/>
          </a:xfrm>
          <a:prstGeom prst="rect">
            <a:avLst/>
          </a:prstGeom>
          <a:noFill/>
          <a:scene3d>
            <a:camera prst="orthographicFront">
              <a:rot lat="0" lon="0" rev="600000"/>
            </a:camera>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取回宗教自由</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啟蒙運動</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歐洲思想界懷疑舊觀念和權威學說，英國的</a:t>
            </a:r>
            <a:r>
              <a:rPr lang="zh-TW" altLang="en-US" dirty="0" smtClean="0">
                <a:solidFill>
                  <a:srgbClr val="FF0000"/>
                </a:solidFill>
                <a:latin typeface="標楷體" pitchFamily="65" charset="-120"/>
                <a:ea typeface="標楷體" pitchFamily="65" charset="-120"/>
              </a:rPr>
              <a:t>洛克</a:t>
            </a:r>
            <a:r>
              <a:rPr lang="zh-TW" altLang="en-US" dirty="0" smtClean="0">
                <a:latin typeface="標楷體" pitchFamily="65" charset="-120"/>
                <a:ea typeface="標楷體" pitchFamily="65" charset="-120"/>
              </a:rPr>
              <a:t>，他主張生命、自由與財產是不可剝奪的「</a:t>
            </a:r>
            <a:r>
              <a:rPr lang="zh-TW" altLang="en-US" dirty="0" smtClean="0">
                <a:solidFill>
                  <a:srgbClr val="FF0000"/>
                </a:solidFill>
                <a:latin typeface="標楷體" pitchFamily="65" charset="-120"/>
                <a:ea typeface="標楷體" pitchFamily="65" charset="-120"/>
              </a:rPr>
              <a:t>天賦人權</a:t>
            </a:r>
            <a:r>
              <a:rPr lang="zh-TW" altLang="en-US" dirty="0" smtClean="0">
                <a:latin typeface="標楷體" pitchFamily="65" charset="-120"/>
                <a:ea typeface="標楷體" pitchFamily="65" charset="-120"/>
              </a:rPr>
              <a:t>」，政府應為人民謀福利，如果專制君主非法破壞人民的天賦權利，人民可以起而反抗。後來導致</a:t>
            </a:r>
            <a:r>
              <a:rPr lang="zh-TW" altLang="en-US" dirty="0" smtClean="0">
                <a:solidFill>
                  <a:srgbClr val="FF0000"/>
                </a:solidFill>
                <a:latin typeface="標楷體" pitchFamily="65" charset="-120"/>
                <a:ea typeface="標楷體" pitchFamily="65" charset="-120"/>
              </a:rPr>
              <a:t>美國獨立運動</a:t>
            </a:r>
            <a:r>
              <a:rPr lang="zh-TW" altLang="en-US" dirty="0" smtClean="0">
                <a:latin typeface="標楷體" pitchFamily="65" charset="-120"/>
                <a:ea typeface="標楷體" pitchFamily="65" charset="-120"/>
              </a:rPr>
              <a:t>與</a:t>
            </a:r>
            <a:r>
              <a:rPr lang="zh-TW" altLang="en-US" dirty="0" smtClean="0">
                <a:solidFill>
                  <a:srgbClr val="FF0000"/>
                </a:solidFill>
                <a:latin typeface="標楷體" pitchFamily="65" charset="-120"/>
                <a:ea typeface="標楷體" pitchFamily="65" charset="-120"/>
              </a:rPr>
              <a:t>法國大革命</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5" name="爆炸 2 4"/>
          <p:cNvSpPr/>
          <p:nvPr/>
        </p:nvSpPr>
        <p:spPr>
          <a:xfrm>
            <a:off x="1691680" y="2060848"/>
            <a:ext cx="6264696" cy="3024336"/>
          </a:xfrm>
          <a:prstGeom prst="irregularSeal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411760" y="3068960"/>
            <a:ext cx="4378123" cy="923330"/>
          </a:xfrm>
          <a:prstGeom prst="rect">
            <a:avLst/>
          </a:prstGeom>
          <a:noFill/>
          <a:scene3d>
            <a:camera prst="orthographicFront">
              <a:rot lat="0" lon="0" rev="600000"/>
            </a:camera>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君權應為民授</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什麼是自由</a:t>
            </a:r>
            <a:r>
              <a:rPr lang="en-US" altLang="zh-TW" sz="4800" dirty="0" smtClean="0">
                <a:latin typeface="標楷體" pitchFamily="65" charset="-120"/>
                <a:ea typeface="標楷體" pitchFamily="65" charset="-120"/>
              </a:rPr>
              <a:t>?</a:t>
            </a:r>
            <a:endParaRPr lang="zh-TW" altLang="en-US" sz="4800"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buNone/>
            </a:pPr>
            <a:r>
              <a:rPr lang="zh-TW" altLang="en-US" dirty="0" smtClean="0"/>
              <a:t>*  </a:t>
            </a:r>
            <a:r>
              <a:rPr lang="zh-TW" altLang="en-US" sz="3600" dirty="0" smtClean="0">
                <a:solidFill>
                  <a:srgbClr val="FF0000"/>
                </a:solidFill>
                <a:latin typeface="標楷體" pitchFamily="65" charset="-120"/>
                <a:ea typeface="標楷體" pitchFamily="65" charset="-120"/>
              </a:rPr>
              <a:t>政治哲學上的自由</a:t>
            </a:r>
            <a:endParaRPr lang="en-US" altLang="zh-TW" sz="3600" dirty="0" smtClean="0">
              <a:solidFill>
                <a:srgbClr val="FF0000"/>
              </a:solidFill>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人類可以自我支配，憑藉自由意志而行動，並為自身的行為負責。</a:t>
            </a:r>
            <a:endParaRPr lang="en-US" altLang="zh-TW" sz="2800"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sz="3600" dirty="0" smtClean="0">
                <a:solidFill>
                  <a:srgbClr val="FF0000"/>
                </a:solidFill>
                <a:latin typeface="標楷體" pitchFamily="65" charset="-120"/>
                <a:ea typeface="標楷體" pitchFamily="65" charset="-120"/>
              </a:rPr>
              <a:t>社會中的自由</a:t>
            </a:r>
            <a:endParaRPr lang="en-US" altLang="zh-TW" sz="3600" dirty="0" smtClean="0">
              <a:solidFill>
                <a:srgbClr val="FF0000"/>
              </a:solidFill>
              <a:latin typeface="標楷體" pitchFamily="65" charset="-120"/>
              <a:ea typeface="標楷體" pitchFamily="65" charset="-120"/>
            </a:endParaRPr>
          </a:p>
          <a:p>
            <a:pPr>
              <a:buNone/>
            </a:pPr>
            <a:r>
              <a:rPr lang="zh-TW" altLang="en-US" sz="2800" dirty="0" smtClean="0">
                <a:latin typeface="標楷體" pitchFamily="65" charset="-120"/>
                <a:ea typeface="標楷體" pitchFamily="65" charset="-120"/>
              </a:rPr>
              <a:t>    →自由是人民的權利，不受到他人奴役</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zh-TW" altLang="en-US" sz="3600" dirty="0" smtClean="0">
                <a:solidFill>
                  <a:srgbClr val="FF0000"/>
                </a:solidFill>
                <a:latin typeface="標楷體" pitchFamily="65" charset="-120"/>
                <a:ea typeface="標楷體" pitchFamily="65" charset="-120"/>
              </a:rPr>
              <a:t>法律中的自由</a:t>
            </a:r>
            <a:endParaRPr lang="en-US" altLang="zh-TW" sz="3600" dirty="0" smtClean="0">
              <a:solidFill>
                <a:srgbClr val="FF0000"/>
              </a:solidFill>
              <a:latin typeface="標楷體" pitchFamily="65" charset="-120"/>
              <a:ea typeface="標楷體" pitchFamily="65" charset="-120"/>
            </a:endParaRPr>
          </a:p>
          <a:p>
            <a:pPr lvl="0">
              <a:buNone/>
            </a:pPr>
            <a:r>
              <a:rPr lang="zh-TW" altLang="en-US" sz="2800" dirty="0" smtClean="0">
                <a:latin typeface="標楷體" pitchFamily="65" charset="-120"/>
                <a:ea typeface="標楷體" pitchFamily="65" charset="-120"/>
              </a:rPr>
              <a:t>    →在法律規範圍內的活動，不受他人干涉的權利。</a:t>
            </a:r>
            <a:endParaRPr lang="en-US" altLang="zh-TW" sz="2800" dirty="0" smtClean="0">
              <a:latin typeface="標楷體" pitchFamily="65" charset="-120"/>
              <a:ea typeface="標楷體" pitchFamily="65" charset="-120"/>
            </a:endParaRPr>
          </a:p>
          <a:p>
            <a:pPr lvl="0">
              <a:buNone/>
            </a:pPr>
            <a:endParaRPr lang="zh-TW" altLang="en-US" dirty="0" smtClean="0"/>
          </a:p>
          <a:p>
            <a:pPr>
              <a:buNone/>
            </a:pPr>
            <a:endParaRPr lang="en-US" altLang="zh-TW" dirty="0" smtClean="0"/>
          </a:p>
          <a:p>
            <a:endParaRPr lang="zh-TW" altLang="en-US" dirty="0" smtClean="0"/>
          </a:p>
          <a:p>
            <a:pPr>
              <a:buNone/>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大革命時代</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lnSpc>
                <a:spcPts val="5500"/>
              </a:lnSpc>
              <a:defRPr/>
            </a:pP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18</a:t>
            </a:r>
            <a:r>
              <a:rPr lang="zh-TW" altLang="en-US" dirty="0" smtClean="0">
                <a:latin typeface="標楷體" pitchFamily="65" charset="-120"/>
                <a:ea typeface="標楷體" pitchFamily="65" charset="-120"/>
              </a:rPr>
              <a:t>世紀，美國革命戰爭</a:t>
            </a:r>
            <a:r>
              <a:rPr lang="en-US" altLang="zh-TW" dirty="0" smtClean="0">
                <a:latin typeface="標楷體" pitchFamily="65" charset="-120"/>
                <a:ea typeface="標楷體" pitchFamily="65" charset="-120"/>
              </a:rPr>
              <a:t>(1775</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-1783</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和法國大革命</a:t>
            </a:r>
            <a:r>
              <a:rPr lang="en-US" altLang="zh-TW" dirty="0" smtClean="0">
                <a:latin typeface="標楷體" pitchFamily="65" charset="-120"/>
                <a:ea typeface="標楷體" pitchFamily="65" charset="-120"/>
              </a:rPr>
              <a:t>(1789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-1799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的爆發，被認為是</a:t>
            </a:r>
            <a:r>
              <a:rPr lang="zh-TW" altLang="en-US" dirty="0" smtClean="0">
                <a:solidFill>
                  <a:srgbClr val="FF0000"/>
                </a:solidFill>
                <a:latin typeface="標楷體" pitchFamily="65" charset="-120"/>
                <a:ea typeface="標楷體" pitchFamily="65" charset="-120"/>
              </a:rPr>
              <a:t>近代世界歷史的轉折點</a:t>
            </a:r>
            <a:r>
              <a:rPr lang="zh-TW" altLang="en-US" dirty="0" smtClean="0">
                <a:latin typeface="標楷體" pitchFamily="65" charset="-120"/>
                <a:ea typeface="標楷體" pitchFamily="65" charset="-120"/>
              </a:rPr>
              <a:t>。這兩個事件表面上有相似的地方：它們均結束了君主制在其領土上的影響。</a:t>
            </a:r>
            <a:endParaRPr lang="zh-TW" altLang="en-US" dirty="0" smtClean="0">
              <a:solidFill>
                <a:schemeClr val="tx1">
                  <a:lumMod val="95000"/>
                </a:schemeClr>
              </a:solidFill>
              <a:latin typeface="標楷體" pitchFamily="65" charset="-120"/>
              <a:ea typeface="標楷體" pitchFamily="65" charset="-120"/>
            </a:endParaRPr>
          </a:p>
          <a:p>
            <a:endParaRPr lang="zh-TW" altLang="en-US" dirty="0"/>
          </a:p>
        </p:txBody>
      </p:sp>
      <p:sp>
        <p:nvSpPr>
          <p:cNvPr id="5" name="爆炸 2 4"/>
          <p:cNvSpPr/>
          <p:nvPr/>
        </p:nvSpPr>
        <p:spPr>
          <a:xfrm>
            <a:off x="1403648" y="1772816"/>
            <a:ext cx="6552728" cy="3528392"/>
          </a:xfrm>
          <a:prstGeom prst="irregularSeal2">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2267744" y="2708920"/>
            <a:ext cx="4378122" cy="1754326"/>
          </a:xfrm>
          <a:prstGeom prst="rect">
            <a:avLst/>
          </a:prstGeom>
          <a:noFill/>
          <a:scene3d>
            <a:camera prst="orthographicFront">
              <a:rot lat="0" lon="0" rev="600000"/>
            </a:camera>
            <a:lightRig rig="threePt" dir="t"/>
          </a:scene3d>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取回人身自由</a:t>
            </a:r>
            <a:endParaRPr lang="en-US" altLang="zh-TW"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altLang="zh-TW"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zh-TW" alt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消極自由</a:t>
            </a:r>
            <a:r>
              <a:rPr lang="en-US" altLang="zh-TW"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zh-TW" alt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消極自由</a:t>
            </a:r>
            <a:r>
              <a:rPr lang="en-US" altLang="zh-TW" b="1" dirty="0" smtClean="0">
                <a:latin typeface="標楷體" pitchFamily="65" charset="-120"/>
                <a:ea typeface="標楷體" pitchFamily="65" charset="-120"/>
              </a:rPr>
              <a:t>(18~20</a:t>
            </a:r>
            <a:r>
              <a:rPr lang="zh-TW" altLang="en-US" b="1" dirty="0" smtClean="0">
                <a:latin typeface="標楷體" pitchFamily="65" charset="-120"/>
                <a:ea typeface="標楷體" pitchFamily="65" charset="-120"/>
              </a:rPr>
              <a:t>世紀</a:t>
            </a:r>
            <a:r>
              <a:rPr lang="en-US" altLang="zh-TW" b="1" dirty="0" smtClean="0">
                <a:latin typeface="標楷體" pitchFamily="65" charset="-120"/>
                <a:ea typeface="標楷體" pitchFamily="65" charset="-120"/>
              </a:rPr>
              <a:t>)</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消極自由指的是在</a:t>
            </a:r>
            <a:r>
              <a:rPr lang="zh-TW" altLang="en-US" dirty="0" smtClean="0">
                <a:solidFill>
                  <a:srgbClr val="FF0000"/>
                </a:solidFill>
                <a:latin typeface="標楷體" pitchFamily="65" charset="-120"/>
                <a:ea typeface="標楷體" pitchFamily="65" charset="-120"/>
              </a:rPr>
              <a:t>被動</a:t>
            </a:r>
            <a:r>
              <a:rPr lang="zh-TW" altLang="en-US" dirty="0" smtClean="0">
                <a:latin typeface="標楷體" pitchFamily="65" charset="-120"/>
                <a:ea typeface="標楷體" pitchFamily="65" charset="-120"/>
              </a:rPr>
              <a:t>意義上的自由。即人在意志上不受他人的強制，在行為上不受他人的干涉，也就是</a:t>
            </a:r>
            <a:r>
              <a:rPr lang="zh-TW" altLang="en-US" dirty="0" smtClean="0">
                <a:solidFill>
                  <a:srgbClr val="FF0000"/>
                </a:solidFill>
                <a:latin typeface="標楷體" pitchFamily="65" charset="-120"/>
                <a:ea typeface="標楷體" pitchFamily="65" charset="-120"/>
              </a:rPr>
              <a:t>免於強制和干涉</a:t>
            </a:r>
            <a:r>
              <a:rPr lang="zh-TW" altLang="en-US" dirty="0" smtClean="0">
                <a:latin typeface="標楷體" pitchFamily="65" charset="-120"/>
                <a:ea typeface="標楷體" pitchFamily="65" charset="-120"/>
              </a:rPr>
              <a:t>的狀態。</a:t>
            </a:r>
          </a:p>
          <a:p>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：居住遷徙自由、集會結社自由、宗教信仰自由等</a:t>
            </a:r>
            <a:endParaRPr lang="zh-TW" altLang="en-US" dirty="0">
              <a:latin typeface="標楷體" pitchFamily="65" charset="-120"/>
              <a:ea typeface="標楷體" pitchFamily="65" charset="-120"/>
            </a:endParaRPr>
          </a:p>
        </p:txBody>
      </p:sp>
      <p:pic>
        <p:nvPicPr>
          <p:cNvPr id="4" name="圖片 3" descr="images (1).jpg"/>
          <p:cNvPicPr>
            <a:picLocks noChangeAspect="1"/>
          </p:cNvPicPr>
          <p:nvPr/>
        </p:nvPicPr>
        <p:blipFill>
          <a:blip r:embed="rId2" cstate="print"/>
          <a:stretch>
            <a:fillRect/>
          </a:stretch>
        </p:blipFill>
        <p:spPr>
          <a:xfrm>
            <a:off x="6084168" y="4714875"/>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積極自由</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67544" y="1628800"/>
            <a:ext cx="8229600" cy="4525963"/>
          </a:xfrm>
        </p:spPr>
        <p:txBody>
          <a:bodyPr/>
          <a:lstStyle/>
          <a:p>
            <a:r>
              <a:rPr lang="en-US" altLang="zh-TW" dirty="0" smtClean="0">
                <a:latin typeface="標楷體" pitchFamily="65" charset="-120"/>
                <a:ea typeface="標楷體" pitchFamily="65" charset="-120"/>
              </a:rPr>
              <a:t>20</a:t>
            </a:r>
            <a:r>
              <a:rPr lang="zh-TW" altLang="en-US" dirty="0" smtClean="0">
                <a:latin typeface="標楷體" pitchFamily="65" charset="-120"/>
                <a:ea typeface="標楷體" pitchFamily="65" charset="-120"/>
              </a:rPr>
              <a:t>世紀福利國家觀念興起，積極自由→人民</a:t>
            </a:r>
            <a:r>
              <a:rPr lang="zh-TW" altLang="en-US" dirty="0" smtClean="0">
                <a:solidFill>
                  <a:srgbClr val="FF0000"/>
                </a:solidFill>
                <a:latin typeface="標楷體" pitchFamily="65" charset="-120"/>
                <a:ea typeface="標楷體" pitchFamily="65" charset="-120"/>
              </a:rPr>
              <a:t>主動要求的權力</a:t>
            </a:r>
            <a:r>
              <a:rPr lang="zh-TW" altLang="en-US" dirty="0" smtClean="0">
                <a:latin typeface="標楷體" pitchFamily="65" charset="-120"/>
                <a:ea typeface="標楷體" pitchFamily="65" charset="-120"/>
              </a:rPr>
              <a:t>，政府應該替人民做事，所以有了爭取福利的行為。</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：就學貸款、健保、失業補助等</a:t>
            </a:r>
          </a:p>
          <a:p>
            <a:endParaRPr lang="zh-TW" altLang="en-US" dirty="0" smtClean="0"/>
          </a:p>
          <a:p>
            <a:endParaRPr lang="zh-TW" altLang="en-US" dirty="0"/>
          </a:p>
        </p:txBody>
      </p:sp>
      <p:pic>
        <p:nvPicPr>
          <p:cNvPr id="4" name="圖片 3" descr="下載 (2).jpg"/>
          <p:cNvPicPr>
            <a:picLocks noChangeAspect="1"/>
          </p:cNvPicPr>
          <p:nvPr/>
        </p:nvPicPr>
        <p:blipFill>
          <a:blip r:embed="rId2" cstate="print"/>
          <a:stretch>
            <a:fillRect/>
          </a:stretch>
        </p:blipFill>
        <p:spPr>
          <a:xfrm>
            <a:off x="3203848" y="4149080"/>
            <a:ext cx="2943225" cy="1552575"/>
          </a:xfrm>
          <a:prstGeom prst="rect">
            <a:avLst/>
          </a:prstGeom>
        </p:spPr>
      </p:pic>
      <p:pic>
        <p:nvPicPr>
          <p:cNvPr id="5" name="圖片 4" descr="103269738.jpg"/>
          <p:cNvPicPr>
            <a:picLocks noChangeAspect="1"/>
          </p:cNvPicPr>
          <p:nvPr/>
        </p:nvPicPr>
        <p:blipFill>
          <a:blip r:embed="rId3" cstate="print"/>
          <a:stretch>
            <a:fillRect/>
          </a:stretch>
        </p:blipFill>
        <p:spPr>
          <a:xfrm>
            <a:off x="683568" y="3933056"/>
            <a:ext cx="2817136" cy="2149920"/>
          </a:xfrm>
          <a:prstGeom prst="rect">
            <a:avLst/>
          </a:prstGeom>
        </p:spPr>
      </p:pic>
      <p:pic>
        <p:nvPicPr>
          <p:cNvPr id="6" name="圖片 5" descr="下載 (3).jpg"/>
          <p:cNvPicPr>
            <a:picLocks noChangeAspect="1"/>
          </p:cNvPicPr>
          <p:nvPr/>
        </p:nvPicPr>
        <p:blipFill>
          <a:blip r:embed="rId4" cstate="print"/>
          <a:stretch>
            <a:fillRect/>
          </a:stretch>
        </p:blipFill>
        <p:spPr>
          <a:xfrm>
            <a:off x="6012160" y="4293096"/>
            <a:ext cx="2286000" cy="1514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564904"/>
            <a:ext cx="8229600" cy="1143000"/>
          </a:xfrm>
        </p:spPr>
        <p:txBody>
          <a:bodyPr>
            <a:normAutofit/>
          </a:bodyPr>
          <a:lstStyle/>
          <a:p>
            <a:r>
              <a:rPr lang="zh-TW" altLang="en-US" sz="6000" dirty="0" smtClean="0">
                <a:solidFill>
                  <a:srgbClr val="FF0000"/>
                </a:solidFill>
                <a:latin typeface="標楷體" pitchFamily="65" charset="-120"/>
                <a:ea typeface="標楷體" pitchFamily="65" charset="-120"/>
              </a:rPr>
              <a:t>東方自由演變過程</a:t>
            </a:r>
            <a:endParaRPr lang="zh-TW" altLang="en-US" sz="6000" dirty="0">
              <a:solidFill>
                <a:srgbClr val="FF0000"/>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儒家</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pPr marL="363538" indent="-255588" eaLnBrk="0" hangingPunct="0">
              <a:spcBef>
                <a:spcPts val="400"/>
              </a:spcBef>
              <a:buClr>
                <a:schemeClr val="accent1"/>
              </a:buClr>
              <a:buSzPct val="68000"/>
              <a:buFont typeface="Wingdings" pitchFamily="2" charset="2"/>
              <a:buChar char="Ø"/>
            </a:pPr>
            <a:r>
              <a:rPr lang="zh-TW" altLang="en-US" dirty="0" smtClean="0">
                <a:latin typeface="標楷體" pitchFamily="65" charset="-120"/>
                <a:ea typeface="標楷體" pitchFamily="65" charset="-120"/>
              </a:rPr>
              <a:t>政治上</a:t>
            </a:r>
            <a:r>
              <a:rPr lang="zh-HK" altLang="en-US" dirty="0" smtClean="0">
                <a:latin typeface="標楷體" pitchFamily="65" charset="-120"/>
                <a:ea typeface="標楷體" pitchFamily="65" charset="-120"/>
              </a:rPr>
              <a:t>，</a:t>
            </a:r>
            <a:r>
              <a:rPr lang="zh-TW" altLang="en-US" dirty="0" smtClean="0">
                <a:latin typeface="標楷體" pitchFamily="65" charset="-120"/>
                <a:ea typeface="標楷體" pitchFamily="65" charset="-120"/>
              </a:rPr>
              <a:t>孔子說</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「己欲立而立人</a:t>
            </a:r>
            <a:r>
              <a:rPr lang="zh-TW" altLang="zh-TW" dirty="0" smtClean="0">
                <a:latin typeface="標楷體" pitchFamily="65" charset="-120"/>
                <a:ea typeface="標楷體" pitchFamily="65" charset="-120"/>
              </a:rPr>
              <a:t>，己欲達而達人，己所不欲，勿施於人</a:t>
            </a:r>
            <a:r>
              <a:rPr lang="zh-TW" altLang="en-US" dirty="0" smtClean="0">
                <a:latin typeface="標楷體" pitchFamily="65" charset="-120"/>
                <a:ea typeface="標楷體" pitchFamily="65" charset="-120"/>
              </a:rPr>
              <a:t>」，這句話可以看出在</a:t>
            </a:r>
            <a:r>
              <a:rPr lang="zh-TW" altLang="en-US" b="1" dirty="0" smtClean="0">
                <a:solidFill>
                  <a:srgbClr val="FF0000"/>
                </a:solidFill>
                <a:latin typeface="標楷體" pitchFamily="65" charset="-120"/>
                <a:ea typeface="標楷體" pitchFamily="65" charset="-120"/>
              </a:rPr>
              <a:t>不侵犯他人自由為前提，才是自由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pic>
        <p:nvPicPr>
          <p:cNvPr id="4" name="圖片 3" descr="下載 (4).jpg"/>
          <p:cNvPicPr>
            <a:picLocks noChangeAspect="1"/>
          </p:cNvPicPr>
          <p:nvPr/>
        </p:nvPicPr>
        <p:blipFill>
          <a:blip r:embed="rId2" cstate="print"/>
          <a:stretch>
            <a:fillRect/>
          </a:stretch>
        </p:blipFill>
        <p:spPr>
          <a:xfrm>
            <a:off x="4860032" y="4005064"/>
            <a:ext cx="3582913" cy="2103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道家</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道家主張「</a:t>
            </a:r>
            <a:r>
              <a:rPr lang="zh-TW" altLang="en-US" dirty="0" smtClean="0">
                <a:solidFill>
                  <a:srgbClr val="FF0000"/>
                </a:solidFill>
                <a:latin typeface="標楷體" pitchFamily="65" charset="-120"/>
                <a:ea typeface="標楷體" pitchFamily="65" charset="-120"/>
              </a:rPr>
              <a:t>順其自然</a:t>
            </a:r>
            <a:r>
              <a:rPr lang="zh-TW" altLang="en-US" dirty="0" smtClean="0">
                <a:latin typeface="標楷體" pitchFamily="65" charset="-120"/>
                <a:ea typeface="標楷體" pitchFamily="65" charset="-120"/>
              </a:rPr>
              <a:t>」，認為要用到法律時，已經代表社會上沒有道德仁義，因此不主張要用法去治人。</a:t>
            </a:r>
            <a:r>
              <a:rPr lang="zh-TW" altLang="en-US" b="1" dirty="0" smtClean="0">
                <a:solidFill>
                  <a:srgbClr val="FF0000"/>
                </a:solidFill>
                <a:latin typeface="標楷體" pitchFamily="65" charset="-120"/>
                <a:ea typeface="標楷體" pitchFamily="65" charset="-120"/>
              </a:rPr>
              <a:t>淨無為順應自然統治者不該多干涉</a:t>
            </a:r>
            <a:r>
              <a:rPr lang="zh-TW" altLang="en-US" dirty="0" smtClean="0">
                <a:latin typeface="標楷體" pitchFamily="65" charset="-120"/>
                <a:ea typeface="標楷體" pitchFamily="65" charset="-120"/>
              </a:rPr>
              <a:t>，就是不用制定公共事務，政府也不用刻意去管理人民，人民處在良好的自然狀態下，享有</a:t>
            </a:r>
            <a:r>
              <a:rPr lang="zh-TW" altLang="en-US" b="1" dirty="0" smtClean="0">
                <a:solidFill>
                  <a:srgbClr val="FF0000"/>
                </a:solidFill>
                <a:latin typeface="標楷體" pitchFamily="65" charset="-120"/>
                <a:ea typeface="標楷體" pitchFamily="65" charset="-120"/>
              </a:rPr>
              <a:t>自然狀態的自由</a:t>
            </a:r>
            <a:r>
              <a:rPr lang="zh-TW" altLang="en-US" dirty="0" smtClean="0">
                <a:solidFill>
                  <a:schemeClr val="tx1">
                    <a:lumMod val="95000"/>
                  </a:schemeClr>
                </a:solidFill>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五四運動</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r>
              <a:rPr lang="zh-TW" altLang="en-US" dirty="0" smtClean="0">
                <a:latin typeface="標楷體" pitchFamily="65" charset="-120"/>
                <a:ea typeface="標楷體" pitchFamily="65" charset="-120"/>
              </a:rPr>
              <a:t>五四運動發生於</a:t>
            </a:r>
            <a:r>
              <a:rPr lang="en-US" altLang="zh-TW" dirty="0" smtClean="0">
                <a:latin typeface="標楷體" pitchFamily="65" charset="-120"/>
                <a:ea typeface="標楷體" pitchFamily="65" charset="-120"/>
              </a:rPr>
              <a:t>1919</a:t>
            </a:r>
            <a:r>
              <a:rPr lang="zh-TW" altLang="en-US" dirty="0" smtClean="0">
                <a:latin typeface="標楷體" pitchFamily="65" charset="-120"/>
                <a:ea typeface="標楷體" pitchFamily="65" charset="-120"/>
              </a:rPr>
              <a:t>年</a:t>
            </a:r>
            <a:r>
              <a:rPr lang="en-US" altLang="zh-TW" dirty="0" smtClean="0">
                <a:latin typeface="標楷體" pitchFamily="65" charset="-120"/>
                <a:ea typeface="標楷體" pitchFamily="65" charset="-120"/>
              </a:rPr>
              <a:t>5</a:t>
            </a:r>
            <a:r>
              <a:rPr lang="zh-TW" altLang="en-US" dirty="0" smtClean="0">
                <a:latin typeface="標楷體" pitchFamily="65" charset="-120"/>
                <a:ea typeface="標楷體" pitchFamily="65" charset="-120"/>
              </a:rPr>
              <a:t>月</a:t>
            </a:r>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日北洋政府的北京，為以青年學生為主的學生運動，事件起因在</a:t>
            </a:r>
            <a:r>
              <a:rPr lang="zh-TW" altLang="en-US" dirty="0" smtClean="0">
                <a:solidFill>
                  <a:srgbClr val="FF0000"/>
                </a:solidFill>
                <a:latin typeface="標楷體" pitchFamily="65" charset="-120"/>
                <a:ea typeface="標楷體" pitchFamily="65" charset="-120"/>
              </a:rPr>
              <a:t>第一次世界大戰</a:t>
            </a:r>
            <a:r>
              <a:rPr lang="zh-TW" altLang="en-US" dirty="0" smtClean="0">
                <a:latin typeface="標楷體" pitchFamily="65" charset="-120"/>
                <a:ea typeface="標楷體" pitchFamily="65" charset="-120"/>
              </a:rPr>
              <a:t>後的</a:t>
            </a:r>
            <a:r>
              <a:rPr lang="zh-TW" altLang="en-US" dirty="0" smtClean="0">
                <a:solidFill>
                  <a:srgbClr val="FF0000"/>
                </a:solidFill>
                <a:latin typeface="標楷體" pitchFamily="65" charset="-120"/>
                <a:ea typeface="標楷體" pitchFamily="65" charset="-120"/>
              </a:rPr>
              <a:t>巴黎和會</a:t>
            </a:r>
            <a:r>
              <a:rPr lang="zh-TW" altLang="en-US" dirty="0" smtClean="0">
                <a:latin typeface="標楷體" pitchFamily="65" charset="-120"/>
                <a:ea typeface="標楷體" pitchFamily="65" charset="-120"/>
              </a:rPr>
              <a:t>中，列強把</a:t>
            </a:r>
            <a:r>
              <a:rPr lang="zh-TW" altLang="en-US" dirty="0" smtClean="0">
                <a:solidFill>
                  <a:srgbClr val="FF0000"/>
                </a:solidFill>
                <a:latin typeface="標楷體" pitchFamily="65" charset="-120"/>
                <a:ea typeface="標楷體" pitchFamily="65" charset="-120"/>
              </a:rPr>
              <a:t>德國</a:t>
            </a:r>
            <a:r>
              <a:rPr lang="zh-TW" altLang="en-US" dirty="0" smtClean="0">
                <a:latin typeface="標楷體" pitchFamily="65" charset="-120"/>
                <a:ea typeface="標楷體" pitchFamily="65" charset="-120"/>
              </a:rPr>
              <a:t>在</a:t>
            </a:r>
            <a:r>
              <a:rPr lang="zh-TW" altLang="en-US" dirty="0" smtClean="0">
                <a:solidFill>
                  <a:srgbClr val="FF0000"/>
                </a:solidFill>
                <a:latin typeface="標楷體" pitchFamily="65" charset="-120"/>
                <a:ea typeface="標楷體" pitchFamily="65" charset="-120"/>
              </a:rPr>
              <a:t>山東</a:t>
            </a:r>
            <a:r>
              <a:rPr lang="zh-TW" altLang="en-US" dirty="0" smtClean="0">
                <a:latin typeface="標楷體" pitchFamily="65" charset="-120"/>
                <a:ea typeface="標楷體" pitchFamily="65" charset="-120"/>
              </a:rPr>
              <a:t>的權益轉讓給</a:t>
            </a:r>
            <a:r>
              <a:rPr lang="zh-TW" altLang="en-US" dirty="0" smtClean="0">
                <a:solidFill>
                  <a:srgbClr val="FF0000"/>
                </a:solidFill>
                <a:latin typeface="標楷體" pitchFamily="65" charset="-120"/>
                <a:ea typeface="標楷體" pitchFamily="65" charset="-120"/>
              </a:rPr>
              <a:t>日本</a:t>
            </a:r>
            <a:r>
              <a:rPr lang="zh-TW" altLang="en-US" dirty="0" smtClean="0">
                <a:latin typeface="標楷體" pitchFamily="65" charset="-120"/>
                <a:ea typeface="標楷體" pitchFamily="65" charset="-120"/>
              </a:rPr>
              <a:t>，當時最著名的口號之一是「</a:t>
            </a:r>
            <a:r>
              <a:rPr lang="zh-TW" altLang="en-US" dirty="0" smtClean="0">
                <a:solidFill>
                  <a:srgbClr val="FF0000"/>
                </a:solidFill>
                <a:latin typeface="標楷體" pitchFamily="65" charset="-120"/>
                <a:ea typeface="標楷體" pitchFamily="65" charset="-120"/>
              </a:rPr>
              <a:t>外爭國權</a:t>
            </a:r>
            <a:r>
              <a:rPr lang="zh-TW" altLang="en-US" dirty="0" smtClean="0">
                <a:latin typeface="標楷體" pitchFamily="65" charset="-120"/>
                <a:ea typeface="標楷體" pitchFamily="65" charset="-120"/>
              </a:rPr>
              <a:t>（對抗列強侵權），</a:t>
            </a:r>
            <a:r>
              <a:rPr lang="zh-TW" altLang="en-US" dirty="0" smtClean="0">
                <a:solidFill>
                  <a:srgbClr val="FF0000"/>
                </a:solidFill>
                <a:latin typeface="標楷體" pitchFamily="65" charset="-120"/>
                <a:ea typeface="標楷體" pitchFamily="65" charset="-120"/>
              </a:rPr>
              <a:t>內除國賊</a:t>
            </a:r>
            <a:r>
              <a:rPr lang="zh-TW" altLang="en-US" dirty="0" smtClean="0">
                <a:latin typeface="標楷體" pitchFamily="65" charset="-120"/>
                <a:ea typeface="標楷體" pitchFamily="65" charset="-120"/>
              </a:rPr>
              <a:t>（懲除媚日官員）」。</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smtClean="0">
                <a:latin typeface="標楷體" pitchFamily="65" charset="-120"/>
                <a:ea typeface="標楷體" pitchFamily="65" charset="-120"/>
              </a:rPr>
              <a:t>五四運動的影響</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彰顯了學生當時救亡圖存的愛國精神</a:t>
            </a:r>
          </a:p>
          <a:p>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促進了社會各階層覺醒</a:t>
            </a:r>
          </a:p>
          <a:p>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加深國人自立圖強之意識</a:t>
            </a:r>
          </a:p>
          <a:p>
            <a:r>
              <a:rPr lang="en-US" altLang="zh-TW" dirty="0" smtClean="0">
                <a:latin typeface="標楷體" pitchFamily="65" charset="-120"/>
                <a:ea typeface="標楷體" pitchFamily="65" charset="-120"/>
              </a:rPr>
              <a:t>4.</a:t>
            </a:r>
            <a:r>
              <a:rPr lang="zh-TW" altLang="en-US" dirty="0" smtClean="0">
                <a:latin typeface="標楷體" pitchFamily="65" charset="-120"/>
                <a:ea typeface="標楷體" pitchFamily="65" charset="-120"/>
              </a:rPr>
              <a:t>擴大了新文化運動的影響，倡導科學與  民主         </a:t>
            </a:r>
          </a:p>
          <a:p>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smtClean="0">
                <a:latin typeface="標楷體" pitchFamily="65" charset="-120"/>
                <a:ea typeface="標楷體" pitchFamily="65" charset="-120"/>
              </a:rPr>
              <a:t>21</a:t>
            </a:r>
            <a:r>
              <a:rPr lang="zh-TW" altLang="en-US" b="1" dirty="0" smtClean="0">
                <a:latin typeface="標楷體" pitchFamily="65" charset="-120"/>
                <a:ea typeface="標楷體" pitchFamily="65" charset="-120"/>
              </a:rPr>
              <a:t>世紀</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21</a:t>
            </a:r>
            <a:r>
              <a:rPr lang="zh-TW" altLang="en-US" dirty="0" smtClean="0">
                <a:latin typeface="標楷體" pitchFamily="65" charset="-120"/>
                <a:ea typeface="標楷體" pitchFamily="65" charset="-120"/>
              </a:rPr>
              <a:t>世紀，是個自由民主的社會，使人們認為在現代自由是</a:t>
            </a:r>
            <a:r>
              <a:rPr lang="zh-TW" altLang="en-US" dirty="0" smtClean="0">
                <a:solidFill>
                  <a:srgbClr val="FF0000"/>
                </a:solidFill>
                <a:latin typeface="標楷體" pitchFamily="65" charset="-120"/>
                <a:ea typeface="標楷體" pitchFamily="65" charset="-120"/>
              </a:rPr>
              <a:t>理所當然</a:t>
            </a:r>
            <a:r>
              <a:rPr lang="zh-TW" altLang="en-US" dirty="0" smtClean="0">
                <a:latin typeface="標楷體" pitchFamily="65" charset="-120"/>
                <a:ea typeface="標楷體" pitchFamily="65" charset="-120"/>
              </a:rPr>
              <a:t>的事情，但過多的自由造成了社會上許多的問題。</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：人肉搜索、狗仔隊、賣淫合法化、墮胎等問題。</a:t>
            </a:r>
            <a:endParaRPr lang="zh-TW" altLang="en-US" dirty="0">
              <a:latin typeface="標楷體" pitchFamily="65" charset="-120"/>
              <a:ea typeface="標楷體" pitchFamily="65" charset="-120"/>
            </a:endParaRPr>
          </a:p>
        </p:txBody>
      </p:sp>
      <p:pic>
        <p:nvPicPr>
          <p:cNvPr id="4" name="圖片 3" descr="下載 (5).jpg"/>
          <p:cNvPicPr>
            <a:picLocks noChangeAspect="1"/>
          </p:cNvPicPr>
          <p:nvPr/>
        </p:nvPicPr>
        <p:blipFill>
          <a:blip r:embed="rId2" cstate="print"/>
          <a:stretch>
            <a:fillRect/>
          </a:stretch>
        </p:blipFill>
        <p:spPr>
          <a:xfrm>
            <a:off x="5652120" y="4653136"/>
            <a:ext cx="285750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79512" y="1988840"/>
            <a:ext cx="8834470" cy="230832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4800" b="1" cap="none" spc="50" dirty="0" smtClean="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rPr>
              <a:t>自由經由先人不斷的爭取</a:t>
            </a:r>
            <a:endParaRPr lang="en-US" altLang="zh-TW" sz="4800" b="1" cap="none" spc="50" dirty="0" smtClean="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endParaRPr>
          </a:p>
          <a:p>
            <a:pPr algn="ctr"/>
            <a:r>
              <a:rPr lang="zh-TW" altLang="en-US" sz="4800" b="1" spc="50" dirty="0" smtClean="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rPr>
              <a:t>才有今日的自由</a:t>
            </a:r>
            <a:endParaRPr lang="en-US" altLang="zh-TW" sz="4800" b="1" spc="50" dirty="0" smtClean="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endParaRPr>
          </a:p>
          <a:p>
            <a:pPr algn="ctr"/>
            <a:r>
              <a:rPr lang="zh-TW" altLang="en-US" sz="4800" b="1" cap="none" spc="50" dirty="0" smtClean="0">
                <a:ln w="11430"/>
                <a:solidFill>
                  <a:srgbClr val="FF0000"/>
                </a:solidFill>
                <a:effectLst>
                  <a:outerShdw blurRad="76200" dist="50800" dir="5400000" algn="tl" rotWithShape="0">
                    <a:srgbClr val="000000">
                      <a:alpha val="65000"/>
                    </a:srgbClr>
                  </a:outerShdw>
                </a:effectLst>
                <a:latin typeface="標楷體" pitchFamily="65" charset="-120"/>
                <a:ea typeface="標楷體" pitchFamily="65" charset="-120"/>
              </a:rPr>
              <a:t>我們應該要</a:t>
            </a:r>
            <a:r>
              <a:rPr lang="zh-TW" altLang="en-US" sz="4800" b="1" cap="all" dirty="0" smtClean="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latin typeface="標楷體" pitchFamily="65" charset="-120"/>
                <a:ea typeface="標楷體" pitchFamily="65" charset="-120"/>
              </a:rPr>
              <a:t>好好運用而不是濫用</a:t>
            </a:r>
            <a:endParaRPr lang="zh-TW" altLang="en-US" sz="4800" b="1" cap="none" spc="50" dirty="0">
              <a:ln w="11430"/>
              <a:solidFill>
                <a:srgbClr val="0000FF"/>
              </a:solidFill>
              <a:effectLst>
                <a:outerShdw blurRad="76200" dist="50800" dir="5400000" algn="tl" rotWithShape="0">
                  <a:srgbClr val="000000">
                    <a:alpha val="65000"/>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1785918" y="571479"/>
          <a:ext cx="6096000" cy="6145677"/>
        </p:xfrm>
        <a:graphic>
          <a:graphicData uri="http://schemas.openxmlformats.org/drawingml/2006/table">
            <a:tbl>
              <a:tblPr firstRow="1" bandRow="1">
                <a:tableStyleId>{5C22544A-7EE6-4342-B048-85BDC9FD1C3A}</a:tableStyleId>
              </a:tblPr>
              <a:tblGrid>
                <a:gridCol w="1428760"/>
                <a:gridCol w="2286016"/>
                <a:gridCol w="2381224"/>
              </a:tblGrid>
              <a:tr h="1357323">
                <a:tc>
                  <a:txBody>
                    <a:bodyPr/>
                    <a:lstStyle/>
                    <a:p>
                      <a:r>
                        <a:rPr lang="zh-TW" altLang="en-US" sz="2800" dirty="0" smtClean="0"/>
                        <a:t>        </a:t>
                      </a:r>
                      <a:endParaRPr lang="zh-TW" alt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東</a:t>
                      </a:r>
                      <a:r>
                        <a:rPr lang="zh-TW" altLang="en-US" sz="3200" baseline="0" dirty="0" smtClean="0">
                          <a:latin typeface="標楷體" pitchFamily="65" charset="-120"/>
                          <a:ea typeface="標楷體" pitchFamily="65" charset="-120"/>
                        </a:rPr>
                        <a:t>方</a:t>
                      </a:r>
                      <a:endParaRPr lang="en-US" altLang="zh-TW" sz="3200" dirty="0" smtClean="0">
                        <a:latin typeface="標楷體" pitchFamily="65" charset="-120"/>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dirty="0" smtClean="0">
                          <a:latin typeface="標楷體" pitchFamily="65" charset="-120"/>
                          <a:ea typeface="標楷體" pitchFamily="65" charset="-120"/>
                        </a:rPr>
                        <a:t>採團體主義</a:t>
                      </a:r>
                    </a:p>
                  </a:txBody>
                  <a:tcPr/>
                </a:tc>
                <a:tc>
                  <a:txBody>
                    <a:bodyPr/>
                    <a:lstStyle/>
                    <a:p>
                      <a:r>
                        <a:rPr lang="zh-TW" altLang="en-US" sz="3200" dirty="0" smtClean="0">
                          <a:latin typeface="標楷體" pitchFamily="65" charset="-120"/>
                          <a:ea typeface="標楷體" pitchFamily="65" charset="-120"/>
                        </a:rPr>
                        <a:t>西方</a:t>
                      </a:r>
                      <a:endParaRPr lang="en-US" altLang="zh-TW" sz="3200" dirty="0" smtClean="0">
                        <a:latin typeface="標楷體" pitchFamily="65" charset="-120"/>
                        <a:ea typeface="標楷體" pitchFamily="65" charset="-120"/>
                      </a:endParaRPr>
                    </a:p>
                    <a:p>
                      <a:r>
                        <a:rPr lang="zh-TW" altLang="en-US" sz="3200" dirty="0" smtClean="0">
                          <a:latin typeface="標楷體" pitchFamily="65" charset="-120"/>
                          <a:ea typeface="標楷體" pitchFamily="65" charset="-120"/>
                        </a:rPr>
                        <a:t>採個人主義</a:t>
                      </a:r>
                    </a:p>
                    <a:p>
                      <a:endParaRPr lang="zh-TW" altLang="en-US" sz="3200" dirty="0">
                        <a:latin typeface="標楷體" pitchFamily="65" charset="-120"/>
                        <a:ea typeface="標楷體" pitchFamily="65" charset="-120"/>
                      </a:endParaRPr>
                    </a:p>
                  </a:txBody>
                  <a:tcPr/>
                </a:tc>
              </a:tr>
              <a:tr h="1530399">
                <a:tc>
                  <a:txBody>
                    <a:bodyPr/>
                    <a:lstStyle/>
                    <a:p>
                      <a:endParaRPr lang="en-US" altLang="zh-TW" sz="2000" b="1" dirty="0" smtClean="0">
                        <a:solidFill>
                          <a:srgbClr val="FF0000"/>
                        </a:solidFill>
                        <a:latin typeface="標楷體" pitchFamily="65" charset="-120"/>
                        <a:ea typeface="標楷體" pitchFamily="65" charset="-120"/>
                      </a:endParaRPr>
                    </a:p>
                    <a:p>
                      <a:r>
                        <a:rPr lang="zh-TW" altLang="en-US" sz="3600" b="1" dirty="0" smtClean="0">
                          <a:solidFill>
                            <a:srgbClr val="FF0000"/>
                          </a:solidFill>
                          <a:latin typeface="標楷體" pitchFamily="65" charset="-120"/>
                          <a:ea typeface="標楷體" pitchFamily="65" charset="-120"/>
                        </a:rPr>
                        <a:t>自殺</a:t>
                      </a:r>
                      <a:endParaRPr lang="zh-TW" altLang="en-US" sz="3600" b="1" dirty="0">
                        <a:solidFill>
                          <a:srgbClr val="FF0000"/>
                        </a:solidFill>
                        <a:latin typeface="標楷體" pitchFamily="65" charset="-120"/>
                        <a:ea typeface="標楷體" pitchFamily="65" charset="-120"/>
                      </a:endParaRPr>
                    </a:p>
                  </a:txBody>
                  <a:tcPr/>
                </a:tc>
                <a:tc>
                  <a:txBody>
                    <a:bodyPr/>
                    <a:lstStyle/>
                    <a:p>
                      <a:r>
                        <a:rPr lang="zh-TW" altLang="en-US" sz="2200" b="1" dirty="0" smtClean="0">
                          <a:solidFill>
                            <a:schemeClr val="tx1"/>
                          </a:solidFill>
                          <a:latin typeface="標楷體" pitchFamily="65" charset="-120"/>
                          <a:ea typeface="標楷體" pitchFamily="65" charset="-120"/>
                        </a:rPr>
                        <a:t>在成長過程中，是社會幫助你長大，所以你有義務協助和回饋</a:t>
                      </a:r>
                      <a:endParaRPr lang="zh-TW" altLang="en-US" sz="2200" b="1" dirty="0">
                        <a:solidFill>
                          <a:schemeClr val="tx1"/>
                        </a:solidFill>
                        <a:latin typeface="標楷體" pitchFamily="65" charset="-120"/>
                        <a:ea typeface="標楷體" pitchFamily="65" charset="-120"/>
                      </a:endParaRPr>
                    </a:p>
                  </a:txBody>
                  <a:tcPr/>
                </a:tc>
                <a:tc>
                  <a:txBody>
                    <a:bodyPr/>
                    <a:lstStyle/>
                    <a:p>
                      <a:r>
                        <a:rPr lang="zh-TW" altLang="en-US" sz="2200" b="1" i="0" dirty="0" smtClean="0">
                          <a:latin typeface="標楷體" pitchFamily="65" charset="-120"/>
                          <a:ea typeface="標楷體" pitchFamily="65" charset="-120"/>
                        </a:rPr>
                        <a:t>傷害自己並無妨害到他人</a:t>
                      </a:r>
                      <a:r>
                        <a:rPr lang="zh-TW" altLang="en-US" sz="2200" b="1" i="0" baseline="0" dirty="0" smtClean="0">
                          <a:latin typeface="標楷體" pitchFamily="65" charset="-120"/>
                          <a:ea typeface="標楷體" pitchFamily="65" charset="-120"/>
                        </a:rPr>
                        <a:t>   </a:t>
                      </a:r>
                      <a:r>
                        <a:rPr lang="en-US" altLang="zh-TW" sz="2200" b="1" i="0" dirty="0" smtClean="0">
                          <a:solidFill>
                            <a:srgbClr val="FF0000"/>
                          </a:solidFill>
                          <a:latin typeface="標楷體" pitchFamily="65" charset="-120"/>
                          <a:ea typeface="標楷體" pitchFamily="65" charset="-120"/>
                        </a:rPr>
                        <a:t>OK!</a:t>
                      </a:r>
                      <a:endParaRPr lang="zh-TW" altLang="en-US" sz="2200" b="1" i="0" dirty="0">
                        <a:solidFill>
                          <a:srgbClr val="FF0000"/>
                        </a:solidFill>
                        <a:latin typeface="標楷體" pitchFamily="65" charset="-120"/>
                        <a:ea typeface="標楷體" pitchFamily="65" charset="-120"/>
                      </a:endParaRPr>
                    </a:p>
                  </a:txBody>
                  <a:tcPr/>
                </a:tc>
              </a:tr>
              <a:tr h="1530399">
                <a:tc>
                  <a:txBody>
                    <a:bodyPr/>
                    <a:lstStyle/>
                    <a:p>
                      <a:endParaRPr lang="en-US" altLang="zh-TW" b="1" dirty="0" smtClean="0">
                        <a:latin typeface="標楷體" pitchFamily="65" charset="-120"/>
                        <a:ea typeface="標楷體" pitchFamily="65" charset="-120"/>
                      </a:endParaRPr>
                    </a:p>
                    <a:p>
                      <a:r>
                        <a:rPr lang="zh-TW" altLang="en-US" sz="3600" b="1" dirty="0" smtClean="0">
                          <a:solidFill>
                            <a:srgbClr val="FF0000"/>
                          </a:solidFill>
                          <a:latin typeface="標楷體" pitchFamily="65" charset="-120"/>
                          <a:ea typeface="標楷體" pitchFamily="65" charset="-120"/>
                        </a:rPr>
                        <a:t>吸毒</a:t>
                      </a:r>
                      <a:endParaRPr lang="zh-TW" altLang="en-US" sz="3600" b="1" dirty="0">
                        <a:solidFill>
                          <a:srgbClr val="FF0000"/>
                        </a:solidFill>
                        <a:latin typeface="標楷體" pitchFamily="65" charset="-120"/>
                        <a:ea typeface="標楷體" pitchFamily="65" charset="-120"/>
                      </a:endParaRPr>
                    </a:p>
                  </a:txBody>
                  <a:tcPr/>
                </a:tc>
                <a:tc>
                  <a:txBody>
                    <a:bodyPr/>
                    <a:lstStyle/>
                    <a:p>
                      <a:r>
                        <a:rPr lang="zh-TW" altLang="en-US" sz="2200" b="1" dirty="0" smtClean="0">
                          <a:solidFill>
                            <a:schemeClr val="tx1"/>
                          </a:solidFill>
                          <a:latin typeface="標楷體" pitchFamily="65" charset="-120"/>
                          <a:ea typeface="標楷體" pitchFamily="65" charset="-120"/>
                        </a:rPr>
                        <a:t>身體髮膚，受之父母，是違背道德的行為</a:t>
                      </a:r>
                      <a:endParaRPr lang="zh-TW" altLang="en-US" sz="2200" b="1" dirty="0">
                        <a:solidFill>
                          <a:schemeClr val="tx1"/>
                        </a:solidFill>
                        <a:latin typeface="標楷體" pitchFamily="65" charset="-120"/>
                        <a:ea typeface="標楷體" pitchFamily="65" charset="-120"/>
                      </a:endParaRPr>
                    </a:p>
                  </a:txBody>
                  <a:tcPr/>
                </a:tc>
                <a:tc>
                  <a:txBody>
                    <a:bodyPr/>
                    <a:lstStyle/>
                    <a:p>
                      <a:r>
                        <a:rPr lang="zh-TW" altLang="en-US" sz="2200" b="1" dirty="0" smtClean="0">
                          <a:latin typeface="標楷體" pitchFamily="65" charset="-120"/>
                          <a:ea typeface="標楷體" pitchFamily="65" charset="-120"/>
                        </a:rPr>
                        <a:t>自己吸毒，無妨礙他人。   </a:t>
                      </a:r>
                      <a:r>
                        <a:rPr lang="en-US" altLang="zh-TW" sz="2200" b="1" dirty="0" smtClean="0">
                          <a:solidFill>
                            <a:srgbClr val="FF0000"/>
                          </a:solidFill>
                          <a:latin typeface="標楷體" pitchFamily="65" charset="-120"/>
                          <a:ea typeface="標楷體" pitchFamily="65" charset="-120"/>
                        </a:rPr>
                        <a:t>OK!</a:t>
                      </a:r>
                      <a:endParaRPr lang="zh-TW" altLang="en-US" sz="2200" b="1" dirty="0" smtClean="0">
                        <a:solidFill>
                          <a:srgbClr val="FF0000"/>
                        </a:solidFill>
                        <a:latin typeface="標楷體" pitchFamily="65" charset="-120"/>
                        <a:ea typeface="標楷體" pitchFamily="65" charset="-120"/>
                      </a:endParaRPr>
                    </a:p>
                    <a:p>
                      <a:r>
                        <a:rPr lang="zh-TW" altLang="en-US" sz="2200" b="1" dirty="0" smtClean="0">
                          <a:latin typeface="標楷體" pitchFamily="65" charset="-120"/>
                          <a:ea typeface="標楷體" pitchFamily="65" charset="-120"/>
                        </a:rPr>
                        <a:t>賣毒給人，影響他人。     </a:t>
                      </a:r>
                      <a:r>
                        <a:rPr lang="zh-TW" altLang="en-US" sz="2200" b="1" dirty="0" smtClean="0">
                          <a:solidFill>
                            <a:srgbClr val="FF0000"/>
                          </a:solidFill>
                          <a:latin typeface="標楷體" pitchFamily="65" charset="-120"/>
                          <a:ea typeface="標楷體" pitchFamily="65" charset="-120"/>
                        </a:rPr>
                        <a:t>不</a:t>
                      </a:r>
                      <a:r>
                        <a:rPr lang="en-US" altLang="zh-TW" sz="2200" b="1" dirty="0" smtClean="0">
                          <a:solidFill>
                            <a:srgbClr val="FF0000"/>
                          </a:solidFill>
                          <a:latin typeface="標楷體" pitchFamily="65" charset="-120"/>
                          <a:ea typeface="標楷體" pitchFamily="65" charset="-120"/>
                        </a:rPr>
                        <a:t>OK!</a:t>
                      </a:r>
                      <a:endParaRPr lang="zh-TW" altLang="en-US" sz="2200" b="1" i="0" dirty="0">
                        <a:solidFill>
                          <a:srgbClr val="FF0000"/>
                        </a:solidFill>
                        <a:latin typeface="標楷體" pitchFamily="65" charset="-120"/>
                        <a:ea typeface="標楷體" pitchFamily="65" charset="-120"/>
                      </a:endParaRPr>
                    </a:p>
                  </a:txBody>
                  <a:tcPr/>
                </a:tc>
              </a:tr>
              <a:tr h="1530399">
                <a:tc>
                  <a:txBody>
                    <a:bodyPr/>
                    <a:lstStyle/>
                    <a:p>
                      <a:endParaRPr lang="en-US" altLang="zh-TW" b="1" dirty="0" smtClean="0">
                        <a:latin typeface="標楷體" pitchFamily="65" charset="-120"/>
                        <a:ea typeface="標楷體" pitchFamily="65" charset="-120"/>
                      </a:endParaRPr>
                    </a:p>
                    <a:p>
                      <a:r>
                        <a:rPr lang="zh-TW" altLang="en-US" sz="3600" b="1" dirty="0" smtClean="0">
                          <a:solidFill>
                            <a:srgbClr val="FF0000"/>
                          </a:solidFill>
                          <a:latin typeface="標楷體" pitchFamily="65" charset="-120"/>
                          <a:ea typeface="標楷體" pitchFamily="65" charset="-120"/>
                        </a:rPr>
                        <a:t>賣淫</a:t>
                      </a:r>
                      <a:endParaRPr lang="zh-TW" altLang="en-US" sz="3600" b="1" dirty="0">
                        <a:solidFill>
                          <a:srgbClr val="FF0000"/>
                        </a:solidFill>
                        <a:latin typeface="標楷體" pitchFamily="65" charset="-120"/>
                        <a:ea typeface="標楷體" pitchFamily="65" charset="-120"/>
                      </a:endParaRPr>
                    </a:p>
                  </a:txBody>
                  <a:tcPr/>
                </a:tc>
                <a:tc>
                  <a:txBody>
                    <a:bodyPr/>
                    <a:lstStyle/>
                    <a:p>
                      <a:r>
                        <a:rPr lang="zh-TW" altLang="en-US" sz="2200" b="1" dirty="0" smtClean="0">
                          <a:latin typeface="標楷體" pitchFamily="65" charset="-120"/>
                          <a:ea typeface="標楷體" pitchFamily="65" charset="-120"/>
                        </a:rPr>
                        <a:t>出賣自己的身體</a:t>
                      </a:r>
                      <a:endParaRPr lang="zh-TW" altLang="en-US" sz="2200" b="1" dirty="0">
                        <a:latin typeface="標楷體" pitchFamily="65" charset="-120"/>
                        <a:ea typeface="標楷體" pitchFamily="65" charset="-120"/>
                      </a:endParaRPr>
                    </a:p>
                  </a:txBody>
                  <a:tcPr/>
                </a:tc>
                <a:tc>
                  <a:txBody>
                    <a:bodyPr/>
                    <a:lstStyle/>
                    <a:p>
                      <a:r>
                        <a:rPr lang="zh-TW" altLang="en-US" sz="2200" b="1" i="0" dirty="0" smtClean="0">
                          <a:latin typeface="標楷體" pitchFamily="65" charset="-120"/>
                          <a:ea typeface="標楷體" pitchFamily="65" charset="-120"/>
                        </a:rPr>
                        <a:t>那是出自於個人的意願</a:t>
                      </a:r>
                      <a:r>
                        <a:rPr lang="zh-TW" altLang="en-US" sz="2200" b="1" i="0" baseline="0" dirty="0" smtClean="0">
                          <a:latin typeface="標楷體" pitchFamily="65" charset="-120"/>
                          <a:ea typeface="標楷體" pitchFamily="65" charset="-120"/>
                        </a:rPr>
                        <a:t>     </a:t>
                      </a:r>
                      <a:r>
                        <a:rPr lang="en-US" altLang="zh-TW" sz="2200" b="1" i="0" dirty="0" smtClean="0">
                          <a:solidFill>
                            <a:srgbClr val="FF0000"/>
                          </a:solidFill>
                          <a:latin typeface="標楷體" pitchFamily="65" charset="-120"/>
                          <a:ea typeface="標楷體" pitchFamily="65" charset="-120"/>
                        </a:rPr>
                        <a:t>OK!</a:t>
                      </a:r>
                    </a:p>
                    <a:p>
                      <a:endParaRPr lang="zh-TW" altLang="en-US" sz="2000" b="1" i="0" dirty="0">
                        <a:latin typeface="標楷體" pitchFamily="65" charset="-120"/>
                        <a:ea typeface="標楷體" pitchFamily="65" charset="-120"/>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457200" y="620713"/>
            <a:ext cx="8229600" cy="5505450"/>
          </a:xfrm>
        </p:spPr>
        <p:txBody>
          <a:bodyPr rtlCol="0">
            <a:normAutofit/>
          </a:bodyPr>
          <a:lstStyle/>
          <a:p>
            <a:pPr marL="0" indent="0" algn="ctr" eaLnBrk="1" fontAlgn="auto" hangingPunct="1">
              <a:spcAft>
                <a:spcPts val="0"/>
              </a:spcAft>
              <a:buFont typeface="Wingdings 2" pitchFamily="18" charset="2"/>
              <a:buNone/>
              <a:defRPr/>
            </a:pPr>
            <a:endParaRPr lang="en-US" altLang="zh-TW" sz="6400" dirty="0" smtClean="0">
              <a:latin typeface="標楷體" pitchFamily="65" charset="-120"/>
            </a:endParaRPr>
          </a:p>
          <a:p>
            <a:pPr marL="0" indent="0" algn="ctr" eaLnBrk="1" fontAlgn="auto" hangingPunct="1">
              <a:spcAft>
                <a:spcPts val="0"/>
              </a:spcAft>
              <a:buFont typeface="Wingdings 2" pitchFamily="18" charset="2"/>
              <a:buNone/>
              <a:defRPr/>
            </a:pPr>
            <a:r>
              <a:rPr lang="zh-TW" altLang="en-US" sz="6400" b="1" dirty="0" smtClean="0">
                <a:latin typeface="標楷體" pitchFamily="65" charset="-120"/>
                <a:ea typeface="標楷體" pitchFamily="65" charset="-120"/>
              </a:rPr>
              <a:t>人權法典的介紹</a:t>
            </a:r>
            <a:endParaRPr lang="en-US" altLang="zh-TW" sz="6400" b="1" dirty="0" smtClean="0">
              <a:latin typeface="標楷體" pitchFamily="65" charset="-120"/>
              <a:ea typeface="標楷體" pitchFamily="65" charset="-120"/>
            </a:endParaRPr>
          </a:p>
          <a:p>
            <a:pPr marL="0" indent="0" algn="ctr" eaLnBrk="1" fontAlgn="auto" hangingPunct="1">
              <a:spcAft>
                <a:spcPts val="0"/>
              </a:spcAft>
              <a:buFont typeface="Wingdings 2" pitchFamily="18" charset="2"/>
              <a:buNone/>
              <a:defRPr/>
            </a:pPr>
            <a:endParaRPr lang="en-US" altLang="zh-TW" sz="2800" dirty="0" smtClean="0">
              <a:latin typeface="+mn-ea"/>
            </a:endParaRPr>
          </a:p>
          <a:p>
            <a:pPr marL="0" indent="0" algn="ctr" eaLnBrk="1" fontAlgn="auto" hangingPunct="1">
              <a:spcAft>
                <a:spcPts val="0"/>
              </a:spcAft>
              <a:buFont typeface="Wingdings 2" pitchFamily="18" charset="2"/>
              <a:buNone/>
              <a:defRPr/>
            </a:pPr>
            <a:endParaRPr lang="en-US" altLang="zh-TW" sz="2800" dirty="0" smtClean="0">
              <a:latin typeface="+mn-ea"/>
            </a:endParaRPr>
          </a:p>
          <a:p>
            <a:pPr marL="0" indent="0" algn="ctr" eaLnBrk="1" fontAlgn="auto" hangingPunct="1">
              <a:spcAft>
                <a:spcPts val="0"/>
              </a:spcAft>
              <a:buFont typeface="Wingdings 2" pitchFamily="18" charset="2"/>
              <a:buNone/>
              <a:defRPr/>
            </a:pPr>
            <a:r>
              <a:rPr lang="zh-TW" altLang="en-US" dirty="0" smtClean="0">
                <a:latin typeface="標楷體" pitchFamily="65" charset="-120"/>
                <a:ea typeface="標楷體" pitchFamily="65" charset="-120"/>
              </a:rPr>
              <a:t>報告人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高濬東</a:t>
            </a:r>
            <a:endParaRPr lang="en-US" altLang="zh-TW"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5175"/>
            <a:ext cx="8229600" cy="5360988"/>
          </a:xfrm>
        </p:spPr>
        <p:txBody>
          <a:bodyPr rtlCol="0">
            <a:normAutofit/>
          </a:bodyPr>
          <a:lstStyle/>
          <a:p>
            <a:pPr marL="274320" indent="-274320" eaLnBrk="1" fontAlgn="auto" hangingPunct="1">
              <a:spcAft>
                <a:spcPts val="0"/>
              </a:spcAft>
              <a:buFont typeface="Wingdings 2"/>
              <a:buChar char=""/>
              <a:defRPr/>
            </a:pPr>
            <a:endParaRPr lang="en-US" altLang="zh-TW" dirty="0" smtClean="0"/>
          </a:p>
          <a:p>
            <a:pPr marL="274320" indent="-274320" eaLnBrk="1" fontAlgn="auto" hangingPunct="1">
              <a:spcAft>
                <a:spcPts val="0"/>
              </a:spcAft>
              <a:buFont typeface="Wingdings 2"/>
              <a:buChar char=""/>
              <a:defRPr/>
            </a:pPr>
            <a:endParaRPr lang="en-US" altLang="zh-TW" dirty="0"/>
          </a:p>
          <a:p>
            <a:pPr marL="0" indent="0" algn="ctr" eaLnBrk="1" fontAlgn="auto" hangingPunct="1">
              <a:spcAft>
                <a:spcPts val="0"/>
              </a:spcAft>
              <a:buFont typeface="Wingdings 2"/>
              <a:buNone/>
              <a:defRPr/>
            </a:pPr>
            <a:r>
              <a:rPr lang="zh-TW" altLang="en-US" sz="6400" b="1" dirty="0" smtClean="0">
                <a:latin typeface="標楷體" pitchFamily="65" charset="-120"/>
                <a:ea typeface="標楷體" pitchFamily="65" charset="-120"/>
              </a:rPr>
              <a:t>美國獨立宣言</a:t>
            </a:r>
          </a:p>
          <a:p>
            <a:pPr marL="0" indent="0" algn="ctr" eaLnBrk="1" fontAlgn="auto" hangingPunct="1">
              <a:spcAft>
                <a:spcPts val="0"/>
              </a:spcAft>
              <a:buFont typeface="Wingdings 2"/>
              <a:buNone/>
              <a:defRPr/>
            </a:pPr>
            <a:endParaRPr lang="en-US" altLang="zh-TW" sz="2800" dirty="0" smtClean="0">
              <a:latin typeface="標楷體" pitchFamily="65" charset="-120"/>
              <a:ea typeface="標楷體" pitchFamily="65" charset="-120"/>
            </a:endParaRPr>
          </a:p>
          <a:p>
            <a:pPr marL="0" indent="0" algn="ctr" eaLnBrk="1" fontAlgn="auto" hangingPunct="1">
              <a:spcAft>
                <a:spcPts val="0"/>
              </a:spcAft>
              <a:buFont typeface="Wingdings 2"/>
              <a:buNone/>
              <a:defRPr/>
            </a:pPr>
            <a:endParaRPr lang="zh-TW" altLang="en-US" sz="2800" dirty="0">
              <a:latin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內容版面配置區 2"/>
          <p:cNvSpPr>
            <a:spLocks noGrp="1"/>
          </p:cNvSpPr>
          <p:nvPr>
            <p:ph idx="1"/>
          </p:nvPr>
        </p:nvSpPr>
        <p:spPr>
          <a:xfrm>
            <a:off x="457200" y="765175"/>
            <a:ext cx="8229600" cy="5360988"/>
          </a:xfrm>
        </p:spPr>
        <p:txBody>
          <a:bodyPr rtlCol="0">
            <a:normAutofit/>
          </a:bodyPr>
          <a:lstStyle/>
          <a:p>
            <a:pPr marL="274320" indent="-274320" eaLnBrk="1" fontAlgn="auto" hangingPunct="1">
              <a:spcAft>
                <a:spcPts val="0"/>
              </a:spcAft>
              <a:buFont typeface="Arial" pitchFamily="34" charset="0"/>
              <a:buChar char="•"/>
              <a:defRPr/>
            </a:pPr>
            <a:endParaRPr lang="en-US" altLang="zh-TW" dirty="0" smtClean="0">
              <a:latin typeface="標楷體" pitchFamily="65" charset="-120"/>
              <a:ea typeface="標楷體" pitchFamily="65" charset="-120"/>
            </a:endParaRPr>
          </a:p>
          <a:p>
            <a:pPr marL="274320" indent="-274320" eaLnBrk="1" fontAlgn="auto" hangingPunct="1">
              <a:spcAft>
                <a:spcPts val="0"/>
              </a:spcAft>
              <a:buFont typeface="Arial" pitchFamily="34" charset="0"/>
              <a:buChar char="•"/>
              <a:defRPr/>
            </a:pPr>
            <a:endParaRPr lang="en-US" altLang="zh-TW"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4000" dirty="0" smtClean="0">
                <a:latin typeface="標楷體" pitchFamily="65" charset="-120"/>
                <a:ea typeface="標楷體" pitchFamily="65" charset="-120"/>
              </a:rPr>
              <a:t>「凡人生而平等，秉造物者之賜，擁諸無可轉讓之權利，包含生命權、</a:t>
            </a:r>
            <a:r>
              <a:rPr lang="zh-TW" altLang="en-US" sz="4000" b="1" dirty="0" smtClean="0">
                <a:solidFill>
                  <a:srgbClr val="FF0000"/>
                </a:solidFill>
                <a:latin typeface="標楷體" pitchFamily="65" charset="-120"/>
                <a:ea typeface="標楷體" pitchFamily="65" charset="-120"/>
              </a:rPr>
              <a:t>自由權</a:t>
            </a:r>
            <a:r>
              <a:rPr lang="zh-TW" altLang="en-US" sz="4000" dirty="0" smtClean="0">
                <a:latin typeface="標楷體" pitchFamily="65" charset="-120"/>
                <a:ea typeface="標楷體" pitchFamily="65" charset="-120"/>
              </a:rPr>
              <a:t>、與追尋幸福之權。」</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150"/>
            <a:ext cx="8229600" cy="5434013"/>
          </a:xfrm>
        </p:spPr>
        <p:txBody>
          <a:bodyPr rtlCol="0">
            <a:normAutofit/>
          </a:bodyPr>
          <a:lstStyle/>
          <a:p>
            <a:pPr marL="274320" indent="-274320" eaLnBrk="1" fontAlgn="auto" hangingPunct="1">
              <a:spcAft>
                <a:spcPts val="0"/>
              </a:spcAft>
              <a:buFont typeface="Wingdings 2"/>
              <a:buChar char=""/>
              <a:defRPr/>
            </a:pPr>
            <a:endParaRPr lang="en-US" altLang="zh-TW" dirty="0" smtClean="0"/>
          </a:p>
          <a:p>
            <a:pPr marL="274320" indent="-274320" eaLnBrk="1" fontAlgn="auto" hangingPunct="1">
              <a:spcAft>
                <a:spcPts val="0"/>
              </a:spcAft>
              <a:buFont typeface="Wingdings 2"/>
              <a:buChar char=""/>
              <a:defRPr/>
            </a:pPr>
            <a:endParaRPr lang="en-US" altLang="zh-TW" dirty="0"/>
          </a:p>
          <a:p>
            <a:pPr marL="0" indent="0" algn="ctr" eaLnBrk="1" fontAlgn="auto" hangingPunct="1">
              <a:spcAft>
                <a:spcPts val="0"/>
              </a:spcAft>
              <a:buFont typeface="Wingdings 2"/>
              <a:buNone/>
              <a:defRPr/>
            </a:pPr>
            <a:r>
              <a:rPr lang="zh-TW" altLang="en-US" sz="6400" b="1" dirty="0" smtClean="0">
                <a:latin typeface="標楷體" pitchFamily="65" charset="-120"/>
                <a:ea typeface="標楷體" pitchFamily="65" charset="-120"/>
              </a:rPr>
              <a:t>美國</a:t>
            </a:r>
            <a:r>
              <a:rPr lang="zh-TW" altLang="en-US" sz="6400" b="1" dirty="0">
                <a:latin typeface="標楷體" pitchFamily="65" charset="-120"/>
                <a:ea typeface="標楷體" pitchFamily="65" charset="-120"/>
              </a:rPr>
              <a:t>憲法</a:t>
            </a:r>
            <a:r>
              <a:rPr lang="zh-TW" altLang="en-US" sz="6400" b="1" dirty="0" smtClean="0">
                <a:latin typeface="標楷體" pitchFamily="65" charset="-120"/>
                <a:ea typeface="標楷體" pitchFamily="65" charset="-120"/>
              </a:rPr>
              <a:t>修正案</a:t>
            </a:r>
            <a:endParaRPr lang="en-US" altLang="zh-TW" sz="6400" b="1" dirty="0" smtClean="0">
              <a:latin typeface="標楷體" pitchFamily="65" charset="-120"/>
              <a:ea typeface="標楷體" pitchFamily="65" charset="-120"/>
            </a:endParaRPr>
          </a:p>
          <a:p>
            <a:pPr marL="0" indent="0" algn="ctr" eaLnBrk="1" fontAlgn="auto" hangingPunct="1">
              <a:spcAft>
                <a:spcPts val="0"/>
              </a:spcAft>
              <a:buFont typeface="Wingdings 2"/>
              <a:buNone/>
              <a:defRPr/>
            </a:pPr>
            <a:endParaRPr lang="zh-TW" altLang="en-US" sz="2800" dirty="0">
              <a:latin typeface="標楷體" panose="03000509000000000000" pitchFamily="65" charset="-120"/>
            </a:endParaRPr>
          </a:p>
          <a:p>
            <a:pPr marL="0" indent="0" algn="ctr" eaLnBrk="1" fontAlgn="auto" hangingPunct="1">
              <a:spcAft>
                <a:spcPts val="0"/>
              </a:spcAft>
              <a:buFont typeface="Wingdings 2"/>
              <a:buNone/>
              <a:defRPr/>
            </a:pPr>
            <a:endParaRPr lang="zh-TW"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476250"/>
            <a:ext cx="8229600" cy="5434013"/>
          </a:xfrm>
        </p:spPr>
        <p:txBody>
          <a:bodyPr rtlCol="0">
            <a:normAutofit/>
          </a:bodyPr>
          <a:lstStyle/>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sym typeface="標楷體" pitchFamily="65" charset="-120"/>
              </a:rPr>
              <a:t>第一</a:t>
            </a:r>
            <a:r>
              <a:rPr lang="zh-TW" altLang="en-US" sz="2800" dirty="0" smtClean="0">
                <a:latin typeface="標楷體" pitchFamily="65" charset="-120"/>
                <a:ea typeface="標楷體" pitchFamily="65" charset="-120"/>
                <a:sym typeface="標楷體" pitchFamily="65" charset="-120"/>
              </a:rPr>
              <a:t>條</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b="1" dirty="0" smtClean="0">
                <a:solidFill>
                  <a:srgbClr val="FF0000"/>
                </a:solidFill>
                <a:latin typeface="標楷體" pitchFamily="65" charset="-120"/>
                <a:ea typeface="標楷體" pitchFamily="65" charset="-120"/>
                <a:sym typeface="標楷體" pitchFamily="65" charset="-120"/>
              </a:rPr>
              <a:t>  保護</a:t>
            </a:r>
            <a:r>
              <a:rPr lang="zh-TW" altLang="en-US" sz="2800" b="1" dirty="0">
                <a:solidFill>
                  <a:srgbClr val="FF0000"/>
                </a:solidFill>
                <a:latin typeface="標楷體" pitchFamily="65" charset="-120"/>
                <a:ea typeface="標楷體" pitchFamily="65" charset="-120"/>
                <a:sym typeface="標楷體" pitchFamily="65" charset="-120"/>
              </a:rPr>
              <a:t>公民信仰、出版、集會、示威的自由</a:t>
            </a:r>
            <a:r>
              <a:rPr lang="zh-CN" altLang="en-US" sz="2800" dirty="0" smtClean="0">
                <a:latin typeface="標楷體" pitchFamily="65" charset="-120"/>
                <a:ea typeface="標楷體" pitchFamily="65" charset="-120"/>
                <a:sym typeface="標楷體" pitchFamily="65" charset="-120"/>
              </a:rPr>
              <a:t>；</a:t>
            </a:r>
            <a:r>
              <a:rPr lang="zh-TW" altLang="en-US" sz="2800" dirty="0" smtClean="0">
                <a:latin typeface="標楷體" pitchFamily="65" charset="-120"/>
                <a:ea typeface="標楷體" pitchFamily="65" charset="-120"/>
                <a:sym typeface="標楷體" pitchFamily="65" charset="-120"/>
              </a:rPr>
              <a:t> </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國會</a:t>
            </a:r>
            <a:r>
              <a:rPr lang="zh-TW" altLang="en-US" sz="2800" dirty="0">
                <a:latin typeface="標楷體" pitchFamily="65" charset="-120"/>
                <a:ea typeface="標楷體" pitchFamily="65" charset="-120"/>
                <a:sym typeface="標楷體" pitchFamily="65" charset="-120"/>
              </a:rPr>
              <a:t>不得制定關於下列事項的法律：</a:t>
            </a:r>
            <a:r>
              <a:rPr lang="zh-TW" altLang="en-US" sz="2800" b="1" dirty="0" smtClean="0">
                <a:solidFill>
                  <a:srgbClr val="FF0000"/>
                </a:solidFill>
                <a:latin typeface="標楷體" pitchFamily="65" charset="-120"/>
                <a:ea typeface="標楷體" pitchFamily="65" charset="-120"/>
                <a:sym typeface="標楷體" pitchFamily="65" charset="-120"/>
              </a:rPr>
              <a:t>確立</a:t>
            </a:r>
            <a:endParaRPr lang="en-US" altLang="zh-TW" sz="2800" b="1" dirty="0" smtClean="0">
              <a:solidFill>
                <a:srgbClr val="FF0000"/>
              </a:solidFill>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b="1" dirty="0">
                <a:solidFill>
                  <a:srgbClr val="FF0000"/>
                </a:solidFill>
                <a:latin typeface="標楷體" pitchFamily="65" charset="-120"/>
                <a:ea typeface="標楷體" pitchFamily="65" charset="-120"/>
                <a:sym typeface="標楷體" pitchFamily="65" charset="-120"/>
              </a:rPr>
              <a:t> </a:t>
            </a:r>
            <a:r>
              <a:rPr lang="zh-TW" altLang="en-US" sz="2800" b="1" dirty="0" smtClean="0">
                <a:solidFill>
                  <a:srgbClr val="FF0000"/>
                </a:solidFill>
                <a:latin typeface="標楷體" pitchFamily="65" charset="-120"/>
                <a:ea typeface="標楷體" pitchFamily="65" charset="-120"/>
                <a:sym typeface="標楷體" pitchFamily="65" charset="-120"/>
              </a:rPr>
              <a:t> 國教</a:t>
            </a:r>
            <a:r>
              <a:rPr lang="zh-TW" altLang="en-US" sz="2800" b="1" dirty="0">
                <a:solidFill>
                  <a:srgbClr val="FF0000"/>
                </a:solidFill>
                <a:latin typeface="標楷體" pitchFamily="65" charset="-120"/>
                <a:ea typeface="標楷體" pitchFamily="65" charset="-120"/>
                <a:sym typeface="標楷體" pitchFamily="65" charset="-120"/>
              </a:rPr>
              <a:t>或禁止信教自由</a:t>
            </a:r>
            <a:r>
              <a:rPr lang="zh-TW" altLang="en-US" sz="2800" b="1" dirty="0">
                <a:solidFill>
                  <a:srgbClr val="002060"/>
                </a:solidFill>
                <a:latin typeface="標楷體" pitchFamily="65" charset="-120"/>
                <a:ea typeface="標楷體" pitchFamily="65" charset="-120"/>
                <a:sym typeface="標楷體" pitchFamily="65" charset="-120"/>
              </a:rPr>
              <a:t>；</a:t>
            </a:r>
            <a:r>
              <a:rPr lang="zh-TW" altLang="en-US" sz="2800" b="1" dirty="0">
                <a:solidFill>
                  <a:srgbClr val="FF0000"/>
                </a:solidFill>
                <a:latin typeface="標楷體" pitchFamily="65" charset="-120"/>
                <a:ea typeface="標楷體" pitchFamily="65" charset="-120"/>
                <a:sym typeface="標楷體" pitchFamily="65" charset="-120"/>
              </a:rPr>
              <a:t>剝奪言論自由或</a:t>
            </a:r>
            <a:r>
              <a:rPr lang="zh-TW" altLang="en-US" sz="2800" b="1" dirty="0" smtClean="0">
                <a:solidFill>
                  <a:srgbClr val="FF0000"/>
                </a:solidFill>
                <a:latin typeface="標楷體" pitchFamily="65" charset="-120"/>
                <a:ea typeface="標楷體" pitchFamily="65" charset="-120"/>
                <a:sym typeface="標楷體" pitchFamily="65" charset="-120"/>
              </a:rPr>
              <a:t>出</a:t>
            </a:r>
            <a:endParaRPr lang="en-US" altLang="zh-TW" sz="2800" b="1" dirty="0" smtClean="0">
              <a:solidFill>
                <a:srgbClr val="FF0000"/>
              </a:solidFill>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b="1" dirty="0">
                <a:solidFill>
                  <a:srgbClr val="FF0000"/>
                </a:solidFill>
                <a:latin typeface="標楷體" pitchFamily="65" charset="-120"/>
                <a:ea typeface="標楷體" pitchFamily="65" charset="-120"/>
                <a:sym typeface="標楷體" pitchFamily="65" charset="-120"/>
              </a:rPr>
              <a:t> </a:t>
            </a:r>
            <a:r>
              <a:rPr lang="zh-TW" altLang="en-US" sz="2800" b="1" dirty="0" smtClean="0">
                <a:solidFill>
                  <a:srgbClr val="FF0000"/>
                </a:solidFill>
                <a:latin typeface="標楷體" pitchFamily="65" charset="-120"/>
                <a:ea typeface="標楷體" pitchFamily="65" charset="-120"/>
                <a:sym typeface="標楷體" pitchFamily="65" charset="-120"/>
              </a:rPr>
              <a:t> 版</a:t>
            </a:r>
            <a:r>
              <a:rPr lang="zh-TW" altLang="en-US" sz="2800" b="1" dirty="0">
                <a:solidFill>
                  <a:srgbClr val="FF0000"/>
                </a:solidFill>
                <a:latin typeface="標楷體" pitchFamily="65" charset="-120"/>
                <a:ea typeface="標楷體" pitchFamily="65" charset="-120"/>
                <a:sym typeface="標楷體" pitchFamily="65" charset="-120"/>
              </a:rPr>
              <a:t>自由</a:t>
            </a:r>
            <a:r>
              <a:rPr lang="zh-TW" altLang="en-US" sz="2800" dirty="0">
                <a:latin typeface="標楷體" pitchFamily="65" charset="-120"/>
                <a:ea typeface="標楷體" pitchFamily="65" charset="-120"/>
                <a:sym typeface="標楷體" pitchFamily="65" charset="-120"/>
              </a:rPr>
              <a:t>；或剝奪人民和平集會和向政府</a:t>
            </a:r>
            <a:r>
              <a:rPr lang="zh-TW" altLang="en-US" sz="2800" dirty="0" smtClean="0">
                <a:latin typeface="標楷體" pitchFamily="65" charset="-120"/>
                <a:ea typeface="標楷體" pitchFamily="65" charset="-120"/>
                <a:sym typeface="標楷體" pitchFamily="65" charset="-120"/>
              </a:rPr>
              <a:t>請</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願</a:t>
            </a:r>
            <a:r>
              <a:rPr lang="zh-TW" altLang="en-US" sz="2800" dirty="0">
                <a:latin typeface="標楷體" pitchFamily="65" charset="-120"/>
                <a:ea typeface="標楷體" pitchFamily="65" charset="-120"/>
                <a:sym typeface="標楷體" pitchFamily="65" charset="-120"/>
              </a:rPr>
              <a:t>伸冤的權利</a:t>
            </a:r>
            <a:r>
              <a:rPr lang="zh-TW" altLang="en-US" sz="2800" dirty="0" smtClean="0">
                <a:latin typeface="標楷體" pitchFamily="65" charset="-120"/>
                <a:ea typeface="標楷體" pitchFamily="65" charset="-120"/>
                <a:sym typeface="標楷體" pitchFamily="65" charset="-120"/>
              </a:rPr>
              <a:t>。</a:t>
            </a:r>
            <a:endParaRPr lang="en-US" altLang="zh-TW" sz="2800" dirty="0" smtClean="0">
              <a:latin typeface="標楷體" pitchFamily="65" charset="-120"/>
              <a:ea typeface="標楷體" pitchFamily="65" charset="-120"/>
              <a:sym typeface="標楷體" pitchFamily="65" charset="-120"/>
            </a:endParaRPr>
          </a:p>
          <a:p>
            <a:pPr marL="274320" indent="-274320" eaLnBrk="1" fontAlgn="auto" hangingPunct="1">
              <a:spcAft>
                <a:spcPts val="0"/>
              </a:spcAft>
              <a:buFont typeface="Wingdings 2"/>
              <a:buChar char=""/>
              <a:defRPr/>
            </a:pPr>
            <a:endParaRPr lang="zh-TW" altLang="en-US" sz="2800" dirty="0">
              <a:latin typeface="標楷體" pitchFamily="65" charset="-120"/>
              <a:ea typeface="標楷體" pitchFamily="65" charset="-120"/>
              <a:sym typeface="標楷體" pitchFamily="65" charset="-120"/>
            </a:endParaRPr>
          </a:p>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sym typeface="標楷體" pitchFamily="65" charset="-120"/>
              </a:rPr>
              <a:t>第二條：</a:t>
            </a:r>
            <a:r>
              <a:rPr lang="zh-TW" altLang="en-US" sz="2800" b="1" dirty="0">
                <a:solidFill>
                  <a:srgbClr val="FF0000"/>
                </a:solidFill>
                <a:latin typeface="標楷體" pitchFamily="65" charset="-120"/>
                <a:ea typeface="標楷體" pitchFamily="65" charset="-120"/>
                <a:sym typeface="標楷體" pitchFamily="65" charset="-120"/>
              </a:rPr>
              <a:t>攜帶武器的自由</a:t>
            </a:r>
            <a:r>
              <a:rPr lang="zh-CN" altLang="en-US" sz="2800" dirty="0">
                <a:latin typeface="標楷體" pitchFamily="65" charset="-120"/>
                <a:ea typeface="標楷體" pitchFamily="65" charset="-120"/>
                <a:sym typeface="標楷體" pitchFamily="65" charset="-120"/>
              </a:rPr>
              <a:t>；</a:t>
            </a:r>
            <a:r>
              <a:rPr lang="zh-TW" altLang="en-US" sz="2800" dirty="0">
                <a:latin typeface="標楷體" pitchFamily="65" charset="-120"/>
                <a:ea typeface="標楷體" pitchFamily="65" charset="-120"/>
                <a:sym typeface="標楷體" pitchFamily="65" charset="-120"/>
              </a:rPr>
              <a:t>紀律嚴明的</a:t>
            </a:r>
            <a:r>
              <a:rPr lang="zh-TW" altLang="en-US" sz="2800" dirty="0" smtClean="0">
                <a:latin typeface="標楷體" pitchFamily="65" charset="-120"/>
                <a:ea typeface="標楷體" pitchFamily="65" charset="-120"/>
                <a:sym typeface="標楷體" pitchFamily="65" charset="-120"/>
              </a:rPr>
              <a:t>民</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兵</a:t>
            </a:r>
            <a:r>
              <a:rPr lang="zh-TW" altLang="en-US" sz="2800" dirty="0">
                <a:latin typeface="標楷體" pitchFamily="65" charset="-120"/>
                <a:ea typeface="標楷體" pitchFamily="65" charset="-120"/>
                <a:sym typeface="標楷體" pitchFamily="65" charset="-120"/>
              </a:rPr>
              <a:t>是保障自由州的安全所必需的，</a:t>
            </a:r>
            <a:r>
              <a:rPr lang="zh-TW" altLang="en-US" sz="2800" dirty="0" smtClean="0">
                <a:latin typeface="標楷體" pitchFamily="65" charset="-120"/>
                <a:ea typeface="標楷體" pitchFamily="65" charset="-120"/>
                <a:sym typeface="標楷體" pitchFamily="65" charset="-120"/>
              </a:rPr>
              <a:t>人民</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持有</a:t>
            </a:r>
            <a:r>
              <a:rPr lang="zh-TW" altLang="en-US" sz="2800" dirty="0">
                <a:latin typeface="標楷體" pitchFamily="65" charset="-120"/>
                <a:ea typeface="標楷體" pitchFamily="65" charset="-120"/>
                <a:sym typeface="標楷體" pitchFamily="65" charset="-120"/>
              </a:rPr>
              <a:t>和攜帶武器的權利不可侵犯。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692150"/>
            <a:ext cx="8229600" cy="5391150"/>
          </a:xfrm>
        </p:spPr>
        <p:txBody>
          <a:bodyPr rtlCol="0">
            <a:noAutofit/>
          </a:bodyPr>
          <a:lstStyle/>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sym typeface="標楷體" pitchFamily="65" charset="-120"/>
              </a:rPr>
              <a:t>第三</a:t>
            </a:r>
            <a:r>
              <a:rPr lang="zh-TW" altLang="en-US" sz="2800" dirty="0" smtClean="0">
                <a:latin typeface="標楷體" pitchFamily="65" charset="-120"/>
                <a:ea typeface="標楷體" pitchFamily="65" charset="-120"/>
                <a:sym typeface="標楷體" pitchFamily="65" charset="-120"/>
              </a:rPr>
              <a:t>條</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b="1" dirty="0">
                <a:solidFill>
                  <a:srgbClr val="FF0000"/>
                </a:solidFill>
                <a:latin typeface="標楷體" pitchFamily="65" charset="-120"/>
                <a:ea typeface="標楷體" pitchFamily="65" charset="-120"/>
                <a:sym typeface="標楷體" pitchFamily="65" charset="-120"/>
              </a:rPr>
              <a:t> </a:t>
            </a:r>
            <a:r>
              <a:rPr lang="zh-TW" altLang="en-US" sz="2800" b="1" dirty="0" smtClean="0">
                <a:solidFill>
                  <a:srgbClr val="FF0000"/>
                </a:solidFill>
                <a:latin typeface="標楷體" pitchFamily="65" charset="-120"/>
                <a:ea typeface="標楷體" pitchFamily="65" charset="-120"/>
                <a:sym typeface="標楷體" pitchFamily="65" charset="-120"/>
              </a:rPr>
              <a:t> 軍隊</a:t>
            </a:r>
            <a:r>
              <a:rPr lang="zh-TW" altLang="en-US" sz="2800" b="1" dirty="0">
                <a:solidFill>
                  <a:srgbClr val="FF0000"/>
                </a:solidFill>
                <a:latin typeface="標楷體" pitchFamily="65" charset="-120"/>
                <a:ea typeface="標楷體" pitchFamily="65" charset="-120"/>
                <a:sym typeface="標楷體" pitchFamily="65" charset="-120"/>
              </a:rPr>
              <a:t>不得進入民房</a:t>
            </a:r>
            <a:r>
              <a:rPr lang="zh-CN" altLang="en-US" sz="2800" dirty="0">
                <a:latin typeface="標楷體" pitchFamily="65" charset="-120"/>
                <a:ea typeface="標楷體" pitchFamily="65" charset="-120"/>
                <a:sym typeface="標楷體" pitchFamily="65" charset="-120"/>
              </a:rPr>
              <a:t>；</a:t>
            </a:r>
            <a:r>
              <a:rPr lang="zh-TW" altLang="en-US" sz="2800" dirty="0">
                <a:latin typeface="標楷體" pitchFamily="65" charset="-120"/>
                <a:ea typeface="標楷體" pitchFamily="65" charset="-120"/>
                <a:sym typeface="標楷體" pitchFamily="65" charset="-120"/>
              </a:rPr>
              <a:t>未經房主同意，</a:t>
            </a:r>
            <a:r>
              <a:rPr lang="zh-TW" altLang="en-US" sz="2800" dirty="0" smtClean="0">
                <a:latin typeface="標楷體" pitchFamily="65" charset="-120"/>
                <a:ea typeface="標楷體" pitchFamily="65" charset="-120"/>
                <a:sym typeface="標楷體" pitchFamily="65" charset="-120"/>
              </a:rPr>
              <a:t>士兵</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平時</a:t>
            </a:r>
            <a:r>
              <a:rPr lang="zh-TW" altLang="en-US" sz="2800" dirty="0">
                <a:latin typeface="標楷體" pitchFamily="65" charset="-120"/>
                <a:ea typeface="標楷體" pitchFamily="65" charset="-120"/>
                <a:sym typeface="標楷體" pitchFamily="65" charset="-120"/>
              </a:rPr>
              <a:t>不得駐紮在任何住宅；除依法律</a:t>
            </a:r>
            <a:r>
              <a:rPr lang="zh-TW" altLang="en-US" sz="2800" dirty="0" smtClean="0">
                <a:latin typeface="標楷體" pitchFamily="65" charset="-120"/>
                <a:ea typeface="標楷體" pitchFamily="65" charset="-120"/>
                <a:sym typeface="標楷體" pitchFamily="65" charset="-120"/>
              </a:rPr>
              <a:t>規定</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的</a:t>
            </a:r>
            <a:r>
              <a:rPr lang="zh-TW" altLang="en-US" sz="2800" dirty="0">
                <a:latin typeface="標楷體" pitchFamily="65" charset="-120"/>
                <a:ea typeface="標楷體" pitchFamily="65" charset="-120"/>
                <a:sym typeface="標楷體" pitchFamily="65" charset="-120"/>
              </a:rPr>
              <a:t>方式，戰時也不得駐紮</a:t>
            </a:r>
            <a:r>
              <a:rPr lang="zh-TW" altLang="en-US" sz="2800" dirty="0" smtClean="0">
                <a:latin typeface="標楷體" pitchFamily="65" charset="-120"/>
                <a:ea typeface="標楷體" pitchFamily="65" charset="-120"/>
                <a:sym typeface="標楷體" pitchFamily="65" charset="-120"/>
              </a:rPr>
              <a:t>。</a:t>
            </a:r>
            <a:endParaRPr lang="en-US" altLang="zh-TW" sz="2800" dirty="0" smtClean="0">
              <a:latin typeface="標楷體" pitchFamily="65" charset="-120"/>
              <a:ea typeface="標楷體" pitchFamily="65" charset="-120"/>
              <a:sym typeface="標楷體" pitchFamily="65" charset="-120"/>
            </a:endParaRPr>
          </a:p>
          <a:p>
            <a:pPr marL="274320" indent="-274320" eaLnBrk="1" fontAlgn="auto" hangingPunct="1">
              <a:spcAft>
                <a:spcPts val="0"/>
              </a:spcAft>
              <a:buFont typeface="Wingdings 2"/>
              <a:buChar char=""/>
              <a:defRPr/>
            </a:pPr>
            <a:endParaRPr lang="zh-TW" altLang="en-US" sz="2800" dirty="0">
              <a:latin typeface="標楷體" pitchFamily="65" charset="-120"/>
              <a:ea typeface="標楷體" pitchFamily="65" charset="-120"/>
              <a:sym typeface="標楷體" pitchFamily="65" charset="-120"/>
            </a:endParaRPr>
          </a:p>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sym typeface="標楷體" pitchFamily="65" charset="-120"/>
              </a:rPr>
              <a:t>第四</a:t>
            </a:r>
            <a:r>
              <a:rPr lang="zh-TW" altLang="en-US" sz="2800" dirty="0" smtClean="0">
                <a:latin typeface="標楷體" pitchFamily="65" charset="-120"/>
                <a:ea typeface="標楷體" pitchFamily="65" charset="-120"/>
                <a:sym typeface="標楷體" pitchFamily="65" charset="-120"/>
              </a:rPr>
              <a:t>條</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b="1" dirty="0">
                <a:solidFill>
                  <a:srgbClr val="FF0000"/>
                </a:solidFill>
                <a:latin typeface="標楷體" pitchFamily="65" charset="-120"/>
                <a:ea typeface="標楷體" pitchFamily="65" charset="-120"/>
                <a:sym typeface="標楷體" pitchFamily="65" charset="-120"/>
              </a:rPr>
              <a:t> </a:t>
            </a:r>
            <a:r>
              <a:rPr lang="zh-TW" altLang="en-US" sz="2800" b="1" dirty="0" smtClean="0">
                <a:solidFill>
                  <a:srgbClr val="FF0000"/>
                </a:solidFill>
                <a:latin typeface="標楷體" pitchFamily="65" charset="-120"/>
                <a:ea typeface="標楷體" pitchFamily="65" charset="-120"/>
                <a:sym typeface="標楷體" pitchFamily="65" charset="-120"/>
              </a:rPr>
              <a:t> 免</a:t>
            </a:r>
            <a:r>
              <a:rPr lang="zh-TW" altLang="en-US" sz="2800" b="1" dirty="0">
                <a:solidFill>
                  <a:srgbClr val="FF0000"/>
                </a:solidFill>
                <a:latin typeface="標楷體" pitchFamily="65" charset="-120"/>
                <a:ea typeface="標楷體" pitchFamily="65" charset="-120"/>
                <a:sym typeface="標楷體" pitchFamily="65" charset="-120"/>
              </a:rPr>
              <a:t>於不合理的搜查與扣押</a:t>
            </a:r>
            <a:r>
              <a:rPr lang="zh-CN" altLang="en-US" sz="2800" dirty="0">
                <a:latin typeface="標楷體" pitchFamily="65" charset="-120"/>
                <a:ea typeface="標楷體" pitchFamily="65" charset="-120"/>
                <a:sym typeface="標楷體" pitchFamily="65" charset="-120"/>
              </a:rPr>
              <a:t>；</a:t>
            </a:r>
            <a:r>
              <a:rPr lang="zh-TW" altLang="en-US" sz="2800" dirty="0">
                <a:latin typeface="標楷體" pitchFamily="65" charset="-120"/>
                <a:ea typeface="標楷體" pitchFamily="65" charset="-120"/>
                <a:sym typeface="標楷體" pitchFamily="65" charset="-120"/>
              </a:rPr>
              <a:t>人民的人身、住宅</a:t>
            </a:r>
            <a:r>
              <a:rPr lang="zh-TW" altLang="en-US" sz="2800" dirty="0" smtClean="0">
                <a:latin typeface="標楷體" pitchFamily="65" charset="-120"/>
                <a:ea typeface="標楷體" pitchFamily="65" charset="-120"/>
                <a:sym typeface="標楷體" pitchFamily="65" charset="-120"/>
              </a:rPr>
              <a:t>、</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文件</a:t>
            </a:r>
            <a:r>
              <a:rPr lang="zh-TW" altLang="en-US" sz="2800" dirty="0">
                <a:latin typeface="標楷體" pitchFamily="65" charset="-120"/>
                <a:ea typeface="標楷體" pitchFamily="65" charset="-120"/>
                <a:sym typeface="標楷體" pitchFamily="65" charset="-120"/>
              </a:rPr>
              <a:t>和財產不受無理搜查和扣押的權利，</a:t>
            </a:r>
            <a:r>
              <a:rPr lang="zh-TW" altLang="en-US" sz="2800" dirty="0" smtClean="0">
                <a:latin typeface="標楷體" pitchFamily="65" charset="-120"/>
                <a:ea typeface="標楷體" pitchFamily="65" charset="-120"/>
                <a:sym typeface="標楷體" pitchFamily="65" charset="-120"/>
              </a:rPr>
              <a:t>不得</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侵犯</a:t>
            </a:r>
            <a:r>
              <a:rPr lang="zh-TW" altLang="en-US" sz="2800" dirty="0">
                <a:latin typeface="標楷體" pitchFamily="65" charset="-120"/>
                <a:ea typeface="標楷體" pitchFamily="65" charset="-120"/>
                <a:sym typeface="標楷體" pitchFamily="65" charset="-120"/>
              </a:rPr>
              <a:t>。除依據可能成立的理由，以宣誓或代</a:t>
            </a:r>
            <a:r>
              <a:rPr lang="zh-TW" altLang="en-US" sz="2800" dirty="0" smtClean="0">
                <a:latin typeface="標楷體" pitchFamily="65" charset="-120"/>
                <a:ea typeface="標楷體" pitchFamily="65" charset="-120"/>
                <a:sym typeface="標楷體" pitchFamily="65" charset="-120"/>
              </a:rPr>
              <a:t>誓</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宣言</a:t>
            </a:r>
            <a:r>
              <a:rPr lang="zh-TW" altLang="en-US" sz="2800" dirty="0">
                <a:latin typeface="標楷體" pitchFamily="65" charset="-120"/>
                <a:ea typeface="標楷體" pitchFamily="65" charset="-120"/>
                <a:sym typeface="標楷體" pitchFamily="65" charset="-120"/>
              </a:rPr>
              <a:t>保證，並詳細說明搜查地點和扣押的人</a:t>
            </a:r>
            <a:r>
              <a:rPr lang="zh-TW" altLang="en-US" sz="2800" dirty="0" smtClean="0">
                <a:latin typeface="標楷體" pitchFamily="65" charset="-120"/>
                <a:ea typeface="標楷體" pitchFamily="65" charset="-120"/>
                <a:sym typeface="標楷體" pitchFamily="65" charset="-120"/>
              </a:rPr>
              <a:t>或</a:t>
            </a:r>
            <a:endParaRPr lang="en-US" altLang="zh-TW" sz="2800" dirty="0" smtClean="0">
              <a:latin typeface="標楷體" pitchFamily="65" charset="-120"/>
              <a:ea typeface="標楷體" pitchFamily="65" charset="-120"/>
              <a:sym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sym typeface="標楷體" pitchFamily="65" charset="-120"/>
              </a:rPr>
              <a:t> </a:t>
            </a:r>
            <a:r>
              <a:rPr lang="zh-TW" altLang="en-US" sz="2800" dirty="0" smtClean="0">
                <a:latin typeface="標楷體" pitchFamily="65" charset="-120"/>
                <a:ea typeface="標楷體" pitchFamily="65" charset="-120"/>
                <a:sym typeface="標楷體" pitchFamily="65" charset="-120"/>
              </a:rPr>
              <a:t> 物</a:t>
            </a:r>
            <a:r>
              <a:rPr lang="zh-TW" altLang="en-US" sz="2800" dirty="0">
                <a:latin typeface="標楷體" pitchFamily="65" charset="-120"/>
                <a:ea typeface="標楷體" pitchFamily="65" charset="-120"/>
                <a:sym typeface="標楷體" pitchFamily="65" charset="-120"/>
              </a:rPr>
              <a:t>，否則不得發出搜查和扣押狀。</a:t>
            </a:r>
            <a:endParaRPr lang="zh-TW" altLang="en-US" sz="2800" dirty="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92150"/>
            <a:ext cx="8229600" cy="5434013"/>
          </a:xfrm>
        </p:spPr>
        <p:txBody>
          <a:bodyPr rtlCol="0">
            <a:normAutofit/>
          </a:bodyPr>
          <a:lstStyle/>
          <a:p>
            <a:pPr marL="274320" indent="-274320" eaLnBrk="1" fontAlgn="auto" hangingPunct="1">
              <a:spcAft>
                <a:spcPts val="0"/>
              </a:spcAft>
              <a:buFont typeface="Wingdings 2"/>
              <a:buChar char=""/>
              <a:defRPr/>
            </a:pPr>
            <a:endParaRPr lang="en-US" altLang="zh-TW" dirty="0" smtClean="0"/>
          </a:p>
          <a:p>
            <a:pPr marL="274320" indent="-274320" eaLnBrk="1" fontAlgn="auto" hangingPunct="1">
              <a:spcAft>
                <a:spcPts val="0"/>
              </a:spcAft>
              <a:buFont typeface="Wingdings 2"/>
              <a:buChar char=""/>
              <a:defRPr/>
            </a:pPr>
            <a:endParaRPr lang="en-US" altLang="zh-TW" dirty="0" smtClean="0"/>
          </a:p>
          <a:p>
            <a:pPr marL="0" indent="0" algn="ctr" eaLnBrk="1" fontAlgn="auto" hangingPunct="1">
              <a:spcAft>
                <a:spcPts val="0"/>
              </a:spcAft>
              <a:buFont typeface="Wingdings 2"/>
              <a:buNone/>
              <a:defRPr/>
            </a:pPr>
            <a:r>
              <a:rPr lang="zh-TW" altLang="en-US" sz="6400" b="1" dirty="0" smtClean="0">
                <a:latin typeface="標楷體" pitchFamily="65" charset="-120"/>
                <a:ea typeface="標楷體" pitchFamily="65" charset="-120"/>
              </a:rPr>
              <a:t>法國人權和公民宣言</a:t>
            </a:r>
          </a:p>
          <a:p>
            <a:pPr marL="0" indent="0" algn="ctr" eaLnBrk="1" fontAlgn="auto" hangingPunct="1">
              <a:spcAft>
                <a:spcPts val="0"/>
              </a:spcAft>
              <a:buFont typeface="Wingdings 2"/>
              <a:buNone/>
              <a:defRPr/>
            </a:pPr>
            <a:endParaRPr lang="en-US" altLang="zh-TW" dirty="0" smtClean="0"/>
          </a:p>
          <a:p>
            <a:pPr marL="0" indent="0" algn="ctr" eaLnBrk="1" fontAlgn="auto" hangingPunct="1">
              <a:spcAft>
                <a:spcPts val="0"/>
              </a:spcAft>
              <a:buFont typeface="Wingdings 2"/>
              <a:buNone/>
              <a:defRPr/>
            </a:pPr>
            <a:endParaRPr lang="zh-TW" altLang="en-US" sz="2800" dirty="0">
              <a:latin typeface="標楷體" panose="03000509000000000000" pitchFamily="65"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63" y="571500"/>
            <a:ext cx="8229600" cy="5434013"/>
          </a:xfrm>
        </p:spPr>
        <p:txBody>
          <a:bodyPr rtlCol="0">
            <a:normAutofit/>
          </a:bodyPr>
          <a:lstStyle/>
          <a:p>
            <a:pPr marL="0" indent="0" eaLnBrk="1" fontAlgn="auto" hangingPunct="1">
              <a:lnSpc>
                <a:spcPts val="3360"/>
              </a:lnSpc>
              <a:spcAft>
                <a:spcPts val="0"/>
              </a:spcAft>
              <a:buFont typeface="Symbol" pitchFamily="18" charset="2"/>
              <a:buNone/>
              <a:defRPr/>
            </a:pPr>
            <a:r>
              <a:rPr lang="zh-TW" altLang="en-US" sz="2800" dirty="0">
                <a:latin typeface="標楷體" pitchFamily="65" charset="-120"/>
                <a:ea typeface="標楷體" pitchFamily="65" charset="-120"/>
              </a:rPr>
              <a:t>第一</a:t>
            </a:r>
            <a:r>
              <a:rPr lang="zh-TW" altLang="en-US" sz="2800" dirty="0" smtClean="0">
                <a:latin typeface="標楷體" pitchFamily="65" charset="-120"/>
                <a:ea typeface="標楷體" pitchFamily="65" charset="-120"/>
              </a:rPr>
              <a:t>條</a:t>
            </a:r>
            <a:endParaRPr lang="en-US" altLang="zh-TW" sz="2800" dirty="0" smtClean="0">
              <a:latin typeface="標楷體" pitchFamily="65" charset="-120"/>
              <a:ea typeface="標楷體" pitchFamily="65" charset="-120"/>
            </a:endParaRPr>
          </a:p>
          <a:p>
            <a:pPr marL="0" indent="0" eaLnBrk="1" fontAlgn="auto" hangingPunct="1">
              <a:lnSpc>
                <a:spcPts val="3360"/>
              </a:lnSpc>
              <a:spcAft>
                <a:spcPts val="0"/>
              </a:spcAft>
              <a:buFont typeface="Wingdings 2"/>
              <a:buNone/>
              <a:defRPr/>
            </a:pPr>
            <a:r>
              <a:rPr lang="zh-TW" altLang="en-US" sz="2800" b="1" dirty="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 在</a:t>
            </a:r>
            <a:r>
              <a:rPr lang="zh-TW" altLang="en-US" sz="2800" b="1" dirty="0">
                <a:solidFill>
                  <a:srgbClr val="FF0000"/>
                </a:solidFill>
                <a:latin typeface="標楷體" pitchFamily="65" charset="-120"/>
                <a:ea typeface="標楷體" pitchFamily="65" charset="-120"/>
              </a:rPr>
              <a:t>權利方面，人們生來是而且始終是</a:t>
            </a:r>
            <a:r>
              <a:rPr lang="zh-TW" altLang="en-US" sz="2800" b="1" dirty="0" smtClean="0">
                <a:solidFill>
                  <a:srgbClr val="FF0000"/>
                </a:solidFill>
                <a:latin typeface="標楷體" pitchFamily="65" charset="-120"/>
                <a:ea typeface="標楷體" pitchFamily="65" charset="-120"/>
              </a:rPr>
              <a:t>自由   </a:t>
            </a:r>
            <a:endParaRPr lang="en-US" altLang="zh-TW" sz="2800" b="1" dirty="0" smtClean="0">
              <a:solidFill>
                <a:srgbClr val="FF0000"/>
              </a:solidFill>
              <a:latin typeface="標楷體" pitchFamily="65" charset="-120"/>
              <a:ea typeface="標楷體" pitchFamily="65" charset="-120"/>
            </a:endParaRPr>
          </a:p>
          <a:p>
            <a:pPr marL="0" indent="0" eaLnBrk="1" fontAlgn="auto" hangingPunct="1">
              <a:lnSpc>
                <a:spcPts val="3360"/>
              </a:lnSpc>
              <a:spcAft>
                <a:spcPts val="0"/>
              </a:spcAft>
              <a:buFont typeface="Wingdings 2"/>
              <a:buNone/>
              <a:defRPr/>
            </a:pPr>
            <a:r>
              <a:rPr lang="zh-TW" altLang="en-US" sz="2800" b="1" dirty="0">
                <a:solidFill>
                  <a:srgbClr val="FF0000"/>
                </a:solidFill>
                <a:latin typeface="標楷體" pitchFamily="65" charset="-120"/>
                <a:ea typeface="標楷體" pitchFamily="65" charset="-120"/>
              </a:rPr>
              <a:t> </a:t>
            </a:r>
            <a:r>
              <a:rPr lang="zh-TW" altLang="en-US" sz="2800" b="1" dirty="0" smtClean="0">
                <a:solidFill>
                  <a:srgbClr val="FF0000"/>
                </a:solidFill>
                <a:latin typeface="標楷體" pitchFamily="65" charset="-120"/>
                <a:ea typeface="標楷體" pitchFamily="65" charset="-120"/>
              </a:rPr>
              <a:t> 平等</a:t>
            </a:r>
            <a:r>
              <a:rPr lang="zh-TW" altLang="en-US" sz="2800" b="1" dirty="0">
                <a:solidFill>
                  <a:srgbClr val="FF0000"/>
                </a:solidFill>
                <a:latin typeface="標楷體" pitchFamily="65" charset="-120"/>
                <a:ea typeface="標楷體" pitchFamily="65" charset="-120"/>
              </a:rPr>
              <a:t>的</a:t>
            </a:r>
            <a:r>
              <a:rPr lang="zh-TW" altLang="en-US" sz="2800" dirty="0">
                <a:latin typeface="標楷體" pitchFamily="65" charset="-120"/>
                <a:ea typeface="標楷體" pitchFamily="65" charset="-120"/>
              </a:rPr>
              <a:t>。只有在公共利用上面才顯出</a:t>
            </a:r>
            <a:r>
              <a:rPr lang="zh-TW" altLang="en-US" sz="2800" dirty="0" smtClean="0">
                <a:latin typeface="標楷體" pitchFamily="65" charset="-120"/>
                <a:ea typeface="標楷體" pitchFamily="65" charset="-120"/>
              </a:rPr>
              <a:t>社會</a:t>
            </a:r>
            <a:endParaRPr lang="en-US" altLang="zh-TW" sz="2800" dirty="0" smtClean="0">
              <a:latin typeface="標楷體" pitchFamily="65" charset="-120"/>
              <a:ea typeface="標楷體" pitchFamily="65" charset="-120"/>
            </a:endParaRPr>
          </a:p>
          <a:p>
            <a:pPr marL="0" indent="0" eaLnBrk="1" fontAlgn="auto" hangingPunct="1">
              <a:lnSpc>
                <a:spcPts val="3360"/>
              </a:lnSpc>
              <a:spcAft>
                <a:spcPts val="0"/>
              </a:spcAft>
              <a:buFont typeface="Wingdings 2"/>
              <a:buNone/>
              <a:defRP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上</a:t>
            </a:r>
            <a:r>
              <a:rPr lang="zh-TW" altLang="en-US" sz="2800" dirty="0">
                <a:latin typeface="標楷體" pitchFamily="65" charset="-120"/>
                <a:ea typeface="標楷體" pitchFamily="65" charset="-120"/>
              </a:rPr>
              <a:t>的差別。</a:t>
            </a:r>
          </a:p>
          <a:p>
            <a:pPr marL="274320" indent="-274320" eaLnBrk="1" fontAlgn="auto" hangingPunct="1">
              <a:lnSpc>
                <a:spcPts val="3120"/>
              </a:lnSpc>
              <a:spcAft>
                <a:spcPts val="0"/>
              </a:spcAft>
              <a:buFont typeface="Wingdings 2"/>
              <a:buChar char=""/>
              <a:defRPr/>
            </a:pPr>
            <a:endParaRPr lang="en-US" altLang="zh-TW" sz="2800" dirty="0" smtClean="0">
              <a:latin typeface="標楷體" pitchFamily="65" charset="-120"/>
              <a:ea typeface="標楷體" pitchFamily="65" charset="-120"/>
            </a:endParaRPr>
          </a:p>
          <a:p>
            <a:pPr marL="0" indent="0" eaLnBrk="1" fontAlgn="auto" hangingPunct="1">
              <a:lnSpc>
                <a:spcPts val="3120"/>
              </a:lnSpc>
              <a:spcAft>
                <a:spcPts val="0"/>
              </a:spcAft>
              <a:buFont typeface="Symbol" pitchFamily="18" charset="2"/>
              <a:buNone/>
              <a:defRPr/>
            </a:pPr>
            <a:r>
              <a:rPr lang="zh-TW" altLang="en-US" sz="2800" dirty="0" smtClean="0">
                <a:latin typeface="標楷體" pitchFamily="65" charset="-120"/>
                <a:ea typeface="標楷體" pitchFamily="65" charset="-120"/>
              </a:rPr>
              <a:t>第四</a:t>
            </a:r>
            <a:r>
              <a:rPr lang="zh-TW" altLang="en-US" sz="2800" dirty="0">
                <a:latin typeface="標楷體" pitchFamily="65" charset="-120"/>
                <a:ea typeface="標楷體" pitchFamily="65" charset="-120"/>
              </a:rPr>
              <a:t>條 </a:t>
            </a:r>
            <a:endParaRPr lang="en-US" altLang="zh-TW" sz="2800" dirty="0">
              <a:latin typeface="標楷體" pitchFamily="65" charset="-120"/>
              <a:ea typeface="標楷體" pitchFamily="65" charset="-120"/>
            </a:endParaRPr>
          </a:p>
          <a:p>
            <a:pPr marL="0" indent="0" eaLnBrk="1" fontAlgn="auto" hangingPunct="1">
              <a:lnSpc>
                <a:spcPts val="3120"/>
              </a:lnSpc>
              <a:spcAft>
                <a:spcPts val="0"/>
              </a:spcAft>
              <a:buFont typeface="Wingdings 2"/>
              <a:buNone/>
              <a:defRPr/>
            </a:pPr>
            <a:r>
              <a:rPr lang="zh-TW" altLang="en-US" sz="2800" b="1" dirty="0">
                <a:solidFill>
                  <a:srgbClr val="FF0000"/>
                </a:solidFill>
                <a:latin typeface="標楷體" pitchFamily="65" charset="-120"/>
                <a:ea typeface="標楷體" pitchFamily="65" charset="-120"/>
              </a:rPr>
              <a:t>  自由就是指有權從事一切無害於他人的行</a:t>
            </a:r>
            <a:endParaRPr lang="en-US" altLang="zh-TW" sz="2800" b="1" dirty="0">
              <a:solidFill>
                <a:srgbClr val="FF0000"/>
              </a:solidFill>
              <a:latin typeface="標楷體" pitchFamily="65" charset="-120"/>
              <a:ea typeface="標楷體" pitchFamily="65" charset="-120"/>
            </a:endParaRPr>
          </a:p>
          <a:p>
            <a:pPr marL="0" indent="0" eaLnBrk="1" fontAlgn="auto" hangingPunct="1">
              <a:lnSpc>
                <a:spcPts val="3120"/>
              </a:lnSpc>
              <a:spcAft>
                <a:spcPts val="0"/>
              </a:spcAft>
              <a:buFont typeface="Wingdings 2"/>
              <a:buNone/>
              <a:defRPr/>
            </a:pPr>
            <a:r>
              <a:rPr lang="zh-TW" altLang="en-US" sz="2800" b="1" dirty="0">
                <a:solidFill>
                  <a:srgbClr val="FF0000"/>
                </a:solidFill>
                <a:latin typeface="標楷體" pitchFamily="65" charset="-120"/>
                <a:ea typeface="標楷體" pitchFamily="65" charset="-120"/>
              </a:rPr>
              <a:t>  為</a:t>
            </a:r>
            <a:r>
              <a:rPr lang="zh-TW" altLang="en-US" sz="2800" b="1" dirty="0">
                <a:latin typeface="標楷體" pitchFamily="65" charset="-120"/>
                <a:ea typeface="標楷體" pitchFamily="65" charset="-120"/>
              </a:rPr>
              <a:t>。</a:t>
            </a:r>
            <a:r>
              <a:rPr lang="zh-TW" altLang="en-US" sz="2800" dirty="0">
                <a:latin typeface="標楷體" pitchFamily="65" charset="-120"/>
                <a:ea typeface="標楷體" pitchFamily="65" charset="-120"/>
              </a:rPr>
              <a:t>因此，各人的自然權利的行使，只以</a:t>
            </a:r>
            <a:endParaRPr lang="en-US" altLang="zh-TW" sz="2800" dirty="0">
              <a:latin typeface="標楷體" pitchFamily="65" charset="-120"/>
              <a:ea typeface="標楷體" pitchFamily="65" charset="-120"/>
            </a:endParaRPr>
          </a:p>
          <a:p>
            <a:pPr marL="0" indent="0" eaLnBrk="1" fontAlgn="auto" hangingPunct="1">
              <a:lnSpc>
                <a:spcPts val="3120"/>
              </a:lnSpc>
              <a:spcAft>
                <a:spcPts val="0"/>
              </a:spcAft>
              <a:buFont typeface="Wingdings 2"/>
              <a:buNone/>
              <a:defRPr/>
            </a:pPr>
            <a:r>
              <a:rPr lang="zh-TW" altLang="en-US" sz="2800" dirty="0">
                <a:latin typeface="標楷體" pitchFamily="65" charset="-120"/>
                <a:ea typeface="標楷體" pitchFamily="65" charset="-120"/>
              </a:rPr>
              <a:t>  保證社會上其他成員能享有同樣權利為限</a:t>
            </a:r>
            <a:endParaRPr lang="en-US" altLang="zh-TW" sz="2800" dirty="0">
              <a:latin typeface="標楷體" pitchFamily="65" charset="-120"/>
              <a:ea typeface="標楷體" pitchFamily="65" charset="-120"/>
            </a:endParaRPr>
          </a:p>
          <a:p>
            <a:pPr marL="0" indent="0" eaLnBrk="1" fontAlgn="auto" hangingPunct="1">
              <a:lnSpc>
                <a:spcPts val="3120"/>
              </a:lnSpc>
              <a:spcAft>
                <a:spcPts val="0"/>
              </a:spcAft>
              <a:buFont typeface="Wingdings 2"/>
              <a:buNone/>
              <a:defRPr/>
            </a:pPr>
            <a:r>
              <a:rPr lang="zh-TW" altLang="en-US" sz="2800" dirty="0">
                <a:latin typeface="標楷體" pitchFamily="65" charset="-120"/>
                <a:ea typeface="標楷體" pitchFamily="65" charset="-120"/>
              </a:rPr>
              <a:t>  制。</a:t>
            </a:r>
            <a:r>
              <a:rPr lang="zh-TW" altLang="en-US" sz="2800" b="1" dirty="0">
                <a:solidFill>
                  <a:srgbClr val="FF0000"/>
                </a:solidFill>
                <a:latin typeface="標楷體" pitchFamily="65" charset="-120"/>
                <a:ea typeface="標楷體" pitchFamily="65" charset="-120"/>
              </a:rPr>
              <a:t>此等限制僅得由法律規定之</a:t>
            </a:r>
            <a:r>
              <a:rPr lang="zh-TW" altLang="en-US" sz="2800" dirty="0">
                <a:latin typeface="標楷體" pitchFamily="65" charset="-120"/>
                <a:ea typeface="標楷體" pitchFamily="65" charset="-120"/>
              </a:rPr>
              <a:t>。</a:t>
            </a:r>
            <a:endParaRPr lang="en-US" altLang="zh-TW" sz="2800" dirty="0">
              <a:latin typeface="標楷體" pitchFamily="65" charset="-120"/>
              <a:ea typeface="標楷體" pitchFamily="65" charset="-120"/>
            </a:endParaRPr>
          </a:p>
          <a:p>
            <a:pPr marL="0" indent="0" eaLnBrk="1" fontAlgn="auto" hangingPunct="1">
              <a:spcAft>
                <a:spcPts val="0"/>
              </a:spcAft>
              <a:buFont typeface="Wingdings 2"/>
              <a:buNone/>
              <a:defRPr/>
            </a:pPr>
            <a:endParaRPr lang="en-US" altLang="zh-TW" dirty="0" smtClean="0">
              <a:latin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00063" y="642938"/>
            <a:ext cx="8229600" cy="5360987"/>
          </a:xfrm>
        </p:spPr>
        <p:txBody>
          <a:bodyPr rtlCol="0">
            <a:normAutofit/>
          </a:bodyPr>
          <a:lstStyle/>
          <a:p>
            <a:pPr marL="0" indent="0" eaLnBrk="1" fontAlgn="auto" hangingPunct="1">
              <a:lnSpc>
                <a:spcPts val="3120"/>
              </a:lnSpc>
              <a:spcAft>
                <a:spcPts val="0"/>
              </a:spcAft>
              <a:buFont typeface="Symbol" pitchFamily="18" charset="2"/>
              <a:buNone/>
              <a:defRPr/>
            </a:pPr>
            <a:r>
              <a:rPr lang="zh-TW" altLang="en-US" dirty="0" smtClean="0">
                <a:latin typeface="標楷體" pitchFamily="65" charset="-120"/>
                <a:ea typeface="標楷體" pitchFamily="65" charset="-120"/>
              </a:rPr>
              <a:t>第十</a:t>
            </a:r>
            <a:r>
              <a:rPr lang="zh-TW" altLang="en-US" dirty="0">
                <a:latin typeface="標楷體" pitchFamily="65" charset="-120"/>
                <a:ea typeface="標楷體" pitchFamily="65" charset="-120"/>
              </a:rPr>
              <a:t>條 </a:t>
            </a:r>
            <a:endParaRPr lang="en-US" altLang="zh-TW" dirty="0">
              <a:latin typeface="標楷體" pitchFamily="65" charset="-120"/>
              <a:ea typeface="標楷體" pitchFamily="65" charset="-120"/>
            </a:endParaRPr>
          </a:p>
          <a:p>
            <a:pPr marL="36512" indent="0" eaLnBrk="1" fontAlgn="auto" hangingPunct="1">
              <a:lnSpc>
                <a:spcPts val="3120"/>
              </a:lnSpc>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意見</a:t>
            </a:r>
            <a:r>
              <a:rPr lang="zh-TW" altLang="en-US" dirty="0">
                <a:latin typeface="標楷體" pitchFamily="65" charset="-120"/>
                <a:ea typeface="標楷體" pitchFamily="65" charset="-120"/>
              </a:rPr>
              <a:t>的發表只要不擾亂法律所規定的</a:t>
            </a:r>
            <a:r>
              <a:rPr lang="zh-TW" altLang="en-US" dirty="0" smtClean="0">
                <a:latin typeface="標楷體" pitchFamily="65" charset="-120"/>
                <a:ea typeface="標楷體" pitchFamily="65" charset="-120"/>
              </a:rPr>
              <a:t>公共</a:t>
            </a:r>
            <a:endParaRPr lang="en-US" altLang="zh-TW" dirty="0" smtClean="0">
              <a:latin typeface="標楷體" pitchFamily="65" charset="-120"/>
              <a:ea typeface="標楷體" pitchFamily="65" charset="-120"/>
            </a:endParaRPr>
          </a:p>
          <a:p>
            <a:pPr marL="36512" indent="0" eaLnBrk="1" fontAlgn="auto" hangingPunct="1">
              <a:lnSpc>
                <a:spcPts val="3120"/>
              </a:lnSpc>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秩序</a:t>
            </a:r>
            <a:r>
              <a:rPr lang="zh-TW" altLang="en-US" dirty="0">
                <a:latin typeface="標楷體" pitchFamily="65" charset="-120"/>
                <a:ea typeface="標楷體" pitchFamily="65" charset="-120"/>
              </a:rPr>
              <a:t>，</a:t>
            </a:r>
            <a:r>
              <a:rPr lang="zh-TW" altLang="en-US" b="1" dirty="0">
                <a:solidFill>
                  <a:srgbClr val="FF0000"/>
                </a:solidFill>
                <a:latin typeface="標楷體" pitchFamily="65" charset="-120"/>
                <a:ea typeface="標楷體" pitchFamily="65" charset="-120"/>
              </a:rPr>
              <a:t>任何人都不得因其意見、甚至</a:t>
            </a:r>
            <a:r>
              <a:rPr lang="zh-TW" altLang="en-US" b="1" dirty="0" smtClean="0">
                <a:solidFill>
                  <a:srgbClr val="FF0000"/>
                </a:solidFill>
                <a:latin typeface="標楷體" pitchFamily="65" charset="-120"/>
                <a:ea typeface="標楷體" pitchFamily="65" charset="-120"/>
              </a:rPr>
              <a:t>信教</a:t>
            </a:r>
            <a:endParaRPr lang="en-US" altLang="zh-TW" b="1" dirty="0" smtClean="0">
              <a:solidFill>
                <a:srgbClr val="FF0000"/>
              </a:solidFill>
              <a:latin typeface="標楷體" pitchFamily="65" charset="-120"/>
              <a:ea typeface="標楷體" pitchFamily="65" charset="-120"/>
            </a:endParaRPr>
          </a:p>
          <a:p>
            <a:pPr marL="36512" indent="0" eaLnBrk="1" fontAlgn="auto" hangingPunct="1">
              <a:lnSpc>
                <a:spcPts val="3120"/>
              </a:lnSpc>
              <a:spcAft>
                <a:spcPts val="0"/>
              </a:spcAft>
              <a:buFont typeface="Wingdings 2"/>
              <a:buNone/>
              <a:defRPr/>
            </a:pPr>
            <a:r>
              <a:rPr lang="zh-TW" altLang="en-US" b="1" dirty="0">
                <a:solidFill>
                  <a:srgbClr val="FF0000"/>
                </a:solidFill>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 的</a:t>
            </a:r>
            <a:r>
              <a:rPr lang="zh-TW" altLang="en-US" b="1" dirty="0">
                <a:solidFill>
                  <a:srgbClr val="FF0000"/>
                </a:solidFill>
                <a:latin typeface="標楷體" pitchFamily="65" charset="-120"/>
                <a:ea typeface="標楷體" pitchFamily="65" charset="-120"/>
              </a:rPr>
              <a:t>意見而遭受干涉</a:t>
            </a:r>
            <a:r>
              <a:rPr lang="zh-TW" altLang="en-US" dirty="0">
                <a:latin typeface="標楷體" pitchFamily="65" charset="-120"/>
                <a:ea typeface="標楷體" pitchFamily="65" charset="-120"/>
              </a:rPr>
              <a:t>。</a:t>
            </a:r>
          </a:p>
          <a:p>
            <a:pPr marL="0" indent="0" eaLnBrk="1" fontAlgn="auto" hangingPunct="1">
              <a:lnSpc>
                <a:spcPts val="3120"/>
              </a:lnSpc>
              <a:spcAft>
                <a:spcPts val="0"/>
              </a:spcAft>
              <a:buFont typeface="Wingdings 2"/>
              <a:buNone/>
              <a:defRPr/>
            </a:pPr>
            <a:endParaRPr lang="en-US" altLang="zh-TW" b="1" dirty="0">
              <a:latin typeface="標楷體" pitchFamily="65" charset="-120"/>
              <a:ea typeface="標楷體" pitchFamily="65" charset="-120"/>
            </a:endParaRPr>
          </a:p>
          <a:p>
            <a:pPr marL="0" indent="0" eaLnBrk="1" fontAlgn="auto" hangingPunct="1">
              <a:lnSpc>
                <a:spcPts val="2880"/>
              </a:lnSpc>
              <a:spcAft>
                <a:spcPts val="0"/>
              </a:spcAft>
              <a:buFont typeface="Symbol" pitchFamily="18" charset="2"/>
              <a:buNone/>
              <a:defRPr/>
            </a:pPr>
            <a:r>
              <a:rPr lang="zh-TW" altLang="en-US" dirty="0">
                <a:latin typeface="標楷體" pitchFamily="65" charset="-120"/>
                <a:ea typeface="標楷體" pitchFamily="65" charset="-120"/>
              </a:rPr>
              <a:t>第十一條 </a:t>
            </a:r>
            <a:endParaRPr lang="en-US" altLang="zh-TW" dirty="0">
              <a:latin typeface="標楷體" pitchFamily="65" charset="-120"/>
              <a:ea typeface="標楷體" pitchFamily="65" charset="-120"/>
            </a:endParaRPr>
          </a:p>
          <a:p>
            <a:pPr marL="36512" indent="0" eaLnBrk="1" fontAlgn="auto" hangingPunct="1">
              <a:lnSpc>
                <a:spcPts val="2880"/>
              </a:lnSpc>
              <a:spcAft>
                <a:spcPts val="0"/>
              </a:spcAft>
              <a:buFont typeface="Wingdings 2"/>
              <a:buNone/>
              <a:defRPr/>
            </a:pPr>
            <a:r>
              <a:rPr lang="zh-TW" altLang="en-US" dirty="0">
                <a:latin typeface="標楷體" pitchFamily="65" charset="-120"/>
                <a:ea typeface="標楷體" pitchFamily="65" charset="-120"/>
              </a:rPr>
              <a:t>  自由傳達思想和意見是人類最寶貴的權利</a:t>
            </a:r>
            <a:endParaRPr lang="en-US" altLang="zh-TW" dirty="0">
              <a:latin typeface="標楷體" pitchFamily="65" charset="-120"/>
              <a:ea typeface="標楷體" pitchFamily="65" charset="-120"/>
            </a:endParaRPr>
          </a:p>
          <a:p>
            <a:pPr marL="36512" indent="0" eaLnBrk="1" fontAlgn="auto" hangingPunct="1">
              <a:lnSpc>
                <a:spcPts val="2880"/>
              </a:lnSpc>
              <a:spcAft>
                <a:spcPts val="0"/>
              </a:spcAft>
              <a:buFont typeface="Wingdings 2"/>
              <a:buNone/>
              <a:defRPr/>
            </a:pPr>
            <a:r>
              <a:rPr lang="zh-TW" altLang="en-US" dirty="0">
                <a:latin typeface="標楷體" pitchFamily="65" charset="-120"/>
                <a:ea typeface="標楷體" pitchFamily="65" charset="-120"/>
              </a:rPr>
              <a:t>  之一；因此，各個公民都有</a:t>
            </a:r>
            <a:r>
              <a:rPr lang="zh-TW" altLang="en-US" b="1" dirty="0">
                <a:solidFill>
                  <a:srgbClr val="FF0000"/>
                </a:solidFill>
                <a:latin typeface="標楷體" pitchFamily="65" charset="-120"/>
                <a:ea typeface="標楷體" pitchFamily="65" charset="-120"/>
              </a:rPr>
              <a:t>言論、著述和</a:t>
            </a:r>
            <a:endParaRPr lang="en-US" altLang="zh-TW" b="1" dirty="0">
              <a:solidFill>
                <a:srgbClr val="FF0000"/>
              </a:solidFill>
              <a:latin typeface="標楷體" pitchFamily="65" charset="-120"/>
              <a:ea typeface="標楷體" pitchFamily="65" charset="-120"/>
            </a:endParaRPr>
          </a:p>
          <a:p>
            <a:pPr marL="36512" indent="0" eaLnBrk="1" fontAlgn="auto" hangingPunct="1">
              <a:lnSpc>
                <a:spcPts val="2880"/>
              </a:lnSpc>
              <a:spcAft>
                <a:spcPts val="0"/>
              </a:spcAft>
              <a:buFont typeface="Wingdings 2"/>
              <a:buNone/>
              <a:defRPr/>
            </a:pPr>
            <a:r>
              <a:rPr lang="zh-TW" altLang="en-US" b="1" dirty="0">
                <a:solidFill>
                  <a:srgbClr val="FF0000"/>
                </a:solidFill>
                <a:latin typeface="標楷體" pitchFamily="65" charset="-120"/>
                <a:ea typeface="標楷體" pitchFamily="65" charset="-120"/>
              </a:rPr>
              <a:t>  出版的自由</a:t>
            </a:r>
            <a:r>
              <a:rPr lang="zh-TW" altLang="en-US" dirty="0">
                <a:latin typeface="標楷體" pitchFamily="65" charset="-120"/>
                <a:ea typeface="標楷體" pitchFamily="65" charset="-120"/>
              </a:rPr>
              <a:t>，但在法律所規定的情況下， </a:t>
            </a:r>
            <a:endParaRPr lang="en-US" altLang="zh-TW" dirty="0">
              <a:latin typeface="標楷體" pitchFamily="65" charset="-120"/>
              <a:ea typeface="標楷體" pitchFamily="65" charset="-120"/>
            </a:endParaRPr>
          </a:p>
          <a:p>
            <a:pPr marL="36512" indent="0" eaLnBrk="1" fontAlgn="auto" hangingPunct="1">
              <a:lnSpc>
                <a:spcPts val="2880"/>
              </a:lnSpc>
              <a:spcAft>
                <a:spcPts val="0"/>
              </a:spcAft>
              <a:buFont typeface="Wingdings 2"/>
              <a:buNone/>
              <a:defRPr/>
            </a:pPr>
            <a:r>
              <a:rPr lang="zh-TW" altLang="en-US" dirty="0">
                <a:latin typeface="標楷體" pitchFamily="65" charset="-120"/>
                <a:ea typeface="標楷體" pitchFamily="65" charset="-120"/>
              </a:rPr>
              <a:t>  應對濫用此項自由負擔責任。</a:t>
            </a:r>
          </a:p>
          <a:p>
            <a:pPr marL="0" indent="0" eaLnBrk="1" fontAlgn="auto" hangingPunct="1">
              <a:spcAft>
                <a:spcPts val="0"/>
              </a:spcAft>
              <a:buClr>
                <a:schemeClr val="accent5">
                  <a:lumMod val="75000"/>
                </a:schemeClr>
              </a:buClr>
              <a:buFont typeface="Wingdings 2"/>
              <a:buNone/>
              <a:defRPr/>
            </a:pPr>
            <a:endParaRPr lang="en-US" altLang="zh-TW" dirty="0">
              <a:solidFill>
                <a:srgbClr val="002060"/>
              </a:solidFill>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65175"/>
            <a:ext cx="8229600" cy="5360988"/>
          </a:xfrm>
        </p:spPr>
        <p:txBody>
          <a:bodyPr rtlCol="0">
            <a:normAutofit/>
          </a:bodyPr>
          <a:lstStyle/>
          <a:p>
            <a:pPr marL="0" indent="0" algn="ctr" eaLnBrk="1" fontAlgn="auto" hangingPunct="1">
              <a:spcAft>
                <a:spcPts val="0"/>
              </a:spcAft>
              <a:buFont typeface="Wingdings 2"/>
              <a:buNone/>
              <a:defRPr/>
            </a:pPr>
            <a:endParaRPr lang="en-US" altLang="zh-TW" sz="6400" b="1" dirty="0" smtClean="0"/>
          </a:p>
          <a:p>
            <a:pPr marL="0" indent="0" algn="ctr" eaLnBrk="1" fontAlgn="auto" hangingPunct="1">
              <a:spcAft>
                <a:spcPts val="0"/>
              </a:spcAft>
              <a:buFont typeface="Wingdings 2"/>
              <a:buNone/>
              <a:defRPr/>
            </a:pPr>
            <a:r>
              <a:rPr lang="zh-TW" altLang="zh-TW" sz="6400" b="1" dirty="0" smtClean="0">
                <a:latin typeface="標楷體" pitchFamily="65" charset="-120"/>
                <a:ea typeface="標楷體" pitchFamily="65" charset="-120"/>
              </a:rPr>
              <a:t>世界</a:t>
            </a:r>
            <a:r>
              <a:rPr lang="zh-TW" altLang="zh-TW" sz="6400" b="1" dirty="0">
                <a:latin typeface="標楷體" pitchFamily="65" charset="-120"/>
                <a:ea typeface="標楷體" pitchFamily="65" charset="-120"/>
              </a:rPr>
              <a:t>人權宣言</a:t>
            </a:r>
            <a:endParaRPr lang="zh-TW" altLang="zh-TW" sz="6400" dirty="0">
              <a:latin typeface="標楷體" pitchFamily="65" charset="-120"/>
              <a:ea typeface="標楷體" pitchFamily="65" charset="-120"/>
            </a:endParaRPr>
          </a:p>
          <a:p>
            <a:pPr marL="0" indent="0" algn="ctr" eaLnBrk="1" fontAlgn="auto" hangingPunct="1">
              <a:spcAft>
                <a:spcPts val="0"/>
              </a:spcAft>
              <a:buFont typeface="Wingdings 2"/>
              <a:buNone/>
              <a:defRPr/>
            </a:pPr>
            <a:endParaRPr lang="en-US" altLang="zh-TW" sz="2800" dirty="0" smtClean="0"/>
          </a:p>
          <a:p>
            <a:pPr marL="0" indent="0" algn="ctr" eaLnBrk="1" fontAlgn="auto" hangingPunct="1">
              <a:spcAft>
                <a:spcPts val="0"/>
              </a:spcAft>
              <a:buFont typeface="Wingdings 2"/>
              <a:buNone/>
              <a:defRPr/>
            </a:pPr>
            <a:r>
              <a:rPr lang="zh-TW" altLang="en-US" sz="2800" dirty="0" smtClean="0">
                <a:latin typeface="標楷體" panose="03000509000000000000" pitchFamily="65" charset="-120"/>
              </a:rPr>
              <a:t> </a:t>
            </a:r>
            <a:endParaRPr lang="zh-TW" altLang="en-US" sz="2800" dirty="0">
              <a:latin typeface="標楷體" panose="03000509000000000000" pitchFamily="65" charset="-120"/>
            </a:endParaRPr>
          </a:p>
          <a:p>
            <a:pPr marL="274320" indent="-274320" eaLnBrk="1" fontAlgn="auto" hangingPunct="1">
              <a:spcAft>
                <a:spcPts val="0"/>
              </a:spcAft>
              <a:buFont typeface="Wingdings 2"/>
              <a:buChar char=""/>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solidFill>
                  <a:srgbClr val="7030A0"/>
                </a:solidFill>
                <a:latin typeface="標楷體" pitchFamily="65" charset="-120"/>
                <a:ea typeface="標楷體" pitchFamily="65" charset="-120"/>
              </a:rPr>
              <a:t>Freedom  V.S. </a:t>
            </a:r>
            <a:r>
              <a:rPr lang="zh-TW" altLang="en-US" dirty="0" smtClean="0">
                <a:solidFill>
                  <a:srgbClr val="7030A0"/>
                </a:solidFill>
                <a:latin typeface="標楷體" pitchFamily="65" charset="-120"/>
                <a:ea typeface="標楷體" pitchFamily="65" charset="-120"/>
              </a:rPr>
              <a:t> </a:t>
            </a:r>
            <a:r>
              <a:rPr lang="en-US" altLang="zh-TW" dirty="0" smtClean="0">
                <a:solidFill>
                  <a:srgbClr val="7030A0"/>
                </a:solidFill>
                <a:latin typeface="標楷體" pitchFamily="65" charset="-120"/>
                <a:ea typeface="標楷體" pitchFamily="65" charset="-120"/>
              </a:rPr>
              <a:t>Liberty</a:t>
            </a:r>
            <a:endParaRPr lang="zh-TW" altLang="en-US" dirty="0">
              <a:solidFill>
                <a:srgbClr val="7030A0"/>
              </a:solidFill>
              <a:latin typeface="標楷體" pitchFamily="65" charset="-120"/>
              <a:ea typeface="標楷體" pitchFamily="65" charset="-120"/>
            </a:endParaRPr>
          </a:p>
        </p:txBody>
      </p:sp>
      <p:sp>
        <p:nvSpPr>
          <p:cNvPr id="5" name="文字版面配置區 4"/>
          <p:cNvSpPr>
            <a:spLocks noGrp="1"/>
          </p:cNvSpPr>
          <p:nvPr>
            <p:ph sz="half" idx="1"/>
          </p:nvPr>
        </p:nvSpPr>
        <p:spPr>
          <a:xfrm>
            <a:off x="428596" y="1643050"/>
            <a:ext cx="4038600" cy="4525963"/>
          </a:xfrm>
        </p:spPr>
        <p:txBody>
          <a:bodyPr>
            <a:normAutofit/>
          </a:bodyPr>
          <a:lstStyle/>
          <a:p>
            <a:pPr>
              <a:buNone/>
            </a:pPr>
            <a:r>
              <a:rPr lang="zh-TW" altLang="en-US" sz="4000" dirty="0" smtClean="0">
                <a:latin typeface="標楷體" pitchFamily="65" charset="-120"/>
                <a:ea typeface="標楷體" pitchFamily="65" charset="-120"/>
              </a:rPr>
              <a:t>* </a:t>
            </a:r>
            <a:r>
              <a:rPr lang="en-US" altLang="zh-TW" sz="3600" b="0" dirty="0" smtClean="0">
                <a:latin typeface="標楷體" pitchFamily="65" charset="-120"/>
                <a:ea typeface="標楷體" pitchFamily="65" charset="-120"/>
              </a:rPr>
              <a:t>Freedom</a:t>
            </a:r>
          </a:p>
          <a:p>
            <a:pPr lvl="0">
              <a:buNone/>
            </a:pPr>
            <a:r>
              <a:rPr lang="zh-TW" altLang="en-US" sz="3600" dirty="0" smtClean="0">
                <a:solidFill>
                  <a:srgbClr val="FF0000"/>
                </a:solidFill>
                <a:latin typeface="標楷體" pitchFamily="65" charset="-120"/>
                <a:ea typeface="標楷體" pitchFamily="65" charset="-120"/>
              </a:rPr>
              <a:t>* 具體行動的自由</a:t>
            </a:r>
            <a:endParaRPr lang="en-US" altLang="zh-TW" sz="3600" dirty="0" smtClean="0">
              <a:solidFill>
                <a:srgbClr val="FF0000"/>
              </a:solidFill>
              <a:latin typeface="標楷體" pitchFamily="65" charset="-120"/>
              <a:ea typeface="標楷體" pitchFamily="65" charset="-120"/>
            </a:endParaRPr>
          </a:p>
          <a:p>
            <a:pPr lvl="0">
              <a:buNone/>
            </a:pPr>
            <a:r>
              <a:rPr lang="zh-TW" altLang="en-US" sz="3600" dirty="0" smtClean="0">
                <a:latin typeface="標楷體" pitchFamily="65" charset="-120"/>
                <a:ea typeface="標楷體" pitchFamily="65" charset="-120"/>
              </a:rPr>
              <a:t>* 行為方面的選擇</a:t>
            </a:r>
            <a:endParaRPr lang="en-US" altLang="zh-TW" sz="3600" dirty="0" smtClean="0">
              <a:latin typeface="標楷體" pitchFamily="65" charset="-120"/>
              <a:ea typeface="標楷體" pitchFamily="65" charset="-120"/>
            </a:endParaRPr>
          </a:p>
          <a:p>
            <a:pPr lvl="0">
              <a:buNone/>
            </a:pPr>
            <a:r>
              <a:rPr lang="zh-TW" altLang="en-US" sz="3600" dirty="0" smtClean="0">
                <a:latin typeface="標楷體" pitchFamily="65" charset="-120"/>
                <a:ea typeface="標楷體" pitchFamily="65" charset="-120"/>
              </a:rPr>
              <a:t>* 例</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去哪裡玩、買了什麼東西</a:t>
            </a:r>
            <a:endParaRPr lang="en-US" altLang="zh-TW" sz="3600" dirty="0" smtClean="0">
              <a:latin typeface="標楷體" pitchFamily="65" charset="-120"/>
              <a:ea typeface="標楷體" pitchFamily="65" charset="-120"/>
            </a:endParaRPr>
          </a:p>
          <a:p>
            <a:pPr lvl="0">
              <a:buNone/>
            </a:pPr>
            <a:r>
              <a:rPr lang="zh-TW" altLang="en-US" sz="3200" dirty="0" smtClean="0">
                <a:latin typeface="標楷體" pitchFamily="65" charset="-120"/>
                <a:ea typeface="標楷體" pitchFamily="65" charset="-120"/>
              </a:rPr>
              <a:t>      </a:t>
            </a:r>
            <a:endParaRPr lang="en-US" altLang="zh-TW" sz="3200" dirty="0" smtClean="0">
              <a:latin typeface="標楷體" pitchFamily="65" charset="-120"/>
              <a:ea typeface="標楷體" pitchFamily="65" charset="-120"/>
            </a:endParaRPr>
          </a:p>
        </p:txBody>
      </p:sp>
      <p:sp>
        <p:nvSpPr>
          <p:cNvPr id="7" name="文字版面配置區 6"/>
          <p:cNvSpPr>
            <a:spLocks noGrp="1"/>
          </p:cNvSpPr>
          <p:nvPr>
            <p:ph sz="half" idx="2"/>
          </p:nvPr>
        </p:nvSpPr>
        <p:spPr/>
        <p:txBody>
          <a:bodyPr>
            <a:noAutofit/>
          </a:bodyPr>
          <a:lstStyle/>
          <a:p>
            <a:pPr>
              <a:buNone/>
            </a:pPr>
            <a:r>
              <a:rPr lang="zh-TW" altLang="en-US" sz="4000" b="0" dirty="0" smtClean="0"/>
              <a:t>*</a:t>
            </a:r>
            <a:r>
              <a:rPr lang="en-US" altLang="zh-TW" sz="3600" b="0" dirty="0" smtClean="0">
                <a:latin typeface="標楷體" pitchFamily="65" charset="-120"/>
                <a:ea typeface="標楷體" pitchFamily="65" charset="-120"/>
              </a:rPr>
              <a:t>Liberty</a:t>
            </a:r>
          </a:p>
          <a:p>
            <a:pPr>
              <a:buNone/>
            </a:pPr>
            <a:r>
              <a:rPr lang="zh-TW" altLang="en-US" sz="3600" dirty="0" smtClean="0">
                <a:solidFill>
                  <a:srgbClr val="FF0000"/>
                </a:solidFill>
                <a:latin typeface="標楷體" pitchFamily="65" charset="-120"/>
                <a:ea typeface="標楷體" pitchFamily="65" charset="-120"/>
              </a:rPr>
              <a:t>*抽象精神的自由</a:t>
            </a:r>
            <a:endParaRPr lang="en-US" altLang="zh-TW" sz="3600" dirty="0" smtClean="0">
              <a:solidFill>
                <a:srgbClr val="FF0000"/>
              </a:solidFill>
              <a:latin typeface="標楷體" pitchFamily="65" charset="-120"/>
              <a:ea typeface="標楷體" pitchFamily="65" charset="-120"/>
            </a:endParaRPr>
          </a:p>
          <a:p>
            <a:pPr lvl="0">
              <a:buNone/>
            </a:pPr>
            <a:r>
              <a:rPr lang="zh-TW" altLang="en-US" sz="3600" dirty="0" smtClean="0">
                <a:latin typeface="標楷體" pitchFamily="65" charset="-120"/>
                <a:ea typeface="標楷體" pitchFamily="65" charset="-120"/>
              </a:rPr>
              <a:t>*思想、言談方面的選擇。比 </a:t>
            </a:r>
            <a:r>
              <a:rPr lang="en-US" altLang="en-US" sz="3600" dirty="0" smtClean="0">
                <a:latin typeface="標楷體" pitchFamily="65" charset="-120"/>
                <a:ea typeface="標楷體" pitchFamily="65" charset="-120"/>
              </a:rPr>
              <a:t>Freedom</a:t>
            </a:r>
            <a:r>
              <a:rPr lang="zh-TW" altLang="en-US" sz="3600" dirty="0" smtClean="0">
                <a:latin typeface="標楷體" pitchFamily="65" charset="-120"/>
                <a:ea typeface="標楷體" pitchFamily="65" charset="-120"/>
              </a:rPr>
              <a:t>更高一階的自由</a:t>
            </a:r>
          </a:p>
          <a:p>
            <a:pPr>
              <a:buNone/>
            </a:pPr>
            <a:r>
              <a:rPr lang="zh-TW" altLang="en-US" sz="3600" b="0" dirty="0" smtClean="0">
                <a:latin typeface="標楷體" pitchFamily="65" charset="-120"/>
                <a:ea typeface="標楷體" pitchFamily="65" charset="-120"/>
              </a:rPr>
              <a:t>* 例</a:t>
            </a:r>
            <a:r>
              <a:rPr lang="en-US" altLang="zh-TW" sz="3600" b="0" dirty="0" smtClean="0">
                <a:latin typeface="標楷體" pitchFamily="65" charset="-120"/>
                <a:ea typeface="標楷體" pitchFamily="65" charset="-120"/>
              </a:rPr>
              <a:t>:</a:t>
            </a:r>
            <a:r>
              <a:rPr lang="zh-TW" altLang="en-US" sz="3600" b="0" dirty="0" smtClean="0">
                <a:latin typeface="標楷體" pitchFamily="65" charset="-120"/>
                <a:ea typeface="標楷體" pitchFamily="65" charset="-120"/>
              </a:rPr>
              <a:t>我</a:t>
            </a:r>
            <a:r>
              <a:rPr lang="zh-TW" altLang="en-US" sz="3600" b="0" dirty="0" smtClean="0">
                <a:solidFill>
                  <a:srgbClr val="FF0000"/>
                </a:solidFill>
                <a:latin typeface="標楷體" pitchFamily="65" charset="-120"/>
                <a:ea typeface="標楷體" pitchFamily="65" charset="-120"/>
              </a:rPr>
              <a:t>想</a:t>
            </a:r>
            <a:r>
              <a:rPr lang="zh-TW" altLang="en-US" sz="3600" dirty="0" smtClean="0">
                <a:latin typeface="標楷體" pitchFamily="65" charset="-120"/>
                <a:ea typeface="標楷體" pitchFamily="65" charset="-120"/>
              </a:rPr>
              <a:t>上你 </a:t>
            </a:r>
            <a:endParaRPr lang="en-US" altLang="zh-TW" sz="3600" dirty="0" smtClean="0">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a:t>
            </a:r>
            <a:endParaRPr lang="en-US" altLang="zh-TW" sz="3600" dirty="0" smtClean="0">
              <a:latin typeface="標楷體" pitchFamily="65" charset="-120"/>
              <a:ea typeface="標楷體" pitchFamily="65" charset="-120"/>
            </a:endParaRPr>
          </a:p>
        </p:txBody>
      </p:sp>
      <p:sp>
        <p:nvSpPr>
          <p:cNvPr id="6" name="圓角矩形 5"/>
          <p:cNvSpPr/>
          <p:nvPr/>
        </p:nvSpPr>
        <p:spPr>
          <a:xfrm>
            <a:off x="1000100" y="5143512"/>
            <a:ext cx="28575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行動上的自由</a:t>
            </a:r>
            <a:endParaRPr lang="zh-TW" altLang="en-US" sz="3200" dirty="0">
              <a:solidFill>
                <a:schemeClr val="tx1"/>
              </a:solidFill>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4"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from="(-#ppt_w/2)" to="(#ppt_x)" calcmode="lin" valueType="num">
                                      <p:cBhvr>
                                        <p:cTn id="26" dur="600" fill="hold">
                                          <p:stCondLst>
                                            <p:cond delay="0"/>
                                          </p:stCondLst>
                                        </p:cTn>
                                        <p:tgtEl>
                                          <p:spTgt spid="6"/>
                                        </p:tgtEl>
                                        <p:attrNameLst>
                                          <p:attrName>ppt_x</p:attrName>
                                        </p:attrNameLst>
                                      </p:cBhvr>
                                    </p:anim>
                                    <p:anim from="0" to="-1.0" calcmode="lin" valueType="num">
                                      <p:cBhvr>
                                        <p:cTn id="27" dur="200" decel="50000" autoRev="1" fill="hold">
                                          <p:stCondLst>
                                            <p:cond delay="600"/>
                                          </p:stCondLst>
                                        </p:cTn>
                                        <p:tgtEl>
                                          <p:spTgt spid="6"/>
                                        </p:tgtEl>
                                        <p:attrNameLst>
                                          <p:attrName>xshear</p:attrName>
                                        </p:attrNameLst>
                                      </p:cBhvr>
                                    </p:anim>
                                    <p:animScale>
                                      <p:cBhvr>
                                        <p:cTn id="28" dur="200" decel="100000" autoRev="1" fill="hold">
                                          <p:stCondLst>
                                            <p:cond delay="600"/>
                                          </p:stCondLst>
                                        </p:cTn>
                                        <p:tgtEl>
                                          <p:spTgt spid="6"/>
                                        </p:tgtEl>
                                      </p:cBhvr>
                                      <p:from x="100000" y="100000"/>
                                      <p:to x="80000" y="100000"/>
                                    </p:animScale>
                                    <p:anim by="(#ppt_h/3+#ppt_w*0.1)" calcmode="lin" valueType="num">
                                      <p:cBhvr additive="sum">
                                        <p:cTn id="29" dur="200" decel="100000" autoRev="1" fill="hold">
                                          <p:stCondLst>
                                            <p:cond delay="600"/>
                                          </p:stCondLst>
                                        </p:cTn>
                                        <p:tgtEl>
                                          <p:spTgt spid="6"/>
                                        </p:tgtEl>
                                        <p:attrNameLst>
                                          <p:attrName>ppt_x</p:attrName>
                                        </p:attrNameLst>
                                      </p:cBhvr>
                                    </p:anim>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Effect transition="in" filter="strips(downLeft)">
                                      <p:cBhvr>
                                        <p:cTn id="34" dur="500"/>
                                        <p:tgtEl>
                                          <p:spTgt spid="7">
                                            <p:txEl>
                                              <p:pRg st="0" end="0"/>
                                            </p:txEl>
                                          </p:spTgt>
                                        </p:tgtEl>
                                      </p:cBhvr>
                                    </p:animEffect>
                                  </p:childTnLst>
                                </p:cTn>
                              </p:par>
                              <p:par>
                                <p:cTn id="35" presetID="18" presetClass="entr" presetSubtype="12" fill="hold" nodeType="with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strips(downLeft)">
                                      <p:cBhvr>
                                        <p:cTn id="37" dur="500"/>
                                        <p:tgtEl>
                                          <p:spTgt spid="7">
                                            <p:txEl>
                                              <p:pRg st="1" end="1"/>
                                            </p:txEl>
                                          </p:spTgt>
                                        </p:tgtEl>
                                      </p:cBhvr>
                                    </p:animEffect>
                                  </p:childTnLst>
                                </p:cTn>
                              </p:par>
                              <p:par>
                                <p:cTn id="38" presetID="18" presetClass="entr" presetSubtype="12" fill="hold" nodeType="with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strips(downLeft)">
                                      <p:cBhvr>
                                        <p:cTn id="40" dur="500"/>
                                        <p:tgtEl>
                                          <p:spTgt spid="7">
                                            <p:txEl>
                                              <p:pRg st="2" end="2"/>
                                            </p:txEl>
                                          </p:spTgt>
                                        </p:tgtEl>
                                      </p:cBhvr>
                                    </p:animEffect>
                                  </p:childTnLst>
                                </p:cTn>
                              </p:par>
                              <p:par>
                                <p:cTn id="41" presetID="18" presetClass="entr" presetSubtype="12" fill="hold" nodeType="with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strips(downLeft)">
                                      <p:cBhvr>
                                        <p:cTn id="43" dur="500"/>
                                        <p:tgtEl>
                                          <p:spTgt spid="7">
                                            <p:txEl>
                                              <p:pRg st="3" end="3"/>
                                            </p:txEl>
                                          </p:spTgt>
                                        </p:tgtEl>
                                      </p:cBhvr>
                                    </p:animEffect>
                                  </p:childTnLst>
                                </p:cTn>
                              </p:par>
                              <p:par>
                                <p:cTn id="44" presetID="18" presetClass="entr" presetSubtype="12" fill="hold" nodeType="with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strips(downLeft)">
                                      <p:cBhvr>
                                        <p:cTn id="4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內容版面配置區 2"/>
          <p:cNvSpPr>
            <a:spLocks noGrp="1"/>
          </p:cNvSpPr>
          <p:nvPr>
            <p:ph idx="1"/>
          </p:nvPr>
        </p:nvSpPr>
        <p:spPr>
          <a:xfrm>
            <a:off x="457200" y="620713"/>
            <a:ext cx="8229600" cy="5505450"/>
          </a:xfrm>
        </p:spPr>
        <p:txBody>
          <a:bodyPr/>
          <a:lstStyle/>
          <a:p>
            <a:pPr marL="0" indent="0" eaLnBrk="1" hangingPunct="1">
              <a:buFont typeface="Symbol" pitchFamily="18" charset="2"/>
              <a:buNone/>
            </a:pPr>
            <a:r>
              <a:rPr lang="zh-TW" altLang="zh-TW" sz="2700" b="1" smtClean="0">
                <a:latin typeface="標楷體" pitchFamily="65" charset="-120"/>
                <a:ea typeface="標楷體" pitchFamily="65" charset="-120"/>
              </a:rPr>
              <a:t>第一條</a:t>
            </a:r>
            <a:r>
              <a:rPr lang="zh-TW" altLang="en-US" sz="2700" b="1" smtClean="0">
                <a:latin typeface="標楷體" pitchFamily="65" charset="-120"/>
                <a:ea typeface="標楷體" pitchFamily="65" charset="-120"/>
              </a:rPr>
              <a:t> </a:t>
            </a:r>
            <a:endParaRPr lang="zh-TW"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a:t>
            </a:r>
            <a:r>
              <a:rPr lang="zh-TW" altLang="zh-TW" sz="2700" b="1" smtClean="0">
                <a:solidFill>
                  <a:srgbClr val="FF0000"/>
                </a:solidFill>
                <a:latin typeface="標楷體" pitchFamily="65" charset="-120"/>
                <a:ea typeface="標楷體" pitchFamily="65" charset="-120"/>
              </a:rPr>
              <a:t>人人生而自由</a:t>
            </a:r>
            <a:r>
              <a:rPr lang="zh-TW" altLang="en-US" sz="2700" smtClean="0">
                <a:latin typeface="標楷體" pitchFamily="65" charset="-120"/>
                <a:ea typeface="標楷體" pitchFamily="65" charset="-120"/>
              </a:rPr>
              <a:t>，</a:t>
            </a:r>
            <a:r>
              <a:rPr lang="zh-TW" altLang="zh-TW" sz="2700" smtClean="0">
                <a:latin typeface="標楷體" pitchFamily="65" charset="-120"/>
                <a:ea typeface="標楷體" pitchFamily="65" charset="-120"/>
              </a:rPr>
              <a:t>在尊嚴及權利上一律平等。他們賦</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a:t>
            </a:r>
            <a:r>
              <a:rPr lang="zh-TW" altLang="zh-TW" sz="2700" smtClean="0">
                <a:latin typeface="標楷體" pitchFamily="65" charset="-120"/>
                <a:ea typeface="標楷體" pitchFamily="65" charset="-120"/>
              </a:rPr>
              <a:t>有理性和良心</a:t>
            </a:r>
            <a:r>
              <a:rPr lang="zh-TW" altLang="en-US" sz="2700" smtClean="0">
                <a:latin typeface="標楷體" pitchFamily="65" charset="-120"/>
                <a:ea typeface="標楷體" pitchFamily="65" charset="-120"/>
              </a:rPr>
              <a:t>，</a:t>
            </a:r>
            <a:r>
              <a:rPr lang="zh-TW" altLang="zh-TW" sz="2700" smtClean="0">
                <a:latin typeface="標楷體" pitchFamily="65" charset="-120"/>
                <a:ea typeface="標楷體" pitchFamily="65" charset="-120"/>
              </a:rPr>
              <a:t>並應以兄弟關係的精神相對待。</a:t>
            </a:r>
          </a:p>
          <a:p>
            <a:pPr marL="0" indent="0" eaLnBrk="1" hangingPunct="1">
              <a:buFont typeface="Symbol" pitchFamily="18" charset="2"/>
              <a:buNone/>
            </a:pPr>
            <a:r>
              <a:rPr lang="zh-TW" altLang="zh-TW" sz="2700" b="1" smtClean="0">
                <a:latin typeface="標楷體" pitchFamily="65" charset="-120"/>
                <a:ea typeface="標楷體" pitchFamily="65" charset="-120"/>
              </a:rPr>
              <a:t>第二條</a:t>
            </a:r>
            <a:r>
              <a:rPr lang="zh-TW" altLang="en-US" sz="2700" b="1" smtClean="0">
                <a:latin typeface="標楷體" pitchFamily="65" charset="-120"/>
                <a:ea typeface="標楷體" pitchFamily="65" charset="-120"/>
              </a:rPr>
              <a:t> </a:t>
            </a:r>
            <a:endParaRPr lang="zh-TW" altLang="zh-TW" sz="2700" b="1" smtClean="0">
              <a:latin typeface="標楷體" pitchFamily="65" charset="-120"/>
              <a:ea typeface="標楷體" pitchFamily="65" charset="-120"/>
            </a:endParaRPr>
          </a:p>
          <a:p>
            <a:pPr marL="0" indent="0" eaLnBrk="1" hangingPunct="1">
              <a:buFont typeface="Wingdings 2" pitchFamily="18" charset="2"/>
              <a:buNone/>
            </a:pPr>
            <a:r>
              <a:rPr lang="zh-TW" altLang="en-US" sz="2700" b="1" smtClean="0">
                <a:solidFill>
                  <a:srgbClr val="FF0000"/>
                </a:solidFill>
                <a:latin typeface="標楷體" pitchFamily="65" charset="-120"/>
                <a:ea typeface="標楷體" pitchFamily="65" charset="-120"/>
              </a:rPr>
              <a:t>  人人有資格享受本宣言所載的一切權利與自由</a:t>
            </a:r>
            <a:r>
              <a:rPr lang="en-US" altLang="zh-TW" sz="2700" smtClean="0">
                <a:latin typeface="標楷體" pitchFamily="65" charset="-120"/>
                <a:ea typeface="標楷體" pitchFamily="65" charset="-120"/>
              </a:rPr>
              <a:t>, </a:t>
            </a:r>
            <a:r>
              <a:rPr lang="zh-TW" altLang="en-US" sz="2700" smtClean="0">
                <a:latin typeface="標楷體" pitchFamily="65" charset="-120"/>
                <a:ea typeface="標楷體" pitchFamily="65" charset="-120"/>
              </a:rPr>
              <a:t>不</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分種族、膚色、性別、語言、宗教、政治或其他見</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解、國籍或社會出身、財產、出生或其他身份等任</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何區別。 並且不得因一人所屬的國家或領土的政</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治的、行政的或者國際的地位之不同而有所區別</a:t>
            </a:r>
            <a:r>
              <a:rPr lang="en-US" altLang="zh-TW" sz="2700" smtClean="0">
                <a:latin typeface="標楷體" pitchFamily="65" charset="-120"/>
                <a:ea typeface="標楷體" pitchFamily="65" charset="-120"/>
              </a:rPr>
              <a:t>, </a:t>
            </a:r>
          </a:p>
          <a:p>
            <a:pPr marL="0" indent="0" eaLnBrk="1" hangingPunct="1">
              <a:buFont typeface="Wingdings 2" pitchFamily="18" charset="2"/>
              <a:buNone/>
            </a:pPr>
            <a:r>
              <a:rPr lang="zh-TW" altLang="en-US" sz="2700" smtClean="0">
                <a:latin typeface="標楷體" pitchFamily="65" charset="-120"/>
                <a:ea typeface="標楷體" pitchFamily="65" charset="-120"/>
              </a:rPr>
              <a:t>  無論該領土是獨立、托管領土、非自治領土或者處</a:t>
            </a:r>
            <a:endParaRPr lang="en-US" altLang="zh-TW" sz="2700" smtClean="0">
              <a:latin typeface="標楷體" pitchFamily="65" charset="-120"/>
              <a:ea typeface="標楷體" pitchFamily="65" charset="-120"/>
            </a:endParaRPr>
          </a:p>
          <a:p>
            <a:pPr marL="0" indent="0" eaLnBrk="1" hangingPunct="1">
              <a:buFont typeface="Wingdings 2" pitchFamily="18" charset="2"/>
              <a:buNone/>
            </a:pPr>
            <a:r>
              <a:rPr lang="zh-TW" altLang="en-US" sz="2700" smtClean="0">
                <a:latin typeface="標楷體" pitchFamily="65" charset="-120"/>
                <a:ea typeface="標楷體" pitchFamily="65" charset="-120"/>
              </a:rPr>
              <a:t>  於其他任何主權受限的情況下。</a:t>
            </a:r>
          </a:p>
          <a:p>
            <a:pPr marL="0" indent="0" eaLnBrk="1" hangingPunct="1">
              <a:buFont typeface="Wingdings 2" pitchFamily="18" charset="2"/>
              <a:buNone/>
            </a:pPr>
            <a:endParaRPr lang="zh-TW" altLang="zh-TW" sz="2700" b="1" smtClean="0">
              <a:latin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anim calcmode="lin" valueType="num">
                                      <p:cBhvr additive="base">
                                        <p:cTn id="11"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anim calcmode="lin" valueType="num">
                                      <p:cBhvr additive="base">
                                        <p:cTn id="15"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290">
                                            <p:txEl>
                                              <p:pRg st="3" end="3"/>
                                            </p:txEl>
                                          </p:spTgt>
                                        </p:tgtEl>
                                        <p:attrNameLst>
                                          <p:attrName>style.visibility</p:attrName>
                                        </p:attrNameLst>
                                      </p:cBhvr>
                                      <p:to>
                                        <p:strVal val="visible"/>
                                      </p:to>
                                    </p:set>
                                    <p:anim calcmode="lin" valueType="num">
                                      <p:cBhvr additive="base">
                                        <p:cTn id="21"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29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290">
                                            <p:txEl>
                                              <p:pRg st="4" end="4"/>
                                            </p:txEl>
                                          </p:spTgt>
                                        </p:tgtEl>
                                        <p:attrNameLst>
                                          <p:attrName>style.visibility</p:attrName>
                                        </p:attrNameLst>
                                      </p:cBhvr>
                                      <p:to>
                                        <p:strVal val="visible"/>
                                      </p:to>
                                    </p:set>
                                    <p:anim calcmode="lin" valueType="num">
                                      <p:cBhvr additive="base">
                                        <p:cTn id="25"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290">
                                            <p:txEl>
                                              <p:pRg st="5" end="5"/>
                                            </p:txEl>
                                          </p:spTgt>
                                        </p:tgtEl>
                                        <p:attrNameLst>
                                          <p:attrName>style.visibility</p:attrName>
                                        </p:attrNameLst>
                                      </p:cBhvr>
                                      <p:to>
                                        <p:strVal val="visible"/>
                                      </p:to>
                                    </p:set>
                                    <p:anim calcmode="lin" valueType="num">
                                      <p:cBhvr additive="base">
                                        <p:cTn id="29" dur="500" fill="hold"/>
                                        <p:tgtEl>
                                          <p:spTgt spid="1229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290">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290">
                                            <p:txEl>
                                              <p:pRg st="6" end="6"/>
                                            </p:txEl>
                                          </p:spTgt>
                                        </p:tgtEl>
                                        <p:attrNameLst>
                                          <p:attrName>style.visibility</p:attrName>
                                        </p:attrNameLst>
                                      </p:cBhvr>
                                      <p:to>
                                        <p:strVal val="visible"/>
                                      </p:to>
                                    </p:set>
                                    <p:anim calcmode="lin" valueType="num">
                                      <p:cBhvr additive="base">
                                        <p:cTn id="33" dur="5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290">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290">
                                            <p:txEl>
                                              <p:pRg st="7" end="7"/>
                                            </p:txEl>
                                          </p:spTgt>
                                        </p:tgtEl>
                                        <p:attrNameLst>
                                          <p:attrName>style.visibility</p:attrName>
                                        </p:attrNameLst>
                                      </p:cBhvr>
                                      <p:to>
                                        <p:strVal val="visible"/>
                                      </p:to>
                                    </p:set>
                                    <p:anim calcmode="lin" valueType="num">
                                      <p:cBhvr additive="base">
                                        <p:cTn id="37" dur="500" fill="hold"/>
                                        <p:tgtEl>
                                          <p:spTgt spid="1229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0">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290">
                                            <p:txEl>
                                              <p:pRg st="8" end="8"/>
                                            </p:txEl>
                                          </p:spTgt>
                                        </p:tgtEl>
                                        <p:attrNameLst>
                                          <p:attrName>style.visibility</p:attrName>
                                        </p:attrNameLst>
                                      </p:cBhvr>
                                      <p:to>
                                        <p:strVal val="visible"/>
                                      </p:to>
                                    </p:set>
                                    <p:anim calcmode="lin" valueType="num">
                                      <p:cBhvr additive="base">
                                        <p:cTn id="41" dur="500" fill="hold"/>
                                        <p:tgtEl>
                                          <p:spTgt spid="12290">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290">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290">
                                            <p:txEl>
                                              <p:pRg st="9" end="9"/>
                                            </p:txEl>
                                          </p:spTgt>
                                        </p:tgtEl>
                                        <p:attrNameLst>
                                          <p:attrName>style.visibility</p:attrName>
                                        </p:attrNameLst>
                                      </p:cBhvr>
                                      <p:to>
                                        <p:strVal val="visible"/>
                                      </p:to>
                                    </p:set>
                                    <p:anim calcmode="lin" valueType="num">
                                      <p:cBhvr additive="base">
                                        <p:cTn id="45" dur="500" fill="hold"/>
                                        <p:tgtEl>
                                          <p:spTgt spid="12290">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290">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290">
                                            <p:txEl>
                                              <p:pRg st="10" end="10"/>
                                            </p:txEl>
                                          </p:spTgt>
                                        </p:tgtEl>
                                        <p:attrNameLst>
                                          <p:attrName>style.visibility</p:attrName>
                                        </p:attrNameLst>
                                      </p:cBhvr>
                                      <p:to>
                                        <p:strVal val="visible"/>
                                      </p:to>
                                    </p:set>
                                    <p:anim calcmode="lin" valueType="num">
                                      <p:cBhvr additive="base">
                                        <p:cTn id="49" dur="500" fill="hold"/>
                                        <p:tgtEl>
                                          <p:spTgt spid="12290">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476250"/>
            <a:ext cx="8229600" cy="5649913"/>
          </a:xfrm>
        </p:spPr>
        <p:txBody>
          <a:bodyPr rtlCol="0">
            <a:normAutofit/>
          </a:bodyPr>
          <a:lstStyle/>
          <a:p>
            <a:pPr marL="0" indent="0" eaLnBrk="1" fontAlgn="auto" hangingPunct="1">
              <a:spcAft>
                <a:spcPts val="0"/>
              </a:spcAft>
              <a:buFont typeface="Symbol" pitchFamily="18" charset="2"/>
              <a:buNone/>
              <a:defRPr/>
            </a:pPr>
            <a:r>
              <a:rPr lang="zh-TW" altLang="zh-TW" dirty="0">
                <a:latin typeface="標楷體" pitchFamily="65" charset="-120"/>
                <a:ea typeface="標楷體" pitchFamily="65" charset="-120"/>
              </a:rPr>
              <a:t>第三</a:t>
            </a:r>
            <a:r>
              <a:rPr lang="zh-TW" altLang="zh-TW" dirty="0" smtClean="0">
                <a:latin typeface="標楷體" pitchFamily="65" charset="-120"/>
                <a:ea typeface="標楷體" pitchFamily="65" charset="-120"/>
              </a:rPr>
              <a:t>條</a:t>
            </a:r>
            <a:r>
              <a:rPr lang="zh-TW" altLang="en-US" dirty="0" smtClean="0">
                <a:latin typeface="標楷體" pitchFamily="65" charset="-120"/>
                <a:ea typeface="標楷體" pitchFamily="65" charset="-120"/>
              </a:rPr>
              <a:t> </a:t>
            </a:r>
            <a:endParaRPr lang="zh-TW" altLang="zh-TW"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dirty="0">
                <a:latin typeface="標楷體" pitchFamily="65" charset="-120"/>
                <a:ea typeface="標楷體" pitchFamily="65" charset="-120"/>
              </a:rPr>
              <a:t>  </a:t>
            </a:r>
            <a:r>
              <a:rPr lang="zh-TW" altLang="zh-TW" b="1" dirty="0" smtClean="0">
                <a:solidFill>
                  <a:srgbClr val="FF0000"/>
                </a:solidFill>
                <a:latin typeface="標楷體" pitchFamily="65" charset="-120"/>
                <a:ea typeface="標楷體" pitchFamily="65" charset="-120"/>
              </a:rPr>
              <a:t>人人</a:t>
            </a:r>
            <a:r>
              <a:rPr lang="zh-TW" altLang="zh-TW" b="1" dirty="0">
                <a:solidFill>
                  <a:srgbClr val="FF0000"/>
                </a:solidFill>
                <a:latin typeface="標楷體" pitchFamily="65" charset="-120"/>
                <a:ea typeface="標楷體" pitchFamily="65" charset="-120"/>
              </a:rPr>
              <a:t>有權享受生命、自由與人身安全</a:t>
            </a:r>
            <a:r>
              <a:rPr lang="zh-TW" altLang="zh-TW"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eaLnBrk="1" fontAlgn="auto" hangingPunct="1">
              <a:spcAft>
                <a:spcPts val="0"/>
              </a:spcAft>
              <a:buFont typeface="Wingdings 2"/>
              <a:buNone/>
              <a:defRPr/>
            </a:pPr>
            <a:endParaRPr lang="zh-TW" altLang="zh-TW" dirty="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zh-TW" dirty="0">
                <a:latin typeface="標楷體" pitchFamily="65" charset="-120"/>
                <a:ea typeface="標楷體" pitchFamily="65" charset="-120"/>
              </a:rPr>
              <a:t>第四</a:t>
            </a:r>
            <a:r>
              <a:rPr lang="zh-TW" altLang="zh-TW" dirty="0" smtClean="0">
                <a:latin typeface="標楷體" pitchFamily="65" charset="-120"/>
                <a:ea typeface="標楷體" pitchFamily="65" charset="-120"/>
              </a:rPr>
              <a:t>條</a:t>
            </a:r>
            <a:r>
              <a:rPr lang="zh-TW" altLang="en-US" dirty="0" smtClean="0">
                <a:latin typeface="標楷體" pitchFamily="65" charset="-120"/>
                <a:ea typeface="標楷體" pitchFamily="65" charset="-120"/>
              </a:rPr>
              <a:t> </a:t>
            </a:r>
            <a:endParaRPr lang="zh-TW" altLang="zh-TW"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dirty="0" smtClean="0">
                <a:latin typeface="標楷體" pitchFamily="65" charset="-120"/>
                <a:ea typeface="標楷體" pitchFamily="65" charset="-120"/>
              </a:rPr>
              <a:t>  </a:t>
            </a:r>
            <a:r>
              <a:rPr lang="zh-TW" altLang="zh-TW" b="1" dirty="0" smtClean="0">
                <a:solidFill>
                  <a:srgbClr val="FF0000"/>
                </a:solidFill>
                <a:latin typeface="標楷體" pitchFamily="65" charset="-120"/>
                <a:ea typeface="標楷體" pitchFamily="65" charset="-120"/>
              </a:rPr>
              <a:t>任何</a:t>
            </a:r>
            <a:r>
              <a:rPr lang="zh-TW" altLang="zh-TW" b="1" dirty="0">
                <a:solidFill>
                  <a:srgbClr val="FF0000"/>
                </a:solidFill>
                <a:latin typeface="標楷體" pitchFamily="65" charset="-120"/>
                <a:ea typeface="標楷體" pitchFamily="65" charset="-120"/>
              </a:rPr>
              <a:t>人不得使為奴隸或奴役</a:t>
            </a:r>
            <a:r>
              <a:rPr lang="en-US" altLang="zh-TW" dirty="0">
                <a:latin typeface="標楷體" pitchFamily="65" charset="-120"/>
                <a:ea typeface="標楷體" pitchFamily="65" charset="-120"/>
              </a:rPr>
              <a:t>; </a:t>
            </a:r>
            <a:r>
              <a:rPr lang="zh-TW" altLang="zh-TW" dirty="0">
                <a:latin typeface="標楷體" pitchFamily="65" charset="-120"/>
                <a:ea typeface="標楷體" pitchFamily="65" charset="-120"/>
              </a:rPr>
              <a:t>一切形式</a:t>
            </a:r>
            <a:r>
              <a:rPr lang="zh-TW" altLang="zh-TW" dirty="0" smtClean="0">
                <a:latin typeface="標楷體" pitchFamily="65" charset="-120"/>
                <a:ea typeface="標楷體" pitchFamily="65" charset="-120"/>
              </a:rPr>
              <a:t>的</a:t>
            </a:r>
            <a:r>
              <a:rPr lang="zh-TW" altLang="en-US" dirty="0" smtClean="0">
                <a:latin typeface="標楷體" pitchFamily="65" charset="-120"/>
                <a:ea typeface="標楷體" pitchFamily="65" charset="-120"/>
              </a:rPr>
              <a:t>  </a:t>
            </a:r>
            <a:endParaRPr lang="en-US" altLang="zh-TW"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奴隸制度和奴隸現實</a:t>
            </a:r>
            <a:r>
              <a:rPr lang="en-US" altLang="zh-TW" dirty="0" smtClean="0">
                <a:latin typeface="標楷體" pitchFamily="65" charset="-120"/>
                <a:ea typeface="標楷體" pitchFamily="65" charset="-120"/>
              </a:rPr>
              <a:t>, </a:t>
            </a:r>
            <a:r>
              <a:rPr lang="zh-TW" altLang="zh-TW" dirty="0" smtClean="0">
                <a:latin typeface="標楷體" pitchFamily="65" charset="-120"/>
                <a:ea typeface="標楷體" pitchFamily="65" charset="-120"/>
              </a:rPr>
              <a:t>均應予以禁止。</a:t>
            </a:r>
            <a:endParaRPr lang="en-US" altLang="zh-TW" dirty="0" smtClean="0">
              <a:latin typeface="標楷體" pitchFamily="65" charset="-120"/>
              <a:ea typeface="標楷體" pitchFamily="65" charset="-120"/>
            </a:endParaRPr>
          </a:p>
          <a:p>
            <a:pPr marL="0" indent="0" eaLnBrk="1" fontAlgn="auto" hangingPunct="1">
              <a:spcAft>
                <a:spcPts val="0"/>
              </a:spcAft>
              <a:buFont typeface="Wingdings 2"/>
              <a:buNone/>
              <a:defRPr/>
            </a:pPr>
            <a:endParaRPr lang="en-US" altLang="zh-TW" dirty="0">
              <a:latin typeface="標楷體" pitchFamily="65" charset="-120"/>
              <a:ea typeface="標楷體" pitchFamily="65" charset="-120"/>
            </a:endParaRPr>
          </a:p>
          <a:p>
            <a:pPr marL="0" indent="0" eaLnBrk="1" fontAlgn="auto" hangingPunct="1">
              <a:spcAft>
                <a:spcPts val="0"/>
              </a:spcAft>
              <a:buFont typeface="Wingdings 2"/>
              <a:buNone/>
              <a:defRPr/>
            </a:pPr>
            <a:endParaRPr lang="zh-TW" altLang="zh-TW" dirty="0" smtClean="0">
              <a:latin typeface="標楷體" pitchFamily="65" charset="-120"/>
              <a:ea typeface="標楷體" pitchFamily="65" charset="-120"/>
            </a:endParaRPr>
          </a:p>
          <a:p>
            <a:pPr marL="274320" indent="-274320" eaLnBrk="1" fontAlgn="auto" hangingPunct="1">
              <a:spcAft>
                <a:spcPts val="0"/>
              </a:spcAft>
              <a:buFont typeface="Wingdings 2"/>
              <a:buChar char=""/>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3"/>
          <p:cNvSpPr>
            <a:spLocks noGrp="1"/>
          </p:cNvSpPr>
          <p:nvPr>
            <p:ph type="title"/>
          </p:nvPr>
        </p:nvSpPr>
        <p:spPr/>
        <p:txBody>
          <a:bodyPr/>
          <a:lstStyle/>
          <a:p>
            <a:pPr eaLnBrk="1" hangingPunct="1"/>
            <a:endParaRPr lang="zh-TW" altLang="en-US" smtClean="0"/>
          </a:p>
        </p:txBody>
      </p:sp>
      <p:sp>
        <p:nvSpPr>
          <p:cNvPr id="3" name="內容版面配置區 2"/>
          <p:cNvSpPr>
            <a:spLocks noGrp="1"/>
          </p:cNvSpPr>
          <p:nvPr>
            <p:ph idx="1"/>
          </p:nvPr>
        </p:nvSpPr>
        <p:spPr>
          <a:xfrm>
            <a:off x="871538" y="1557338"/>
            <a:ext cx="7408862" cy="4568825"/>
          </a:xfrm>
        </p:spPr>
        <p:txBody>
          <a:bodyPr rtlCol="0">
            <a:normAutofit lnSpcReduction="10000"/>
          </a:bodyPr>
          <a:lstStyle/>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第十二條</a:t>
            </a: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任何人的私生活、家庭、住宅或通訊不得</a:t>
            </a:r>
            <a:endParaRPr lang="en-US" altLang="zh-TW" sz="28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任意干涉，他人的榮譽和名譽不得加以攻</a:t>
            </a:r>
            <a:endParaRPr lang="en-US" altLang="zh-TW" sz="28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擊。人人有權享受法律保護，以免受這種</a:t>
            </a:r>
            <a:endParaRPr lang="en-US" altLang="zh-TW" sz="28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干涉或攻擊。</a:t>
            </a:r>
            <a:endParaRPr lang="en-US" altLang="zh-TW" sz="2800" dirty="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第十三條</a:t>
            </a: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一</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人人在各國境內有權自由遷徒及居住。</a:t>
            </a: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 </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二</a:t>
            </a:r>
            <a:r>
              <a:rPr lang="en-US" altLang="zh-TW" sz="2800" dirty="0" smtClean="0">
                <a:latin typeface="標楷體" pitchFamily="65" charset="-120"/>
                <a:ea typeface="標楷體" pitchFamily="65" charset="-120"/>
              </a:rPr>
              <a:t>)</a:t>
            </a:r>
            <a:r>
              <a:rPr lang="zh-TW" altLang="en-US" sz="2800" dirty="0" smtClean="0">
                <a:latin typeface="標楷體" pitchFamily="65" charset="-120"/>
                <a:ea typeface="標楷體" pitchFamily="65" charset="-120"/>
              </a:rPr>
              <a:t>人人有權離開任何國家</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包括其本國</a:t>
            </a:r>
            <a:endParaRPr lang="en-US" altLang="zh-TW" sz="28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在內</a:t>
            </a:r>
            <a:r>
              <a:rPr lang="en-US" altLang="zh-TW" sz="2800" dirty="0" smtClean="0">
                <a:latin typeface="標楷體" pitchFamily="65" charset="-120"/>
                <a:ea typeface="標楷體" pitchFamily="65" charset="-120"/>
              </a:rPr>
              <a:t>, </a:t>
            </a:r>
            <a:r>
              <a:rPr lang="zh-TW" altLang="en-US" sz="2800" dirty="0" smtClean="0">
                <a:latin typeface="標楷體" pitchFamily="65" charset="-120"/>
                <a:ea typeface="標楷體" pitchFamily="65" charset="-120"/>
              </a:rPr>
              <a:t>並有權返回他的國家。</a:t>
            </a:r>
          </a:p>
          <a:p>
            <a:pPr marL="274320" indent="-274320" eaLnBrk="1" fontAlgn="auto" hangingPunct="1">
              <a:spcAft>
                <a:spcPts val="0"/>
              </a:spcAft>
              <a:buFont typeface="Arial" pitchFamily="34" charset="0"/>
              <a:buChar char="•"/>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476250"/>
            <a:ext cx="8229600" cy="5146675"/>
          </a:xfrm>
        </p:spPr>
        <p:txBody>
          <a:bodyPr rtlCol="0">
            <a:normAutofit fontScale="92500" lnSpcReduction="10000"/>
          </a:bodyPr>
          <a:lstStyle/>
          <a:p>
            <a:pPr marL="274320" indent="-274320" eaLnBrk="1" fontAlgn="auto" hangingPunct="1">
              <a:spcAft>
                <a:spcPts val="0"/>
              </a:spcAft>
              <a:buFont typeface="Wingdings 2"/>
              <a:buChar char=""/>
              <a:defRPr/>
            </a:pPr>
            <a:endParaRPr lang="en-US" altLang="zh-TW" b="1" dirty="0" smtClean="0">
              <a:latin typeface="標楷體" panose="03000509000000000000" pitchFamily="65" charset="-120"/>
            </a:endParaRPr>
          </a:p>
          <a:p>
            <a:pPr marL="0" indent="0" eaLnBrk="1" fontAlgn="auto" hangingPunct="1">
              <a:spcAft>
                <a:spcPts val="0"/>
              </a:spcAft>
              <a:buFont typeface="Symbol" pitchFamily="18" charset="2"/>
              <a:buNone/>
              <a:defRPr/>
            </a:pPr>
            <a:r>
              <a:rPr lang="zh-TW" altLang="en-US" sz="4000" dirty="0" smtClean="0">
                <a:solidFill>
                  <a:srgbClr val="FF0000"/>
                </a:solidFill>
                <a:latin typeface="標楷體" pitchFamily="65" charset="-120"/>
                <a:ea typeface="標楷體" pitchFamily="65" charset="-120"/>
              </a:rPr>
              <a:t>第十八</a:t>
            </a:r>
            <a:r>
              <a:rPr lang="zh-TW" altLang="en-US" sz="4000" dirty="0">
                <a:solidFill>
                  <a:srgbClr val="FF0000"/>
                </a:solidFill>
                <a:latin typeface="標楷體" pitchFamily="65" charset="-120"/>
                <a:ea typeface="標楷體" pitchFamily="65" charset="-120"/>
              </a:rPr>
              <a:t>條</a:t>
            </a:r>
          </a:p>
          <a:p>
            <a:pPr marL="0" indent="0" eaLnBrk="1" fontAlgn="auto" hangingPunct="1">
              <a:spcAft>
                <a:spcPts val="0"/>
              </a:spcAft>
              <a:buFont typeface="Wingdings 2"/>
              <a:buNone/>
              <a:defRPr/>
            </a:pPr>
            <a:r>
              <a:rPr lang="zh-TW" altLang="en-US" sz="4000" dirty="0" smtClean="0">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人人</a:t>
            </a:r>
            <a:r>
              <a:rPr lang="zh-TW" altLang="en-US" sz="4000" b="1" dirty="0">
                <a:solidFill>
                  <a:srgbClr val="FF0000"/>
                </a:solidFill>
                <a:latin typeface="標楷體" pitchFamily="65" charset="-120"/>
                <a:ea typeface="標楷體" pitchFamily="65" charset="-120"/>
              </a:rPr>
              <a:t>有思想、良心與宗教自由</a:t>
            </a:r>
            <a:r>
              <a:rPr lang="zh-TW" altLang="en-US" sz="4000" b="1" dirty="0" smtClean="0">
                <a:solidFill>
                  <a:srgbClr val="FF0000"/>
                </a:solidFill>
                <a:latin typeface="標楷體" pitchFamily="65" charset="-120"/>
                <a:ea typeface="標楷體" pitchFamily="65" charset="-120"/>
              </a:rPr>
              <a:t>的 </a:t>
            </a:r>
            <a:endParaRPr lang="en-US" altLang="zh-TW" sz="4000" b="1" dirty="0" smtClean="0">
              <a:solidFill>
                <a:srgbClr val="FF0000"/>
              </a:solidFill>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4000" b="1" dirty="0">
                <a:solidFill>
                  <a:srgbClr val="FF0000"/>
                </a:solidFill>
                <a:latin typeface="標楷體" pitchFamily="65" charset="-120"/>
                <a:ea typeface="標楷體" pitchFamily="65" charset="-120"/>
              </a:rPr>
              <a:t> </a:t>
            </a:r>
            <a:r>
              <a:rPr lang="zh-TW" altLang="en-US" sz="4000" b="1" dirty="0" smtClean="0">
                <a:solidFill>
                  <a:srgbClr val="FF0000"/>
                </a:solidFill>
                <a:latin typeface="標楷體" pitchFamily="65" charset="-120"/>
                <a:ea typeface="標楷體" pitchFamily="65" charset="-120"/>
              </a:rPr>
              <a:t>權利</a:t>
            </a:r>
            <a:r>
              <a:rPr lang="en-US" altLang="zh-TW" sz="4000" dirty="0">
                <a:latin typeface="標楷體" pitchFamily="65" charset="-120"/>
                <a:ea typeface="標楷體" pitchFamily="65" charset="-120"/>
              </a:rPr>
              <a:t>; </a:t>
            </a:r>
            <a:r>
              <a:rPr lang="zh-TW" altLang="en-US" sz="4000" dirty="0" smtClean="0">
                <a:latin typeface="標楷體" pitchFamily="65" charset="-120"/>
                <a:ea typeface="標楷體" pitchFamily="65" charset="-120"/>
              </a:rPr>
              <a:t>此項權利</a:t>
            </a:r>
            <a:r>
              <a:rPr lang="zh-TW" altLang="en-US" sz="4000" dirty="0">
                <a:latin typeface="標楷體" pitchFamily="65" charset="-120"/>
                <a:ea typeface="標楷體" pitchFamily="65" charset="-120"/>
              </a:rPr>
              <a:t>包括改變他的</a:t>
            </a:r>
            <a:r>
              <a:rPr lang="zh-TW" altLang="en-US" sz="4000" dirty="0" smtClean="0">
                <a:latin typeface="標楷體" pitchFamily="65" charset="-120"/>
                <a:ea typeface="標楷體" pitchFamily="65" charset="-120"/>
              </a:rPr>
              <a:t>宗</a:t>
            </a:r>
            <a:endParaRPr lang="en-US" altLang="zh-TW" sz="40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4000" dirty="0">
                <a:latin typeface="標楷體" pitchFamily="65" charset="-120"/>
                <a:ea typeface="標楷體" pitchFamily="65" charset="-120"/>
              </a:rPr>
              <a:t> </a:t>
            </a:r>
            <a:r>
              <a:rPr lang="zh-TW" altLang="en-US" sz="4000" dirty="0" smtClean="0">
                <a:latin typeface="標楷體" pitchFamily="65" charset="-120"/>
                <a:ea typeface="標楷體" pitchFamily="65" charset="-120"/>
              </a:rPr>
              <a:t>教</a:t>
            </a:r>
            <a:r>
              <a:rPr lang="zh-TW" altLang="en-US" sz="4000" dirty="0">
                <a:latin typeface="標楷體" pitchFamily="65" charset="-120"/>
                <a:ea typeface="標楷體" pitchFamily="65" charset="-120"/>
              </a:rPr>
              <a:t>或信仰的</a:t>
            </a:r>
            <a:r>
              <a:rPr lang="zh-TW" altLang="en-US" sz="4000" dirty="0" smtClean="0">
                <a:latin typeface="標楷體" pitchFamily="65" charset="-120"/>
                <a:ea typeface="標楷體" pitchFamily="65" charset="-120"/>
              </a:rPr>
              <a:t>自由</a:t>
            </a:r>
            <a:r>
              <a:rPr lang="zh-TW" altLang="en-US" sz="4000" dirty="0">
                <a:latin typeface="標楷體" pitchFamily="65" charset="-120"/>
                <a:ea typeface="標楷體" pitchFamily="65" charset="-120"/>
              </a:rPr>
              <a:t>，</a:t>
            </a:r>
            <a:r>
              <a:rPr lang="zh-TW" altLang="en-US" sz="4000" dirty="0" smtClean="0">
                <a:latin typeface="標楷體" pitchFamily="65" charset="-120"/>
                <a:ea typeface="標楷體" pitchFamily="65" charset="-120"/>
              </a:rPr>
              <a:t>以及其</a:t>
            </a:r>
            <a:r>
              <a:rPr lang="zh-TW" altLang="en-US" sz="4000" dirty="0">
                <a:latin typeface="標楷體" pitchFamily="65" charset="-120"/>
                <a:ea typeface="標楷體" pitchFamily="65" charset="-120"/>
              </a:rPr>
              <a:t>單獨</a:t>
            </a:r>
            <a:r>
              <a:rPr lang="zh-TW" altLang="en-US" sz="4000" dirty="0" smtClean="0">
                <a:latin typeface="標楷體" pitchFamily="65" charset="-120"/>
                <a:ea typeface="標楷體" pitchFamily="65" charset="-120"/>
              </a:rPr>
              <a:t>或</a:t>
            </a:r>
            <a:endParaRPr lang="en-US" altLang="zh-TW" sz="40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4000" dirty="0">
                <a:latin typeface="標楷體" pitchFamily="65" charset="-120"/>
                <a:ea typeface="標楷體" pitchFamily="65" charset="-120"/>
              </a:rPr>
              <a:t> </a:t>
            </a:r>
            <a:r>
              <a:rPr lang="zh-TW" altLang="en-US" sz="4000" dirty="0" smtClean="0">
                <a:latin typeface="標楷體" pitchFamily="65" charset="-120"/>
                <a:ea typeface="標楷體" pitchFamily="65" charset="-120"/>
              </a:rPr>
              <a:t>團體</a:t>
            </a:r>
            <a:r>
              <a:rPr lang="zh-TW" altLang="en-US" sz="4000" dirty="0">
                <a:latin typeface="標楷體" pitchFamily="65" charset="-120"/>
                <a:ea typeface="標楷體" pitchFamily="65" charset="-120"/>
              </a:rPr>
              <a:t>、公開或秘密地教義</a:t>
            </a:r>
            <a:r>
              <a:rPr lang="zh-TW" altLang="en-US" sz="4000" dirty="0" smtClean="0">
                <a:latin typeface="標楷體" pitchFamily="65" charset="-120"/>
                <a:ea typeface="標楷體" pitchFamily="65" charset="-120"/>
              </a:rPr>
              <a:t>、實踐、</a:t>
            </a:r>
            <a:endParaRPr lang="en-US" altLang="zh-TW" sz="40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4000" dirty="0">
                <a:latin typeface="標楷體" pitchFamily="65" charset="-120"/>
                <a:ea typeface="標楷體" pitchFamily="65" charset="-120"/>
              </a:rPr>
              <a:t> </a:t>
            </a:r>
            <a:r>
              <a:rPr lang="zh-TW" altLang="en-US" sz="4000" dirty="0" smtClean="0">
                <a:latin typeface="標楷體" pitchFamily="65" charset="-120"/>
                <a:ea typeface="標楷體" pitchFamily="65" charset="-120"/>
              </a:rPr>
              <a:t>禮拜</a:t>
            </a:r>
            <a:r>
              <a:rPr lang="zh-TW" altLang="en-US" sz="4000" dirty="0">
                <a:latin typeface="標楷體" pitchFamily="65" charset="-120"/>
                <a:ea typeface="標楷體" pitchFamily="65" charset="-120"/>
              </a:rPr>
              <a:t>及戒律表示他的宗教或</a:t>
            </a:r>
            <a:r>
              <a:rPr lang="zh-TW" altLang="en-US" sz="4000" dirty="0" smtClean="0">
                <a:latin typeface="標楷體" pitchFamily="65" charset="-120"/>
                <a:ea typeface="標楷體" pitchFamily="65" charset="-120"/>
              </a:rPr>
              <a:t>信仰</a:t>
            </a:r>
            <a:endParaRPr lang="en-US" altLang="zh-TW" sz="40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4000" dirty="0">
                <a:latin typeface="標楷體" pitchFamily="65" charset="-120"/>
                <a:ea typeface="標楷體" pitchFamily="65" charset="-120"/>
              </a:rPr>
              <a:t> </a:t>
            </a:r>
            <a:r>
              <a:rPr lang="zh-TW" altLang="en-US" sz="4000" dirty="0" smtClean="0">
                <a:latin typeface="標楷體" pitchFamily="65" charset="-120"/>
                <a:ea typeface="標楷體" pitchFamily="65" charset="-120"/>
              </a:rPr>
              <a:t>的自由。</a:t>
            </a:r>
            <a:endParaRPr lang="en-US" altLang="zh-TW" sz="40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p:txBody>
          <a:bodyPr/>
          <a:lstStyle/>
          <a:p>
            <a:endParaRPr lang="zh-TW" altLang="en-US" smtClean="0"/>
          </a:p>
        </p:txBody>
      </p:sp>
      <p:sp>
        <p:nvSpPr>
          <p:cNvPr id="3" name="內容版面配置區 2"/>
          <p:cNvSpPr>
            <a:spLocks noGrp="1"/>
          </p:cNvSpPr>
          <p:nvPr>
            <p:ph idx="1"/>
          </p:nvPr>
        </p:nvSpPr>
        <p:spPr/>
        <p:txBody>
          <a:bodyPr/>
          <a:lstStyle/>
          <a:p>
            <a:pPr marL="0" indent="0" eaLnBrk="1" fontAlgn="auto" hangingPunct="1">
              <a:spcAft>
                <a:spcPts val="0"/>
              </a:spcAft>
              <a:buClr>
                <a:srgbClr val="F0A22E"/>
              </a:buClr>
              <a:buSzPct val="70000"/>
              <a:buFont typeface="Arial" charset="0"/>
              <a:buNone/>
              <a:defRPr/>
            </a:pPr>
            <a:r>
              <a:rPr lang="zh-TW" altLang="en-US" b="1" dirty="0">
                <a:solidFill>
                  <a:srgbClr val="4E3B30"/>
                </a:solidFill>
                <a:latin typeface="標楷體" panose="03000509000000000000" pitchFamily="65" charset="-120"/>
                <a:ea typeface="標楷體" panose="03000509000000000000" pitchFamily="65" charset="-120"/>
              </a:rPr>
              <a:t>何謂良心犯？</a:t>
            </a:r>
            <a:endParaRPr lang="en-US" altLang="zh-TW" dirty="0">
              <a:solidFill>
                <a:srgbClr val="4E3B30"/>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F0A22E"/>
              </a:buClr>
              <a:buSzPct val="70000"/>
              <a:buFont typeface="Arial" charset="0"/>
              <a:buNone/>
              <a:defRPr/>
            </a:pPr>
            <a:r>
              <a:rPr lang="zh-TW" altLang="en-US" dirty="0">
                <a:solidFill>
                  <a:srgbClr val="4E3B30"/>
                </a:solidFill>
                <a:latin typeface="標楷體" panose="03000509000000000000" pitchFamily="65" charset="-120"/>
                <a:ea typeface="標楷體" panose="03000509000000000000" pitchFamily="65" charset="-120"/>
              </a:rPr>
              <a:t>西元</a:t>
            </a:r>
            <a:r>
              <a:rPr lang="en-US" altLang="zh-TW" dirty="0">
                <a:solidFill>
                  <a:srgbClr val="4E3B30"/>
                </a:solidFill>
                <a:latin typeface="標楷體" panose="03000509000000000000" pitchFamily="65" charset="-120"/>
                <a:ea typeface="標楷體" panose="03000509000000000000" pitchFamily="65" charset="-120"/>
              </a:rPr>
              <a:t>1960</a:t>
            </a:r>
            <a:r>
              <a:rPr lang="zh-TW" altLang="en-US" dirty="0">
                <a:solidFill>
                  <a:srgbClr val="4E3B30"/>
                </a:solidFill>
                <a:latin typeface="標楷體" panose="03000509000000000000" pitchFamily="65" charset="-120"/>
                <a:ea typeface="標楷體" panose="03000509000000000000" pitchFamily="65" charset="-120"/>
              </a:rPr>
              <a:t>年代初國際特赦組織創造的名詞。指沒有做出國際人權組織所認定的罪刑行為，並通常沒有做出教唆暴力及仇恨，而往往</a:t>
            </a:r>
            <a:r>
              <a:rPr lang="zh-TW" altLang="en-US" dirty="0">
                <a:solidFill>
                  <a:srgbClr val="FF0000"/>
                </a:solidFill>
                <a:latin typeface="標楷體" panose="03000509000000000000" pitchFamily="65" charset="-120"/>
                <a:ea typeface="標楷體" panose="03000509000000000000" pitchFamily="65" charset="-120"/>
              </a:rPr>
              <a:t>因為種族、宗教、膚色、語言、性傾向、以及信仰等問題而被拘禁</a:t>
            </a:r>
            <a:r>
              <a:rPr lang="zh-TW" altLang="en-US" dirty="0">
                <a:solidFill>
                  <a:srgbClr val="4E3B30"/>
                </a:solidFill>
                <a:latin typeface="標楷體" panose="03000509000000000000" pitchFamily="65" charset="-120"/>
                <a:ea typeface="標楷體" panose="03000509000000000000" pitchFamily="65" charset="-120"/>
              </a:rPr>
              <a:t>。</a:t>
            </a:r>
            <a:endParaRPr lang="en-US" altLang="zh-TW" dirty="0">
              <a:solidFill>
                <a:srgbClr val="4E3B30"/>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F0A22E"/>
              </a:buClr>
              <a:buSzPct val="70000"/>
              <a:buFont typeface="Arial" charset="0"/>
              <a:buNone/>
              <a:defRPr/>
            </a:pPr>
            <a:endParaRPr lang="en-US" altLang="zh-TW" sz="3000" dirty="0">
              <a:solidFill>
                <a:srgbClr val="4E3B30"/>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F0A22E"/>
              </a:buClr>
              <a:buSzPct val="70000"/>
              <a:buFont typeface="Arial" charset="0"/>
              <a:buNone/>
              <a:defRPr/>
            </a:pPr>
            <a:r>
              <a:rPr lang="zh-TW" altLang="en-US" sz="3000" dirty="0">
                <a:latin typeface="標楷體" panose="03000509000000000000" pitchFamily="65" charset="-120"/>
                <a:ea typeface="標楷體" panose="03000509000000000000" pitchFamily="65" charset="-120"/>
              </a:rPr>
              <a:t>例如</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翁山蘇姬</a:t>
            </a:r>
            <a:r>
              <a:rPr lang="zh-TW" altLang="en-US" sz="3000" dirty="0" smtClean="0">
                <a:latin typeface="新細明體"/>
              </a:rPr>
              <a:t>、</a:t>
            </a:r>
            <a:r>
              <a:rPr lang="zh-TW" altLang="en-US" sz="3000" dirty="0" smtClean="0">
                <a:latin typeface="標楷體" pitchFamily="65" charset="-120"/>
                <a:ea typeface="標楷體" pitchFamily="65" charset="-120"/>
              </a:rPr>
              <a:t>劉曉波</a:t>
            </a:r>
            <a:endParaRPr lang="en-US" altLang="zh-TW" sz="3000" dirty="0">
              <a:solidFill>
                <a:srgbClr val="4E3B30"/>
              </a:solidFill>
              <a:latin typeface="標楷體" panose="03000509000000000000" pitchFamily="65" charset="-120"/>
              <a:ea typeface="標楷體" panose="03000509000000000000" pitchFamily="65" charset="-120"/>
            </a:endParaRPr>
          </a:p>
          <a:p>
            <a:pPr marL="0" indent="0" eaLnBrk="1" fontAlgn="auto" hangingPunct="1">
              <a:spcAft>
                <a:spcPts val="0"/>
              </a:spcAft>
              <a:buClr>
                <a:srgbClr val="F0A22E"/>
              </a:buClr>
              <a:buSzPct val="70000"/>
              <a:buFont typeface="Arial" charset="0"/>
              <a:buNone/>
              <a:defRPr/>
            </a:pPr>
            <a:endParaRPr lang="en-US" altLang="zh-TW" sz="3000" dirty="0">
              <a:solidFill>
                <a:srgbClr val="4E3B30"/>
              </a:solidFill>
              <a:latin typeface="標楷體" panose="03000509000000000000" pitchFamily="65" charset="-120"/>
              <a:ea typeface="標楷體" panose="03000509000000000000" pitchFamily="65" charset="-120"/>
            </a:endParaRPr>
          </a:p>
          <a:p>
            <a:pPr>
              <a:defRPr/>
            </a:pPr>
            <a:endParaRPr lang="zh-TW" alt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549275"/>
            <a:ext cx="8229600" cy="5576888"/>
          </a:xfrm>
        </p:spPr>
        <p:txBody>
          <a:bodyPr rtlCol="0">
            <a:normAutofit/>
          </a:bodyPr>
          <a:lstStyle/>
          <a:p>
            <a:pPr marL="0" indent="0" eaLnBrk="1" fontAlgn="auto" hangingPunct="1">
              <a:spcAft>
                <a:spcPts val="0"/>
              </a:spcAft>
              <a:buFont typeface="Symbol" pitchFamily="18" charset="2"/>
              <a:buNone/>
              <a:defRPr/>
            </a:pPr>
            <a:r>
              <a:rPr lang="zh-TW" altLang="en-US" dirty="0">
                <a:latin typeface="標楷體" pitchFamily="65" charset="-120"/>
                <a:ea typeface="標楷體" pitchFamily="65" charset="-120"/>
              </a:rPr>
              <a:t>第十九條</a:t>
            </a:r>
          </a:p>
          <a:p>
            <a:pPr marL="0" indent="0" eaLnBrk="1" fontAlgn="auto" hangingPunct="1">
              <a:spcAft>
                <a:spcPts val="0"/>
              </a:spcAft>
              <a:buFont typeface="Wingdings 2"/>
              <a:buNone/>
              <a:defRPr/>
            </a:pPr>
            <a:r>
              <a:rPr lang="zh-TW" altLang="en-US" dirty="0" smtClean="0">
                <a:latin typeface="標楷體" pitchFamily="65" charset="-120"/>
                <a:ea typeface="標楷體" pitchFamily="65" charset="-120"/>
              </a:rPr>
              <a:t>  人人</a:t>
            </a:r>
            <a:r>
              <a:rPr lang="zh-TW" altLang="en-US" dirty="0">
                <a:latin typeface="標楷體" pitchFamily="65" charset="-120"/>
                <a:ea typeface="標楷體" pitchFamily="65" charset="-120"/>
              </a:rPr>
              <a:t>有權享有</a:t>
            </a:r>
            <a:r>
              <a:rPr lang="zh-TW" altLang="en-US" b="1" dirty="0">
                <a:solidFill>
                  <a:srgbClr val="FF0000"/>
                </a:solidFill>
                <a:latin typeface="標楷體" pitchFamily="65" charset="-120"/>
                <a:ea typeface="標楷體" pitchFamily="65" charset="-120"/>
              </a:rPr>
              <a:t>主張和發表意見的</a:t>
            </a:r>
            <a:r>
              <a:rPr lang="zh-TW" altLang="en-US" b="1" dirty="0" smtClean="0">
                <a:solidFill>
                  <a:srgbClr val="FF0000"/>
                </a:solidFill>
                <a:latin typeface="標楷體" pitchFamily="65" charset="-120"/>
                <a:ea typeface="標楷體" pitchFamily="65" charset="-120"/>
              </a:rPr>
              <a:t>自由</a:t>
            </a:r>
            <a:r>
              <a:rPr lang="zh-TW" altLang="en-US" dirty="0">
                <a:latin typeface="標楷體" pitchFamily="65" charset="-120"/>
                <a:ea typeface="標楷體" pitchFamily="65" charset="-120"/>
              </a:rPr>
              <a:t>；</a:t>
            </a:r>
            <a:r>
              <a:rPr lang="zh-TW" altLang="en-US" dirty="0" smtClean="0">
                <a:latin typeface="標楷體" pitchFamily="65" charset="-120"/>
                <a:ea typeface="標楷體" pitchFamily="65" charset="-120"/>
              </a:rPr>
              <a:t>此</a:t>
            </a:r>
            <a:endParaRPr lang="en-US" altLang="zh-TW"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項</a:t>
            </a:r>
            <a:r>
              <a:rPr lang="zh-TW" altLang="en-US" dirty="0">
                <a:latin typeface="標楷體" pitchFamily="65" charset="-120"/>
                <a:ea typeface="標楷體" pitchFamily="65" charset="-120"/>
              </a:rPr>
              <a:t>權利包括持有主張而不受干涉的</a:t>
            </a:r>
            <a:r>
              <a:rPr lang="zh-TW" altLang="en-US" dirty="0" smtClean="0">
                <a:latin typeface="標楷體" pitchFamily="65" charset="-120"/>
                <a:ea typeface="標楷體" pitchFamily="65" charset="-120"/>
              </a:rPr>
              <a:t>自由</a:t>
            </a:r>
            <a:r>
              <a:rPr lang="zh-TW" altLang="en-US" dirty="0">
                <a:latin typeface="標楷體" pitchFamily="65" charset="-120"/>
                <a:ea typeface="標楷體" pitchFamily="65" charset="-120"/>
              </a:rPr>
              <a:t>，</a:t>
            </a:r>
            <a:r>
              <a:rPr lang="en-US" altLang="zh-TW" dirty="0" smtClean="0">
                <a:latin typeface="標楷體" pitchFamily="65" charset="-120"/>
                <a:ea typeface="標楷體" pitchFamily="65" charset="-120"/>
              </a:rPr>
              <a:t> </a:t>
            </a:r>
          </a:p>
          <a:p>
            <a:pPr marL="0" indent="0" eaLnBrk="1" fontAlgn="auto" hangingPunct="1">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和</a:t>
            </a:r>
            <a:r>
              <a:rPr lang="zh-TW" altLang="en-US" b="1" dirty="0">
                <a:solidFill>
                  <a:srgbClr val="FF0000"/>
                </a:solidFill>
                <a:latin typeface="標楷體" pitchFamily="65" charset="-120"/>
                <a:ea typeface="標楷體" pitchFamily="65" charset="-120"/>
              </a:rPr>
              <a:t>通過任何媒介和不論國界尋求、接受</a:t>
            </a:r>
            <a:r>
              <a:rPr lang="zh-TW" altLang="en-US" b="1" dirty="0" smtClean="0">
                <a:solidFill>
                  <a:srgbClr val="FF0000"/>
                </a:solidFill>
                <a:latin typeface="標楷體" pitchFamily="65" charset="-120"/>
                <a:ea typeface="標楷體" pitchFamily="65" charset="-120"/>
              </a:rPr>
              <a:t>和 </a:t>
            </a:r>
            <a:endParaRPr lang="en-US" altLang="zh-TW" b="1" dirty="0" smtClean="0">
              <a:solidFill>
                <a:srgbClr val="FF0000"/>
              </a:solidFill>
              <a:latin typeface="標楷體" pitchFamily="65" charset="-120"/>
              <a:ea typeface="標楷體" pitchFamily="65" charset="-120"/>
            </a:endParaRPr>
          </a:p>
          <a:p>
            <a:pPr marL="0" indent="0" eaLnBrk="1" fontAlgn="auto" hangingPunct="1">
              <a:spcAft>
                <a:spcPts val="0"/>
              </a:spcAft>
              <a:buFont typeface="Wingdings 2"/>
              <a:buNone/>
              <a:defRPr/>
            </a:pPr>
            <a:r>
              <a:rPr lang="zh-TW" altLang="en-US" b="1" dirty="0">
                <a:solidFill>
                  <a:srgbClr val="FF0000"/>
                </a:solidFill>
                <a:latin typeface="標楷體" pitchFamily="65" charset="-120"/>
                <a:ea typeface="標楷體" pitchFamily="65" charset="-120"/>
              </a:rPr>
              <a:t> </a:t>
            </a:r>
            <a:r>
              <a:rPr lang="zh-TW" altLang="en-US" b="1" dirty="0" smtClean="0">
                <a:solidFill>
                  <a:srgbClr val="FF0000"/>
                </a:solidFill>
                <a:latin typeface="標楷體" pitchFamily="65" charset="-120"/>
                <a:ea typeface="標楷體" pitchFamily="65" charset="-120"/>
              </a:rPr>
              <a:t> 傳播</a:t>
            </a:r>
            <a:r>
              <a:rPr lang="zh-TW" altLang="en-US" b="1" dirty="0">
                <a:solidFill>
                  <a:srgbClr val="FF0000"/>
                </a:solidFill>
                <a:latin typeface="標楷體" pitchFamily="65" charset="-120"/>
                <a:ea typeface="標楷體" pitchFamily="65" charset="-120"/>
              </a:rPr>
              <a:t>消息和思想的自由</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dirty="0">
                <a:latin typeface="標楷體" pitchFamily="65" charset="-120"/>
                <a:ea typeface="標楷體" pitchFamily="65" charset="-120"/>
              </a:rPr>
              <a:t>第二十條</a:t>
            </a:r>
          </a:p>
          <a:p>
            <a:pPr marL="0" indent="0" eaLnBrk="1" fontAlgn="auto" hangingPunct="1">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一</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人人有權享有和平</a:t>
            </a:r>
            <a:r>
              <a:rPr lang="zh-TW" altLang="en-US" b="1" dirty="0">
                <a:solidFill>
                  <a:srgbClr val="FF0000"/>
                </a:solidFill>
                <a:latin typeface="標楷體" pitchFamily="65" charset="-120"/>
                <a:ea typeface="標楷體" pitchFamily="65" charset="-120"/>
              </a:rPr>
              <a:t>集會和結社的自由</a:t>
            </a:r>
            <a:r>
              <a:rPr lang="zh-TW" altLang="en-US" dirty="0">
                <a:latin typeface="標楷體" pitchFamily="65" charset="-120"/>
                <a:ea typeface="標楷體" pitchFamily="65" charset="-120"/>
              </a:rPr>
              <a:t>。</a:t>
            </a:r>
          </a:p>
          <a:p>
            <a:pPr marL="0" indent="0" eaLnBrk="1" fontAlgn="auto" hangingPunct="1">
              <a:spcAft>
                <a:spcPts val="0"/>
              </a:spcAft>
              <a:buFont typeface="Wingdings 2"/>
              <a:buNone/>
              <a:defRPr/>
            </a:pPr>
            <a:r>
              <a:rPr lang="zh-TW" altLang="en-US" dirty="0">
                <a:latin typeface="標楷體" pitchFamily="65" charset="-120"/>
                <a:ea typeface="標楷體" pitchFamily="65" charset="-120"/>
              </a:rPr>
              <a:t> </a:t>
            </a: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二</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任何人不得強迫隸屬於某一團體。</a:t>
            </a:r>
          </a:p>
          <a:p>
            <a:pPr marL="0" indent="0" algn="ctr" eaLnBrk="1" fontAlgn="auto" hangingPunct="1">
              <a:spcAft>
                <a:spcPts val="0"/>
              </a:spcAft>
              <a:buFont typeface="Wingdings 2"/>
              <a:buNone/>
              <a:defRPr/>
            </a:pPr>
            <a:endParaRPr lang="zh-TW" altLang="en-US" dirty="0">
              <a:latin typeface="微軟正黑體" pitchFamily="34" charset="-120"/>
              <a:ea typeface="微軟正黑體" pitchFamily="34" charset="-120"/>
            </a:endParaRPr>
          </a:p>
          <a:p>
            <a:pPr marL="274320" indent="-274320" eaLnBrk="1" fontAlgn="auto" hangingPunct="1">
              <a:spcAft>
                <a:spcPts val="0"/>
              </a:spcAft>
              <a:buClr>
                <a:schemeClr val="tx1"/>
              </a:buClr>
              <a:buFont typeface="Wingdings 2"/>
              <a:buChar char=""/>
              <a:defRPr/>
            </a:pP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內容版面配置區 2"/>
          <p:cNvSpPr>
            <a:spLocks noGrp="1"/>
          </p:cNvSpPr>
          <p:nvPr>
            <p:ph idx="1"/>
          </p:nvPr>
        </p:nvSpPr>
        <p:spPr>
          <a:xfrm>
            <a:off x="457200" y="692150"/>
            <a:ext cx="8229600" cy="5434013"/>
          </a:xfrm>
        </p:spPr>
        <p:txBody>
          <a:bodyPr/>
          <a:lstStyle/>
          <a:p>
            <a:pPr marL="0" indent="0" algn="ctr" eaLnBrk="1" hangingPunct="1">
              <a:buFont typeface="Wingdings 2" pitchFamily="18" charset="2"/>
              <a:buNone/>
            </a:pPr>
            <a:endParaRPr lang="en-US" altLang="zh-TW" smtClean="0"/>
          </a:p>
          <a:p>
            <a:pPr marL="0" indent="0" algn="ctr" eaLnBrk="1" hangingPunct="1">
              <a:buFont typeface="Wingdings 2" pitchFamily="18" charset="2"/>
              <a:buNone/>
            </a:pPr>
            <a:endParaRPr lang="en-US" altLang="zh-TW" smtClean="0"/>
          </a:p>
          <a:p>
            <a:pPr marL="0" indent="0" algn="ctr" eaLnBrk="1" hangingPunct="1">
              <a:buFont typeface="Wingdings 2" pitchFamily="18" charset="2"/>
              <a:buNone/>
            </a:pPr>
            <a:r>
              <a:rPr lang="zh-TW" altLang="en-US" sz="6000" b="1" smtClean="0">
                <a:latin typeface="標楷體" pitchFamily="65" charset="-120"/>
                <a:ea typeface="標楷體" pitchFamily="65" charset="-120"/>
              </a:rPr>
              <a:t>中華民國憲法</a:t>
            </a:r>
            <a:endParaRPr lang="en-US" altLang="zh-TW" sz="6000" b="1" smtClean="0">
              <a:latin typeface="標楷體" pitchFamily="65" charset="-120"/>
              <a:ea typeface="標楷體" pitchFamily="65" charset="-120"/>
            </a:endParaRPr>
          </a:p>
          <a:p>
            <a:pPr marL="0" indent="0" algn="ctr" eaLnBrk="1" hangingPunct="1">
              <a:buFont typeface="Wingdings 2" pitchFamily="18" charset="2"/>
              <a:buNone/>
            </a:pPr>
            <a:endParaRPr lang="en-US" altLang="zh-TW" sz="28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1"/>
          </p:nvPr>
        </p:nvSpPr>
        <p:spPr>
          <a:xfrm>
            <a:off x="457200" y="765175"/>
            <a:ext cx="8229600" cy="5360988"/>
          </a:xfrm>
        </p:spPr>
        <p:txBody>
          <a:bodyPr/>
          <a:lstStyle/>
          <a:p>
            <a:pPr marL="0" indent="0" eaLnBrk="1" hangingPunct="1">
              <a:buFont typeface="Wingdings 2" pitchFamily="18" charset="2"/>
              <a:buNone/>
            </a:pPr>
            <a:endParaRPr lang="en-US" altLang="zh-TW" smtClean="0">
              <a:latin typeface="標楷體" pitchFamily="65" charset="-120"/>
            </a:endParaRPr>
          </a:p>
          <a:p>
            <a:pPr marL="0" indent="0" eaLnBrk="1" hangingPunct="1">
              <a:buFont typeface="Symbol" pitchFamily="18" charset="2"/>
              <a:buNone/>
            </a:pPr>
            <a:r>
              <a:rPr lang="zh-TW" altLang="en-US" smtClean="0">
                <a:latin typeface="標楷體" pitchFamily="65" charset="-120"/>
                <a:ea typeface="標楷體" pitchFamily="65" charset="-120"/>
              </a:rPr>
              <a:t>第八條</a:t>
            </a:r>
            <a:endParaRPr lang="en-US" altLang="zh-TW" smtClean="0">
              <a:latin typeface="標楷體" pitchFamily="65" charset="-120"/>
              <a:ea typeface="標楷體" pitchFamily="65" charset="-120"/>
            </a:endParaRPr>
          </a:p>
          <a:p>
            <a:pPr marL="0" indent="0" eaLnBrk="1" hangingPunct="1">
              <a:buFont typeface="Wingdings 2" pitchFamily="18" charset="2"/>
              <a:buNone/>
            </a:pPr>
            <a:r>
              <a:rPr lang="zh-TW" altLang="en-US" smtClean="0">
                <a:latin typeface="標楷體" pitchFamily="65" charset="-120"/>
                <a:ea typeface="標楷體" pitchFamily="65" charset="-120"/>
              </a:rPr>
              <a:t>  </a:t>
            </a:r>
            <a:r>
              <a:rPr lang="zh-TW" altLang="en-US" b="1" smtClean="0">
                <a:solidFill>
                  <a:srgbClr val="FF0000"/>
                </a:solidFill>
                <a:latin typeface="標楷體" pitchFamily="65" charset="-120"/>
                <a:ea typeface="標楷體" pitchFamily="65" charset="-120"/>
              </a:rPr>
              <a:t>人民身體之自由應予保障</a:t>
            </a:r>
            <a:r>
              <a:rPr lang="zh-TW" altLang="en-US" smtClean="0">
                <a:latin typeface="標楷體" pitchFamily="65" charset="-120"/>
                <a:ea typeface="標楷體" pitchFamily="65" charset="-120"/>
              </a:rPr>
              <a:t>。除現行犯之逮</a:t>
            </a:r>
            <a:endParaRPr lang="en-US" altLang="zh-TW" smtClean="0">
              <a:latin typeface="標楷體" pitchFamily="65" charset="-120"/>
              <a:ea typeface="標楷體" pitchFamily="65" charset="-120"/>
            </a:endParaRPr>
          </a:p>
          <a:p>
            <a:pPr marL="0" indent="0" eaLnBrk="1" hangingPunct="1">
              <a:buFont typeface="Wingdings 2" pitchFamily="18" charset="2"/>
              <a:buNone/>
            </a:pPr>
            <a:r>
              <a:rPr lang="zh-TW" altLang="en-US" smtClean="0">
                <a:latin typeface="標楷體" pitchFamily="65" charset="-120"/>
                <a:ea typeface="標楷體" pitchFamily="65" charset="-120"/>
              </a:rPr>
              <a:t>  捕由法律另定外，非經司法或警察機關依</a:t>
            </a:r>
            <a:endParaRPr lang="en-US" altLang="zh-TW" smtClean="0">
              <a:latin typeface="標楷體" pitchFamily="65" charset="-120"/>
              <a:ea typeface="標楷體" pitchFamily="65" charset="-120"/>
            </a:endParaRPr>
          </a:p>
          <a:p>
            <a:pPr marL="0" indent="0" eaLnBrk="1" hangingPunct="1">
              <a:buFont typeface="Wingdings 2" pitchFamily="18" charset="2"/>
              <a:buNone/>
            </a:pPr>
            <a:r>
              <a:rPr lang="zh-TW" altLang="en-US" smtClean="0">
                <a:latin typeface="標楷體" pitchFamily="65" charset="-120"/>
                <a:ea typeface="標楷體" pitchFamily="65" charset="-120"/>
              </a:rPr>
              <a:t>  法定程序，不得逮捕拘禁。非由法院依法</a:t>
            </a:r>
            <a:endParaRPr lang="en-US" altLang="zh-TW" smtClean="0">
              <a:latin typeface="標楷體" pitchFamily="65" charset="-120"/>
              <a:ea typeface="標楷體" pitchFamily="65" charset="-120"/>
            </a:endParaRPr>
          </a:p>
          <a:p>
            <a:pPr marL="0" indent="0" eaLnBrk="1" hangingPunct="1">
              <a:buFont typeface="Wingdings 2" pitchFamily="18" charset="2"/>
              <a:buNone/>
            </a:pPr>
            <a:r>
              <a:rPr lang="zh-TW" altLang="en-US" smtClean="0">
                <a:latin typeface="標楷體" pitchFamily="65" charset="-120"/>
                <a:ea typeface="標楷體" pitchFamily="65" charset="-120"/>
              </a:rPr>
              <a:t>  定程序，不得審問處罰 。</a:t>
            </a:r>
            <a:r>
              <a:rPr lang="zh-TW" altLang="en-US" smtClean="0">
                <a:solidFill>
                  <a:srgbClr val="FF0000"/>
                </a:solidFill>
                <a:latin typeface="標楷體" pitchFamily="65" charset="-120"/>
                <a:ea typeface="標楷體" pitchFamily="65" charset="-120"/>
              </a:rPr>
              <a:t>非依法定程序之</a:t>
            </a:r>
            <a:endParaRPr lang="en-US" altLang="zh-TW" smtClean="0">
              <a:solidFill>
                <a:srgbClr val="FF0000"/>
              </a:solidFill>
              <a:latin typeface="標楷體" pitchFamily="65" charset="-120"/>
              <a:ea typeface="標楷體" pitchFamily="65" charset="-120"/>
            </a:endParaRPr>
          </a:p>
          <a:p>
            <a:pPr marL="0" indent="0" eaLnBrk="1" hangingPunct="1">
              <a:buFont typeface="Wingdings 2" pitchFamily="18" charset="2"/>
              <a:buNone/>
            </a:pPr>
            <a:r>
              <a:rPr lang="zh-TW" altLang="en-US" smtClean="0">
                <a:solidFill>
                  <a:srgbClr val="FF0000"/>
                </a:solidFill>
                <a:latin typeface="標楷體" pitchFamily="65" charset="-120"/>
                <a:ea typeface="標楷體" pitchFamily="65" charset="-120"/>
              </a:rPr>
              <a:t>  逮捕，拘禁，審問，處罰，得拒絕之</a:t>
            </a:r>
            <a:r>
              <a:rPr lang="zh-TW" altLang="en-US" smtClean="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idx="1"/>
          </p:nvPr>
        </p:nvSpPr>
        <p:spPr>
          <a:xfrm>
            <a:off x="908050" y="549275"/>
            <a:ext cx="8229600" cy="5434013"/>
          </a:xfrm>
        </p:spPr>
        <p:txBody>
          <a:bodyPr rtlCol="0">
            <a:normAutofit fontScale="92500" lnSpcReduction="10000"/>
          </a:bodyPr>
          <a:lstStyle/>
          <a:p>
            <a:pPr marL="0" indent="0" eaLnBrk="1" fontAlgn="auto" hangingPunct="1">
              <a:spcAft>
                <a:spcPts val="0"/>
              </a:spcAft>
              <a:buFont typeface="Symbol" pitchFamily="18" charset="2"/>
              <a:buNone/>
              <a:defRPr/>
            </a:pPr>
            <a:r>
              <a:rPr lang="zh-TW" altLang="en-US" sz="3500" dirty="0">
                <a:latin typeface="標楷體" pitchFamily="65" charset="-120"/>
                <a:ea typeface="標楷體" pitchFamily="65" charset="-120"/>
              </a:rPr>
              <a:t>第十</a:t>
            </a:r>
            <a:r>
              <a:rPr lang="zh-TW" altLang="en-US" sz="3500" dirty="0" smtClean="0">
                <a:latin typeface="標楷體" pitchFamily="65" charset="-120"/>
                <a:ea typeface="標楷體" pitchFamily="65" charset="-120"/>
              </a:rPr>
              <a:t>條</a:t>
            </a:r>
            <a:endParaRPr lang="en-US" altLang="zh-TW" sz="35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3500" dirty="0">
                <a:latin typeface="標楷體" pitchFamily="65" charset="-120"/>
                <a:ea typeface="標楷體" pitchFamily="65" charset="-120"/>
              </a:rPr>
              <a:t> </a:t>
            </a:r>
            <a:r>
              <a:rPr lang="zh-TW" altLang="en-US" sz="3500" dirty="0" smtClean="0">
                <a:latin typeface="標楷體" pitchFamily="65" charset="-120"/>
                <a:ea typeface="標楷體" pitchFamily="65" charset="-120"/>
              </a:rPr>
              <a:t> 人民</a:t>
            </a:r>
            <a:r>
              <a:rPr lang="zh-TW" altLang="en-US" sz="3500" dirty="0">
                <a:latin typeface="標楷體" pitchFamily="65" charset="-120"/>
                <a:ea typeface="標楷體" pitchFamily="65" charset="-120"/>
              </a:rPr>
              <a:t>有</a:t>
            </a:r>
            <a:r>
              <a:rPr lang="zh-TW" altLang="en-US" sz="3500" b="1" dirty="0">
                <a:solidFill>
                  <a:srgbClr val="FF0000"/>
                </a:solidFill>
                <a:latin typeface="標楷體" pitchFamily="65" charset="-120"/>
                <a:ea typeface="標楷體" pitchFamily="65" charset="-120"/>
              </a:rPr>
              <a:t>居住及遷徙之自由</a:t>
            </a:r>
            <a:r>
              <a:rPr lang="zh-TW" altLang="en-US" sz="3500" dirty="0" smtClean="0">
                <a:latin typeface="標楷體" pitchFamily="65" charset="-120"/>
                <a:ea typeface="標楷體" pitchFamily="65" charset="-120"/>
              </a:rPr>
              <a:t>。</a:t>
            </a:r>
            <a:endParaRPr lang="en-US" altLang="zh-TW" sz="35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3500" dirty="0">
                <a:latin typeface="標楷體" pitchFamily="65" charset="-120"/>
                <a:ea typeface="標楷體" pitchFamily="65" charset="-120"/>
              </a:rPr>
              <a:t>第十一</a:t>
            </a:r>
            <a:r>
              <a:rPr lang="zh-TW" altLang="en-US" sz="3500" dirty="0" smtClean="0">
                <a:latin typeface="標楷體" pitchFamily="65" charset="-120"/>
                <a:ea typeface="標楷體" pitchFamily="65" charset="-120"/>
              </a:rPr>
              <a:t>條</a:t>
            </a:r>
            <a:endParaRPr lang="en-US" altLang="zh-TW" sz="35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3500" dirty="0">
                <a:latin typeface="標楷體" pitchFamily="65" charset="-120"/>
                <a:ea typeface="標楷體" pitchFamily="65" charset="-120"/>
              </a:rPr>
              <a:t> </a:t>
            </a:r>
            <a:r>
              <a:rPr lang="zh-TW" altLang="en-US" sz="3500" dirty="0" smtClean="0">
                <a:latin typeface="標楷體" pitchFamily="65" charset="-120"/>
                <a:ea typeface="標楷體" pitchFamily="65" charset="-120"/>
              </a:rPr>
              <a:t> 人民</a:t>
            </a:r>
            <a:r>
              <a:rPr lang="zh-TW" altLang="en-US" sz="3500" dirty="0">
                <a:latin typeface="標楷體" pitchFamily="65" charset="-120"/>
                <a:ea typeface="標楷體" pitchFamily="65" charset="-120"/>
              </a:rPr>
              <a:t>有</a:t>
            </a:r>
            <a:r>
              <a:rPr lang="zh-TW" altLang="en-US" sz="3500" b="1" dirty="0">
                <a:solidFill>
                  <a:srgbClr val="FF0000"/>
                </a:solidFill>
                <a:latin typeface="標楷體" pitchFamily="65" charset="-120"/>
                <a:ea typeface="標楷體" pitchFamily="65" charset="-120"/>
              </a:rPr>
              <a:t>言論、講學、著作及出版之自由</a:t>
            </a:r>
            <a:r>
              <a:rPr lang="zh-TW" altLang="en-US" sz="3500" dirty="0" smtClean="0">
                <a:latin typeface="標楷體" pitchFamily="65" charset="-120"/>
                <a:ea typeface="標楷體" pitchFamily="65" charset="-120"/>
              </a:rPr>
              <a:t>。</a:t>
            </a:r>
            <a:endParaRPr lang="en-US" altLang="zh-TW" sz="35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3500" dirty="0" smtClean="0">
                <a:latin typeface="標楷體" pitchFamily="65" charset="-120"/>
                <a:ea typeface="標楷體" pitchFamily="65" charset="-120"/>
              </a:rPr>
              <a:t>第十二條</a:t>
            </a:r>
            <a:endParaRPr lang="en-US" altLang="zh-TW" sz="3500" dirty="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3500" dirty="0" smtClean="0">
                <a:latin typeface="標楷體" pitchFamily="65" charset="-120"/>
                <a:ea typeface="標楷體" pitchFamily="65" charset="-120"/>
              </a:rPr>
              <a:t>  人民</a:t>
            </a:r>
            <a:r>
              <a:rPr lang="zh-TW" altLang="en-US" sz="3500" dirty="0">
                <a:latin typeface="標楷體" pitchFamily="65" charset="-120"/>
                <a:ea typeface="標楷體" pitchFamily="65" charset="-120"/>
              </a:rPr>
              <a:t>有</a:t>
            </a:r>
            <a:r>
              <a:rPr lang="zh-TW" altLang="en-US" sz="3500" b="1" dirty="0">
                <a:solidFill>
                  <a:srgbClr val="FF0000"/>
                </a:solidFill>
                <a:latin typeface="標楷體" pitchFamily="65" charset="-120"/>
                <a:ea typeface="標楷體" pitchFamily="65" charset="-120"/>
              </a:rPr>
              <a:t>秘密通訊之自由</a:t>
            </a:r>
            <a:r>
              <a:rPr lang="zh-TW" altLang="en-US" sz="3500" dirty="0" smtClean="0">
                <a:latin typeface="標楷體" pitchFamily="65" charset="-120"/>
                <a:ea typeface="標楷體" pitchFamily="65" charset="-120"/>
              </a:rPr>
              <a:t>。</a:t>
            </a:r>
            <a:endParaRPr lang="en-US" altLang="zh-TW" sz="3500" dirty="0">
              <a:latin typeface="標楷體" pitchFamily="65" charset="-120"/>
              <a:ea typeface="標楷體" pitchFamily="65" charset="-120"/>
            </a:endParaRPr>
          </a:p>
          <a:p>
            <a:pPr marL="82296" indent="0" eaLnBrk="1" fontAlgn="auto" hangingPunct="1">
              <a:spcAft>
                <a:spcPts val="0"/>
              </a:spcAft>
              <a:buClr>
                <a:schemeClr val="tx1"/>
              </a:buClr>
              <a:buFont typeface="Symbol" pitchFamily="18" charset="2"/>
              <a:buNone/>
              <a:defRPr/>
            </a:pPr>
            <a:r>
              <a:rPr lang="zh-TW" altLang="en-US" sz="3500" dirty="0" smtClean="0">
                <a:latin typeface="標楷體" pitchFamily="65" charset="-120"/>
                <a:ea typeface="標楷體" pitchFamily="65" charset="-120"/>
              </a:rPr>
              <a:t>第十三條</a:t>
            </a:r>
            <a:endParaRPr lang="en-US" altLang="zh-TW" sz="3500" dirty="0" smtClean="0">
              <a:latin typeface="標楷體" pitchFamily="65" charset="-120"/>
              <a:ea typeface="標楷體" pitchFamily="65" charset="-120"/>
            </a:endParaRPr>
          </a:p>
          <a:p>
            <a:pPr marL="82296" indent="0" eaLnBrk="1" fontAlgn="auto" hangingPunct="1">
              <a:spcAft>
                <a:spcPts val="0"/>
              </a:spcAft>
              <a:buClr>
                <a:schemeClr val="tx1"/>
              </a:buClr>
              <a:buFont typeface="Wingdings 2"/>
              <a:buNone/>
              <a:defRPr/>
            </a:pPr>
            <a:r>
              <a:rPr lang="zh-TW" altLang="en-US" sz="3500" dirty="0" smtClean="0">
                <a:latin typeface="標楷體" pitchFamily="65" charset="-120"/>
                <a:ea typeface="標楷體" pitchFamily="65" charset="-120"/>
              </a:rPr>
              <a:t>  人民</a:t>
            </a:r>
            <a:r>
              <a:rPr lang="zh-TW" altLang="en-US" sz="3500" dirty="0">
                <a:latin typeface="標楷體" pitchFamily="65" charset="-120"/>
                <a:ea typeface="標楷體" pitchFamily="65" charset="-120"/>
              </a:rPr>
              <a:t>有</a:t>
            </a:r>
            <a:r>
              <a:rPr lang="zh-TW" altLang="en-US" sz="3500" b="1" dirty="0">
                <a:solidFill>
                  <a:srgbClr val="FF0000"/>
                </a:solidFill>
                <a:latin typeface="標楷體" pitchFamily="65" charset="-120"/>
                <a:ea typeface="標楷體" pitchFamily="65" charset="-120"/>
              </a:rPr>
              <a:t>信仰宗教之自由</a:t>
            </a:r>
            <a:r>
              <a:rPr lang="zh-TW" altLang="en-US" sz="3500" dirty="0">
                <a:latin typeface="標楷體" pitchFamily="65" charset="-120"/>
                <a:ea typeface="標楷體" pitchFamily="65" charset="-120"/>
              </a:rPr>
              <a:t>。</a:t>
            </a:r>
          </a:p>
          <a:p>
            <a:pPr marL="82296" indent="0" eaLnBrk="1" fontAlgn="auto" hangingPunct="1">
              <a:spcAft>
                <a:spcPts val="0"/>
              </a:spcAft>
              <a:buClr>
                <a:schemeClr val="tx1"/>
              </a:buClr>
              <a:buFont typeface="Symbol" pitchFamily="18" charset="2"/>
              <a:buNone/>
              <a:defRPr/>
            </a:pPr>
            <a:r>
              <a:rPr lang="zh-TW" altLang="en-US" sz="3500" dirty="0" smtClean="0">
                <a:latin typeface="標楷體" pitchFamily="65" charset="-120"/>
                <a:ea typeface="標楷體" pitchFamily="65" charset="-120"/>
              </a:rPr>
              <a:t>第十四條</a:t>
            </a:r>
            <a:endParaRPr lang="en-US" altLang="zh-TW" sz="3500" dirty="0" smtClean="0">
              <a:latin typeface="標楷體" pitchFamily="65" charset="-120"/>
              <a:ea typeface="標楷體" pitchFamily="65" charset="-120"/>
            </a:endParaRPr>
          </a:p>
          <a:p>
            <a:pPr marL="82296" indent="0" eaLnBrk="1" fontAlgn="auto" hangingPunct="1">
              <a:spcAft>
                <a:spcPts val="0"/>
              </a:spcAft>
              <a:buClr>
                <a:schemeClr val="tx1"/>
              </a:buClr>
              <a:buFont typeface="Wingdings 2"/>
              <a:buNone/>
              <a:defRPr/>
            </a:pPr>
            <a:r>
              <a:rPr lang="zh-TW" altLang="en-US" sz="3500" dirty="0" smtClean="0">
                <a:latin typeface="標楷體" pitchFamily="65" charset="-120"/>
                <a:ea typeface="標楷體" pitchFamily="65" charset="-120"/>
              </a:rPr>
              <a:t>  人民</a:t>
            </a:r>
            <a:r>
              <a:rPr lang="zh-TW" altLang="en-US" sz="3500" dirty="0">
                <a:latin typeface="標楷體" pitchFamily="65" charset="-120"/>
                <a:ea typeface="標楷體" pitchFamily="65" charset="-120"/>
              </a:rPr>
              <a:t>有</a:t>
            </a:r>
            <a:r>
              <a:rPr lang="zh-TW" altLang="en-US" sz="3500" b="1" dirty="0">
                <a:solidFill>
                  <a:srgbClr val="FF0000"/>
                </a:solidFill>
                <a:latin typeface="標楷體" pitchFamily="65" charset="-120"/>
                <a:ea typeface="標楷體" pitchFamily="65" charset="-120"/>
              </a:rPr>
              <a:t>集會及結社之自由</a:t>
            </a:r>
            <a:r>
              <a:rPr lang="zh-TW" altLang="en-US" sz="3500" dirty="0">
                <a:latin typeface="標楷體" pitchFamily="65" charset="-120"/>
                <a:ea typeface="標楷體" pitchFamily="65" charset="-120"/>
              </a:rPr>
              <a:t>。</a:t>
            </a:r>
          </a:p>
          <a:p>
            <a:pPr marL="0" indent="0" eaLnBrk="1" fontAlgn="auto" hangingPunct="1">
              <a:spcAft>
                <a:spcPts val="0"/>
              </a:spcAft>
              <a:buFont typeface="Wingdings 2"/>
              <a:buNone/>
              <a:defRPr/>
            </a:pPr>
            <a:endParaRPr lang="zh-TW" altLang="en-US" dirty="0">
              <a:latin typeface="標楷體" panose="03000509000000000000" pitchFamily="65" charset="-120"/>
            </a:endParaRPr>
          </a:p>
          <a:p>
            <a:pPr marL="0" indent="0" eaLnBrk="1" fontAlgn="auto" hangingPunct="1">
              <a:spcAft>
                <a:spcPts val="0"/>
              </a:spcAft>
              <a:buFont typeface="Wingdings 2"/>
              <a:buNone/>
              <a:defRPr/>
            </a:pPr>
            <a:endParaRPr lang="zh-TW" altLang="en-US" dirty="0">
              <a:latin typeface="標楷體" panose="03000509000000000000" pitchFamily="65" charset="-120"/>
            </a:endParaRPr>
          </a:p>
          <a:p>
            <a:pPr marL="274320" indent="-274320" eaLnBrk="1" fontAlgn="auto" hangingPunct="1">
              <a:spcAft>
                <a:spcPts val="0"/>
              </a:spcAft>
              <a:buFont typeface="Wingdings 2"/>
              <a:buChar char=""/>
              <a:defRPr/>
            </a:pPr>
            <a:endParaRPr lang="zh-TW" altLang="en-US" dirty="0">
              <a:latin typeface="微軟正黑體"/>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additive="base">
                                        <p:cTn id="2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 calcmode="lin" valueType="num">
                                      <p:cBhvr additive="base">
                                        <p:cTn id="37"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 calcmode="lin" valueType="num">
                                      <p:cBhvr additive="base">
                                        <p:cTn id="41"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 calcmode="lin" valueType="num">
                                      <p:cBhvr additive="base">
                                        <p:cTn id="47"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8">
                                            <p:txEl>
                                              <p:pRg st="9" end="9"/>
                                            </p:txEl>
                                          </p:spTgt>
                                        </p:tgtEl>
                                        <p:attrNameLst>
                                          <p:attrName>style.visibility</p:attrName>
                                        </p:attrNameLst>
                                      </p:cBhvr>
                                      <p:to>
                                        <p:strVal val="visible"/>
                                      </p:to>
                                    </p:set>
                                    <p:anim calcmode="lin" valueType="num">
                                      <p:cBhvr additive="base">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2"/>
          <p:cNvSpPr>
            <a:spLocks noGrp="1"/>
          </p:cNvSpPr>
          <p:nvPr>
            <p:ph type="title"/>
          </p:nvPr>
        </p:nvSpPr>
        <p:spPr/>
        <p:txBody>
          <a:bodyPr/>
          <a:lstStyle/>
          <a:p>
            <a:pPr eaLnBrk="1" hangingPunct="1"/>
            <a:endParaRPr lang="zh-TW" altLang="en-US" smtClean="0"/>
          </a:p>
        </p:txBody>
      </p:sp>
      <p:sp>
        <p:nvSpPr>
          <p:cNvPr id="21507" name="內容版面配置區 1"/>
          <p:cNvSpPr>
            <a:spLocks noGrp="1"/>
          </p:cNvSpPr>
          <p:nvPr>
            <p:ph idx="1"/>
          </p:nvPr>
        </p:nvSpPr>
        <p:spPr/>
        <p:txBody>
          <a:bodyPr/>
          <a:lstStyle/>
          <a:p>
            <a:pPr marL="0" indent="0" algn="ctr" eaLnBrk="1" hangingPunct="1">
              <a:buFont typeface="Symbol" pitchFamily="18" charset="2"/>
              <a:buNone/>
            </a:pPr>
            <a:r>
              <a:rPr lang="zh-TW" altLang="en-US" sz="4800" smtClean="0">
                <a:latin typeface="標楷體" pitchFamily="65" charset="-120"/>
                <a:ea typeface="標楷體" pitchFamily="65" charset="-120"/>
              </a:rPr>
              <a:t>以上皆為消極自由</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noAutofit/>
          </a:bodyPr>
          <a:lstStyle/>
          <a:p>
            <a:r>
              <a:rPr lang="zh-TW" altLang="en-US" sz="4800" dirty="0" smtClean="0">
                <a:latin typeface="標楷體" pitchFamily="65" charset="-120"/>
                <a:ea typeface="標楷體" pitchFamily="65" charset="-120"/>
              </a:rPr>
              <a:t>蘇格拉底   </a:t>
            </a:r>
            <a:r>
              <a:rPr lang="la-Latn" sz="4800" dirty="0" smtClean="0">
                <a:latin typeface="標楷體" pitchFamily="65" charset="-120"/>
                <a:ea typeface="標楷體" pitchFamily="65" charset="-120"/>
              </a:rPr>
              <a:t>Socrates</a:t>
            </a:r>
            <a:endParaRPr lang="zh-TW" altLang="en-US" sz="4800" dirty="0">
              <a:latin typeface="標楷體" pitchFamily="65" charset="-120"/>
              <a:ea typeface="標楷體" pitchFamily="65" charset="-120"/>
            </a:endParaRPr>
          </a:p>
        </p:txBody>
      </p:sp>
      <p:sp>
        <p:nvSpPr>
          <p:cNvPr id="9" name="內容版面配置區 8"/>
          <p:cNvSpPr>
            <a:spLocks noGrp="1"/>
          </p:cNvSpPr>
          <p:nvPr>
            <p:ph sz="half" idx="1"/>
          </p:nvPr>
        </p:nvSpPr>
        <p:spPr>
          <a:xfrm>
            <a:off x="500034" y="1643050"/>
            <a:ext cx="4038600" cy="4525963"/>
          </a:xfrm>
        </p:spPr>
        <p:txBody>
          <a:bodyPr>
            <a:normAutofit/>
          </a:bodyPr>
          <a:lstStyle/>
          <a:p>
            <a:pPr marL="0" indent="0">
              <a:buNone/>
            </a:pPr>
            <a:r>
              <a:rPr lang="zh-TW" altLang="en-US" dirty="0" smtClean="0">
                <a:latin typeface="標楷體" pitchFamily="65" charset="-120"/>
                <a:ea typeface="標楷體" pitchFamily="65" charset="-120"/>
              </a:rPr>
              <a:t>*</a:t>
            </a:r>
            <a:r>
              <a:rPr lang="zh-TW" altLang="en-US" sz="3600" dirty="0" smtClean="0">
                <a:solidFill>
                  <a:srgbClr val="FF0000"/>
                </a:solidFill>
                <a:latin typeface="標楷體" pitchFamily="65" charset="-120"/>
                <a:ea typeface="標楷體" pitchFamily="65" charset="-120"/>
              </a:rPr>
              <a:t>精神上的自由</a:t>
            </a:r>
            <a:r>
              <a:rPr lang="zh-TW" altLang="en-US" sz="3600" dirty="0" smtClean="0">
                <a:latin typeface="標楷體" pitchFamily="65" charset="-120"/>
                <a:ea typeface="標楷體" pitchFamily="65" charset="-120"/>
              </a:rPr>
              <a:t>才是</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 最主要的自由。</a:t>
            </a:r>
            <a:endParaRPr lang="en-US" altLang="zh-TW" sz="3600" dirty="0" smtClean="0">
              <a:latin typeface="標楷體" pitchFamily="65" charset="-120"/>
              <a:ea typeface="標楷體" pitchFamily="65" charset="-120"/>
            </a:endParaRPr>
          </a:p>
          <a:p>
            <a:pPr marL="0" indent="0">
              <a:buNone/>
            </a:pPr>
            <a:r>
              <a:rPr lang="zh-TW" altLang="en-US" sz="3600" dirty="0" smtClean="0">
                <a:latin typeface="標楷體" pitchFamily="65" charset="-120"/>
                <a:ea typeface="標楷體" pitchFamily="65" charset="-120"/>
              </a:rPr>
              <a:t>*我們做事能</a:t>
            </a:r>
            <a:r>
              <a:rPr lang="zh-TW" altLang="en-US" sz="3600" dirty="0" smtClean="0">
                <a:solidFill>
                  <a:srgbClr val="FF0000"/>
                </a:solidFill>
                <a:latin typeface="標楷體" pitchFamily="65" charset="-120"/>
                <a:ea typeface="標楷體" pitchFamily="65" charset="-120"/>
              </a:rPr>
              <a:t>追求 </a:t>
            </a:r>
            <a:endParaRPr lang="en-US" altLang="zh-TW" sz="3600" dirty="0" smtClean="0">
              <a:solidFill>
                <a:srgbClr val="FF0000"/>
              </a:solidFill>
              <a:latin typeface="標楷體" pitchFamily="65" charset="-120"/>
              <a:ea typeface="標楷體" pitchFamily="65" charset="-120"/>
            </a:endParaRPr>
          </a:p>
          <a:p>
            <a:pPr marL="0" indent="0">
              <a:buNone/>
            </a:pPr>
            <a:r>
              <a:rPr lang="zh-TW" altLang="en-US" sz="3600" dirty="0" smtClean="0">
                <a:solidFill>
                  <a:srgbClr val="FF0000"/>
                </a:solidFill>
                <a:latin typeface="標楷體" pitchFamily="65" charset="-120"/>
                <a:ea typeface="標楷體" pitchFamily="65" charset="-120"/>
              </a:rPr>
              <a:t> 至善就是自由</a:t>
            </a:r>
            <a:r>
              <a:rPr lang="zh-TW" altLang="en-US" sz="3600" dirty="0" smtClean="0">
                <a:solidFill>
                  <a:srgbClr val="FF0000"/>
                </a:solidFill>
              </a:rPr>
              <a:t>                          </a:t>
            </a:r>
            <a:endParaRPr lang="en-US" altLang="zh-TW" sz="3600" dirty="0" smtClean="0">
              <a:solidFill>
                <a:srgbClr val="FF0000"/>
              </a:solidFill>
            </a:endParaRPr>
          </a:p>
          <a:p>
            <a:pPr marL="0" indent="0">
              <a:buFont typeface="Wingdings" pitchFamily="2" charset="2"/>
              <a:buNone/>
            </a:pPr>
            <a:endParaRPr lang="en-US" altLang="zh-TW" sz="3600" dirty="0" smtClean="0">
              <a:solidFill>
                <a:srgbClr val="FF0000"/>
              </a:solidFill>
              <a:latin typeface="標楷體" pitchFamily="65" charset="-120"/>
              <a:ea typeface="標楷體" pitchFamily="65" charset="-120"/>
            </a:endParaRPr>
          </a:p>
          <a:p>
            <a:pPr marL="0" indent="0">
              <a:buNone/>
            </a:pPr>
            <a:r>
              <a:rPr lang="zh-TW" altLang="en-US" sz="2400" dirty="0" smtClean="0">
                <a:solidFill>
                  <a:srgbClr val="FF0000"/>
                </a:solidFill>
                <a:latin typeface="標楷體" pitchFamily="65" charset="-120"/>
                <a:ea typeface="標楷體" pitchFamily="65" charset="-120"/>
              </a:rPr>
              <a:t>    </a:t>
            </a:r>
            <a:endParaRPr lang="en-US" altLang="zh-TW" sz="2400" dirty="0" smtClean="0">
              <a:solidFill>
                <a:srgbClr val="FF0000"/>
              </a:solidFill>
              <a:latin typeface="標楷體" pitchFamily="65" charset="-120"/>
              <a:ea typeface="標楷體" pitchFamily="65" charset="-120"/>
            </a:endParaRPr>
          </a:p>
          <a:p>
            <a:pPr marL="0" indent="0">
              <a:buNone/>
            </a:pPr>
            <a:endParaRPr lang="en-US" altLang="zh-TW" sz="3600" dirty="0" smtClean="0">
              <a:solidFill>
                <a:srgbClr val="FF0000"/>
              </a:solidFill>
            </a:endParaRPr>
          </a:p>
        </p:txBody>
      </p:sp>
      <p:sp>
        <p:nvSpPr>
          <p:cNvPr id="14" name="內容版面配置區 13"/>
          <p:cNvSpPr>
            <a:spLocks noGrp="1"/>
          </p:cNvSpPr>
          <p:nvPr>
            <p:ph sz="half" idx="2"/>
          </p:nvPr>
        </p:nvSpPr>
        <p:spPr/>
        <p:txBody>
          <a:bodyPr>
            <a:normAutofit/>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pPr>
              <a:buNone/>
            </a:pPr>
            <a:r>
              <a:rPr lang="zh-TW" altLang="en-US" sz="1400" dirty="0" smtClean="0"/>
              <a:t>            </a:t>
            </a:r>
            <a:endParaRPr lang="en-US" altLang="zh-TW" sz="1400" dirty="0" smtClean="0"/>
          </a:p>
          <a:p>
            <a:pPr>
              <a:buNone/>
            </a:pPr>
            <a:endParaRPr lang="en-US" altLang="zh-TW" sz="1400" dirty="0" smtClean="0"/>
          </a:p>
          <a:p>
            <a:pPr>
              <a:buNone/>
            </a:pPr>
            <a:r>
              <a:rPr lang="zh-TW" altLang="en-US" sz="1400" dirty="0" smtClean="0"/>
              <a:t> </a:t>
            </a:r>
            <a:endParaRPr lang="en-US" altLang="zh-TW" sz="1400" dirty="0" smtClean="0"/>
          </a:p>
          <a:p>
            <a:endParaRPr lang="en-US" altLang="zh-TW" sz="1400" dirty="0" smtClean="0"/>
          </a:p>
          <a:p>
            <a:pPr>
              <a:buNone/>
            </a:pPr>
            <a:r>
              <a:rPr lang="zh-TW" altLang="en-US" sz="1400" dirty="0" smtClean="0"/>
              <a:t>                            </a:t>
            </a:r>
            <a:r>
              <a:rPr lang="zh-TW" altLang="en-US" sz="1400" dirty="0" smtClean="0">
                <a:latin typeface="標楷體" pitchFamily="65" charset="-120"/>
                <a:ea typeface="標楷體" pitchFamily="65" charset="-120"/>
              </a:rPr>
              <a:t>圖片來源</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維基百科</a:t>
            </a:r>
            <a:endParaRPr lang="en-US" altLang="zh-TW" sz="1400" dirty="0" smtClean="0">
              <a:latin typeface="標楷體" pitchFamily="65" charset="-120"/>
              <a:ea typeface="標楷體" pitchFamily="65" charset="-120"/>
            </a:endParaRPr>
          </a:p>
        </p:txBody>
      </p:sp>
      <p:pic>
        <p:nvPicPr>
          <p:cNvPr id="15" name="內容版面配置區 10" descr="200px-Socrates_Louvre.jpg"/>
          <p:cNvPicPr>
            <a:picLocks noChangeAspect="1"/>
          </p:cNvPicPr>
          <p:nvPr/>
        </p:nvPicPr>
        <p:blipFill>
          <a:blip r:embed="rId2" cstate="print"/>
          <a:stretch>
            <a:fillRect/>
          </a:stretch>
        </p:blipFill>
        <p:spPr>
          <a:xfrm>
            <a:off x="5357818" y="1785926"/>
            <a:ext cx="2754046" cy="3676652"/>
          </a:xfrm>
          <a:prstGeom prst="rect">
            <a:avLst/>
          </a:prstGeom>
        </p:spPr>
      </p:pic>
      <p:sp>
        <p:nvSpPr>
          <p:cNvPr id="6" name="圓角矩形 5"/>
          <p:cNvSpPr/>
          <p:nvPr/>
        </p:nvSpPr>
        <p:spPr>
          <a:xfrm>
            <a:off x="785786" y="4500570"/>
            <a:ext cx="3643338" cy="107157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3600" dirty="0" smtClean="0">
                <a:solidFill>
                  <a:srgbClr val="FF0000"/>
                </a:solidFill>
                <a:latin typeface="標楷體" pitchFamily="65" charset="-120"/>
                <a:ea typeface="標楷體" pitchFamily="65" charset="-120"/>
              </a:rPr>
              <a:t>從事善即是自由</a:t>
            </a:r>
            <a:endParaRPr lang="zh-TW"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620713"/>
            <a:ext cx="8229600" cy="5688012"/>
          </a:xfrm>
        </p:spPr>
        <p:txBody>
          <a:bodyPr rtlCol="0">
            <a:normAutofit/>
          </a:bodyPr>
          <a:lstStyle/>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rPr>
              <a:t>第十五</a:t>
            </a:r>
            <a:r>
              <a:rPr lang="zh-TW" altLang="en-US" sz="2800" dirty="0" smtClean="0">
                <a:latin typeface="標楷體" pitchFamily="65" charset="-120"/>
                <a:ea typeface="標楷體" pitchFamily="65" charset="-120"/>
              </a:rPr>
              <a:t>條</a:t>
            </a:r>
            <a:r>
              <a:rPr lang="en-US" altLang="zh-TW" sz="2800" dirty="0" smtClean="0">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經濟上的受益權</a:t>
            </a:r>
            <a:r>
              <a:rPr lang="en-US" altLang="zh-TW" sz="2800" dirty="0" smtClean="0">
                <a:latin typeface="標楷體" pitchFamily="65" charset="-120"/>
                <a:ea typeface="標楷體" pitchFamily="65" charset="-120"/>
              </a:rPr>
              <a:t>)</a:t>
            </a: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人民</a:t>
            </a:r>
            <a:r>
              <a:rPr lang="zh-TW" altLang="en-US" sz="2800" dirty="0">
                <a:latin typeface="標楷體" pitchFamily="65" charset="-120"/>
                <a:ea typeface="標楷體" pitchFamily="65" charset="-120"/>
              </a:rPr>
              <a:t>之</a:t>
            </a:r>
            <a:r>
              <a:rPr lang="zh-TW" altLang="en-US" sz="2800" b="1" dirty="0">
                <a:solidFill>
                  <a:srgbClr val="FF0000"/>
                </a:solidFill>
                <a:latin typeface="標楷體" pitchFamily="65" charset="-120"/>
                <a:ea typeface="標楷體" pitchFamily="65" charset="-120"/>
              </a:rPr>
              <a:t>生存權、工作權及財產權</a:t>
            </a:r>
            <a:r>
              <a:rPr lang="zh-TW" altLang="en-US" sz="2800" dirty="0">
                <a:latin typeface="標楷體" pitchFamily="65" charset="-120"/>
                <a:ea typeface="標楷體" pitchFamily="65" charset="-120"/>
              </a:rPr>
              <a:t>應予保障。</a:t>
            </a:r>
            <a:endParaRPr lang="en-US" altLang="zh-TW" sz="2800" dirty="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rPr>
              <a:t>第十六</a:t>
            </a:r>
            <a:r>
              <a:rPr lang="zh-TW" altLang="en-US" sz="2800" dirty="0" smtClean="0">
                <a:latin typeface="標楷體" pitchFamily="65" charset="-120"/>
                <a:ea typeface="標楷體" pitchFamily="65" charset="-120"/>
              </a:rPr>
              <a:t>條</a:t>
            </a:r>
            <a:r>
              <a:rPr lang="en-US" altLang="zh-TW" sz="2800" dirty="0" smtClean="0">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司法上的受益權</a:t>
            </a:r>
            <a:r>
              <a:rPr lang="en-US" altLang="zh-TW" sz="2800" dirty="0" smtClean="0">
                <a:latin typeface="標楷體" pitchFamily="65" charset="-120"/>
                <a:ea typeface="標楷體" pitchFamily="65" charset="-120"/>
              </a:rPr>
              <a:t>)</a:t>
            </a: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人民</a:t>
            </a:r>
            <a:r>
              <a:rPr lang="zh-TW" altLang="en-US" sz="2800" dirty="0">
                <a:latin typeface="標楷體" pitchFamily="65" charset="-120"/>
                <a:ea typeface="標楷體" pitchFamily="65" charset="-120"/>
              </a:rPr>
              <a:t>有</a:t>
            </a:r>
            <a:r>
              <a:rPr lang="zh-TW" altLang="en-US" sz="2800" b="1" dirty="0">
                <a:solidFill>
                  <a:srgbClr val="FF0000"/>
                </a:solidFill>
                <a:latin typeface="標楷體" pitchFamily="65" charset="-120"/>
                <a:ea typeface="標楷體" pitchFamily="65" charset="-120"/>
              </a:rPr>
              <a:t>請願、訴願及訴訟</a:t>
            </a:r>
            <a:r>
              <a:rPr lang="zh-TW" altLang="en-US" sz="2800" dirty="0">
                <a:latin typeface="標楷體" pitchFamily="65" charset="-120"/>
                <a:ea typeface="標楷體" pitchFamily="65" charset="-120"/>
              </a:rPr>
              <a:t>之權。</a:t>
            </a:r>
          </a:p>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rPr>
              <a:t>第十七條　</a:t>
            </a:r>
            <a:endParaRPr lang="en-US" altLang="zh-TW" sz="28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人民</a:t>
            </a:r>
            <a:r>
              <a:rPr lang="zh-TW" altLang="en-US" sz="2800" dirty="0">
                <a:latin typeface="標楷體" pitchFamily="65" charset="-120"/>
                <a:ea typeface="標楷體" pitchFamily="65" charset="-120"/>
              </a:rPr>
              <a:t>有</a:t>
            </a:r>
            <a:r>
              <a:rPr lang="zh-TW" altLang="en-US" sz="2800" b="1" dirty="0">
                <a:solidFill>
                  <a:srgbClr val="FF0000"/>
                </a:solidFill>
                <a:latin typeface="標楷體" pitchFamily="65" charset="-120"/>
                <a:ea typeface="標楷體" pitchFamily="65" charset="-120"/>
              </a:rPr>
              <a:t>選舉、罷免、創制、複決</a:t>
            </a:r>
            <a:r>
              <a:rPr lang="zh-TW" altLang="en-US" sz="2800" dirty="0">
                <a:latin typeface="標楷體" pitchFamily="65" charset="-120"/>
                <a:ea typeface="標楷體" pitchFamily="65" charset="-120"/>
              </a:rPr>
              <a:t>之權。</a:t>
            </a:r>
            <a:endParaRPr lang="en-US" altLang="zh-TW" sz="2800" dirty="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a:latin typeface="標楷體" pitchFamily="65" charset="-120"/>
                <a:ea typeface="標楷體" pitchFamily="65" charset="-120"/>
              </a:rPr>
              <a:t>第十八條　</a:t>
            </a:r>
            <a:endParaRPr lang="en-US" altLang="zh-TW" sz="2800" dirty="0" smtClean="0">
              <a:latin typeface="標楷體" pitchFamily="65" charset="-120"/>
              <a:ea typeface="標楷體" pitchFamily="65" charset="-120"/>
            </a:endParaRPr>
          </a:p>
          <a:p>
            <a:pPr marL="0" indent="0" eaLnBrk="1" fontAlgn="auto" hangingPunct="1">
              <a:spcAft>
                <a:spcPts val="0"/>
              </a:spcAft>
              <a:buFont typeface="Wingdings 2"/>
              <a:buNone/>
              <a:defRPr/>
            </a:pPr>
            <a:r>
              <a:rPr lang="zh-TW" altLang="en-US" sz="2800" dirty="0">
                <a:latin typeface="標楷體" pitchFamily="65" charset="-120"/>
                <a:ea typeface="標楷體" pitchFamily="65" charset="-120"/>
              </a:rPr>
              <a:t> </a:t>
            </a:r>
            <a:r>
              <a:rPr lang="zh-TW" altLang="en-US" sz="2800" dirty="0" smtClean="0">
                <a:latin typeface="標楷體" pitchFamily="65" charset="-120"/>
                <a:ea typeface="標楷體" pitchFamily="65" charset="-120"/>
              </a:rPr>
              <a:t> 人民</a:t>
            </a:r>
            <a:r>
              <a:rPr lang="zh-TW" altLang="en-US" sz="2800" dirty="0">
                <a:latin typeface="標楷體" pitchFamily="65" charset="-120"/>
                <a:ea typeface="標楷體" pitchFamily="65" charset="-120"/>
              </a:rPr>
              <a:t>有</a:t>
            </a:r>
            <a:r>
              <a:rPr lang="zh-TW" altLang="en-US" sz="2800" b="1" dirty="0">
                <a:solidFill>
                  <a:srgbClr val="FF0000"/>
                </a:solidFill>
                <a:latin typeface="標楷體" pitchFamily="65" charset="-120"/>
                <a:ea typeface="標楷體" pitchFamily="65" charset="-120"/>
              </a:rPr>
              <a:t>應考試、服公職</a:t>
            </a:r>
            <a:r>
              <a:rPr lang="zh-TW" altLang="en-US" sz="2800" dirty="0">
                <a:latin typeface="標楷體" pitchFamily="65" charset="-120"/>
                <a:ea typeface="標楷體" pitchFamily="65" charset="-120"/>
              </a:rPr>
              <a:t>之權</a:t>
            </a:r>
            <a:r>
              <a:rPr lang="zh-TW" altLang="en-US" sz="2800" dirty="0" smtClean="0">
                <a:latin typeface="標楷體" pitchFamily="65" charset="-120"/>
                <a:ea typeface="標楷體" pitchFamily="65" charset="-120"/>
              </a:rPr>
              <a:t>。</a:t>
            </a:r>
            <a:endParaRPr lang="en-US" altLang="zh-TW" sz="2800" dirty="0" smtClean="0">
              <a:latin typeface="標楷體" pitchFamily="65" charset="-120"/>
              <a:ea typeface="標楷體" pitchFamily="65" charset="-120"/>
            </a:endParaRPr>
          </a:p>
          <a:p>
            <a:pPr marL="0" indent="0" eaLnBrk="1" fontAlgn="auto" hangingPunct="1">
              <a:spcAft>
                <a:spcPts val="0"/>
              </a:spcAft>
              <a:buFont typeface="Symbol" pitchFamily="18" charset="2"/>
              <a:buNone/>
              <a:defRPr/>
            </a:pPr>
            <a:r>
              <a:rPr lang="zh-TW" altLang="en-US" sz="2800" dirty="0" smtClean="0">
                <a:latin typeface="標楷體" pitchFamily="65" charset="-120"/>
                <a:ea typeface="標楷體" pitchFamily="65" charset="-120"/>
              </a:rPr>
              <a:t>第二十一條</a:t>
            </a:r>
            <a:r>
              <a:rPr lang="en-US" altLang="zh-TW" sz="2800" dirty="0" smtClean="0">
                <a:latin typeface="標楷體" pitchFamily="65" charset="-120"/>
                <a:ea typeface="標楷體" pitchFamily="65" charset="-120"/>
              </a:rPr>
              <a:t>(</a:t>
            </a:r>
            <a:r>
              <a:rPr lang="zh-TW" altLang="en-US" sz="2800" dirty="0" smtClean="0">
                <a:solidFill>
                  <a:srgbClr val="FF0000"/>
                </a:solidFill>
                <a:latin typeface="標楷體" pitchFamily="65" charset="-120"/>
                <a:ea typeface="標楷體" pitchFamily="65" charset="-120"/>
              </a:rPr>
              <a:t>教育上的受益權</a:t>
            </a:r>
            <a:r>
              <a:rPr lang="en-US" altLang="zh-TW" sz="2800" dirty="0" smtClean="0">
                <a:latin typeface="標楷體" pitchFamily="65" charset="-120"/>
                <a:ea typeface="標楷體" pitchFamily="65" charset="-120"/>
              </a:rPr>
              <a:t>)</a:t>
            </a:r>
          </a:p>
          <a:p>
            <a:pPr marL="0" indent="0" eaLnBrk="1" fontAlgn="auto" hangingPunct="1">
              <a:spcAft>
                <a:spcPts val="0"/>
              </a:spcAft>
              <a:buFont typeface="Wingdings 2"/>
              <a:buNone/>
              <a:defRPr/>
            </a:pPr>
            <a:r>
              <a:rPr lang="zh-TW" altLang="en-US" sz="2800" dirty="0" smtClean="0">
                <a:latin typeface="標楷體" pitchFamily="65" charset="-120"/>
                <a:ea typeface="標楷體" pitchFamily="65" charset="-120"/>
              </a:rPr>
              <a:t>  人民有</a:t>
            </a:r>
            <a:r>
              <a:rPr lang="zh-TW" altLang="en-US" sz="2800" b="1" dirty="0" smtClean="0">
                <a:solidFill>
                  <a:srgbClr val="FF0000"/>
                </a:solidFill>
                <a:latin typeface="標楷體" pitchFamily="65" charset="-120"/>
                <a:ea typeface="標楷體" pitchFamily="65" charset="-120"/>
              </a:rPr>
              <a:t>受國民教育</a:t>
            </a:r>
            <a:r>
              <a:rPr lang="zh-TW" altLang="en-US" sz="2800" dirty="0" smtClean="0">
                <a:latin typeface="標楷體" pitchFamily="65" charset="-120"/>
                <a:ea typeface="標楷體" pitchFamily="65" charset="-120"/>
              </a:rPr>
              <a:t>之權利與義務。</a:t>
            </a:r>
            <a:endParaRPr lang="zh-TW" altLang="en-US" sz="2800" dirty="0">
              <a:latin typeface="標楷體" pitchFamily="65" charset="-120"/>
              <a:ea typeface="標楷體" pitchFamily="65" charset="-120"/>
            </a:endParaRPr>
          </a:p>
          <a:p>
            <a:pPr marL="274320" indent="-274320" eaLnBrk="1" fontAlgn="auto" hangingPunct="1">
              <a:spcAft>
                <a:spcPts val="0"/>
              </a:spcAft>
              <a:buFont typeface="Wingdings 2"/>
              <a:buChar char=""/>
              <a:defRPr/>
            </a:pPr>
            <a:endParaRPr lang="zh-TW"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2"/>
          <p:cNvSpPr>
            <a:spLocks noGrp="1"/>
          </p:cNvSpPr>
          <p:nvPr>
            <p:ph type="title"/>
          </p:nvPr>
        </p:nvSpPr>
        <p:spPr/>
        <p:txBody>
          <a:bodyPr/>
          <a:lstStyle/>
          <a:p>
            <a:pPr eaLnBrk="1" hangingPunct="1"/>
            <a:endParaRPr lang="zh-TW" altLang="en-US" smtClean="0"/>
          </a:p>
        </p:txBody>
      </p:sp>
      <p:sp>
        <p:nvSpPr>
          <p:cNvPr id="23555" name="內容版面配置區 1"/>
          <p:cNvSpPr>
            <a:spLocks noGrp="1"/>
          </p:cNvSpPr>
          <p:nvPr>
            <p:ph idx="1"/>
          </p:nvPr>
        </p:nvSpPr>
        <p:spPr/>
        <p:txBody>
          <a:bodyPr/>
          <a:lstStyle/>
          <a:p>
            <a:pPr marL="0" indent="0" algn="ctr" eaLnBrk="1" hangingPunct="1">
              <a:buFont typeface="Symbol" pitchFamily="18" charset="2"/>
              <a:buNone/>
            </a:pPr>
            <a:r>
              <a:rPr lang="zh-TW" altLang="en-US" sz="4800" smtClean="0">
                <a:latin typeface="標楷體" pitchFamily="65" charset="-120"/>
                <a:ea typeface="標楷體" pitchFamily="65" charset="-120"/>
              </a:rPr>
              <a:t>以上皆為積極自由</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288" y="620713"/>
            <a:ext cx="8229600" cy="5649912"/>
          </a:xfrm>
        </p:spPr>
        <p:txBody>
          <a:bodyPr rtlCol="0">
            <a:noAutofit/>
          </a:bodyPr>
          <a:lstStyle/>
          <a:p>
            <a:pPr marL="82550" indent="0" eaLnBrk="1" fontAlgn="auto" hangingPunct="1">
              <a:spcAft>
                <a:spcPts val="0"/>
              </a:spcAft>
              <a:buClr>
                <a:schemeClr val="tx1"/>
              </a:buClr>
              <a:buFont typeface="Symbol" pitchFamily="18" charset="2"/>
              <a:buNone/>
              <a:defRPr/>
            </a:pPr>
            <a:r>
              <a:rPr lang="zh-TW" altLang="en-US" sz="2800" b="1" dirty="0">
                <a:solidFill>
                  <a:srgbClr val="FF0000"/>
                </a:solidFill>
                <a:latin typeface="標楷體" panose="03000509000000000000" pitchFamily="65" charset="-120"/>
                <a:ea typeface="標楷體" pitchFamily="65" charset="-120"/>
              </a:rPr>
              <a:t>第二十二條 </a:t>
            </a:r>
            <a:endParaRPr lang="en-US" altLang="zh-TW" sz="2800" b="1" dirty="0" smtClean="0">
              <a:solidFill>
                <a:srgbClr val="FF0000"/>
              </a:solidFill>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b="1" dirty="0" smtClean="0">
                <a:latin typeface="標楷體" panose="03000509000000000000" pitchFamily="65" charset="-120"/>
                <a:ea typeface="標楷體" pitchFamily="65" charset="-120"/>
              </a:rPr>
              <a:t>  </a:t>
            </a:r>
            <a:r>
              <a:rPr lang="zh-TW" altLang="en-US" sz="2800" dirty="0" smtClean="0">
                <a:latin typeface="標楷體" panose="03000509000000000000" pitchFamily="65" charset="-120"/>
                <a:ea typeface="標楷體" pitchFamily="65" charset="-120"/>
              </a:rPr>
              <a:t>凡人</a:t>
            </a:r>
            <a:r>
              <a:rPr lang="zh-TW" altLang="en-US" sz="2800" dirty="0">
                <a:latin typeface="標楷體" panose="03000509000000000000" pitchFamily="65" charset="-120"/>
                <a:ea typeface="標楷體" pitchFamily="65" charset="-120"/>
              </a:rPr>
              <a:t>民之其他自由及權利，</a:t>
            </a:r>
            <a:r>
              <a:rPr lang="zh-TW" altLang="en-US" sz="2800" b="1" dirty="0">
                <a:solidFill>
                  <a:srgbClr val="FF0000"/>
                </a:solidFill>
                <a:latin typeface="標楷體" panose="03000509000000000000" pitchFamily="65" charset="-120"/>
                <a:ea typeface="標楷體" pitchFamily="65" charset="-120"/>
              </a:rPr>
              <a:t>不妨害社會</a:t>
            </a:r>
            <a:r>
              <a:rPr lang="zh-TW" altLang="en-US" sz="2800" b="1" dirty="0" smtClean="0">
                <a:solidFill>
                  <a:srgbClr val="FF0000"/>
                </a:solidFill>
                <a:latin typeface="標楷體" panose="03000509000000000000" pitchFamily="65" charset="-120"/>
                <a:ea typeface="標楷體" pitchFamily="65" charset="-120"/>
              </a:rPr>
              <a:t>秩</a:t>
            </a:r>
            <a:endParaRPr lang="en-US" altLang="zh-TW" sz="2800" b="1" dirty="0" smtClean="0">
              <a:solidFill>
                <a:srgbClr val="FF0000"/>
              </a:solidFill>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b="1" dirty="0">
                <a:solidFill>
                  <a:srgbClr val="FF0000"/>
                </a:solidFill>
                <a:latin typeface="標楷體" panose="03000509000000000000" pitchFamily="65" charset="-120"/>
                <a:ea typeface="標楷體" pitchFamily="65" charset="-120"/>
              </a:rPr>
              <a:t> </a:t>
            </a:r>
            <a:r>
              <a:rPr lang="en-US" altLang="zh-TW" sz="2800" b="1" dirty="0" smtClean="0">
                <a:solidFill>
                  <a:srgbClr val="FF0000"/>
                </a:solidFill>
                <a:latin typeface="標楷體" panose="03000509000000000000" pitchFamily="65" charset="-120"/>
                <a:ea typeface="標楷體" pitchFamily="65" charset="-120"/>
              </a:rPr>
              <a:t> </a:t>
            </a:r>
            <a:r>
              <a:rPr lang="zh-TW" altLang="en-US" sz="2800" b="1" dirty="0" smtClean="0">
                <a:solidFill>
                  <a:srgbClr val="FF0000"/>
                </a:solidFill>
                <a:latin typeface="標楷體" panose="03000509000000000000" pitchFamily="65" charset="-120"/>
                <a:ea typeface="標楷體" pitchFamily="65" charset="-120"/>
              </a:rPr>
              <a:t>序公共</a:t>
            </a:r>
            <a:r>
              <a:rPr lang="zh-TW" altLang="en-US" sz="2800" b="1" dirty="0">
                <a:solidFill>
                  <a:srgbClr val="FF0000"/>
                </a:solidFill>
                <a:latin typeface="標楷體" panose="03000509000000000000" pitchFamily="65" charset="-120"/>
                <a:ea typeface="標楷體" pitchFamily="65" charset="-120"/>
              </a:rPr>
              <a:t>利益者</a:t>
            </a:r>
            <a:r>
              <a:rPr lang="zh-TW" altLang="en-US" sz="2800" dirty="0">
                <a:latin typeface="標楷體" panose="03000509000000000000" pitchFamily="65" charset="-120"/>
                <a:ea typeface="標楷體" pitchFamily="65" charset="-120"/>
              </a:rPr>
              <a:t>，均受憲法之保障</a:t>
            </a:r>
            <a:r>
              <a:rPr lang="zh-TW" altLang="en-US" sz="2800" dirty="0" smtClean="0">
                <a:latin typeface="標楷體" panose="03000509000000000000" pitchFamily="65" charset="-120"/>
                <a:ea typeface="標楷體" pitchFamily="65" charset="-120"/>
              </a:rPr>
              <a:t>。</a:t>
            </a:r>
            <a:endParaRPr lang="zh-TW" altLang="en-US" sz="2800" dirty="0">
              <a:latin typeface="標楷體" panose="03000509000000000000" pitchFamily="65" charset="-120"/>
              <a:ea typeface="標楷體" pitchFamily="65" charset="-120"/>
            </a:endParaRPr>
          </a:p>
          <a:p>
            <a:pPr marL="539750" indent="-457200" eaLnBrk="1" fontAlgn="auto" hangingPunct="1">
              <a:spcAft>
                <a:spcPts val="0"/>
              </a:spcAft>
              <a:buClr>
                <a:schemeClr val="tx1"/>
              </a:buClr>
              <a:buFont typeface="Wingdings 2"/>
              <a:buChar char=""/>
              <a:defRPr/>
            </a:pPr>
            <a:endParaRPr lang="en-US" altLang="zh-TW" sz="2800" b="1" dirty="0" smtClean="0">
              <a:solidFill>
                <a:srgbClr val="FF0000"/>
              </a:solidFill>
              <a:latin typeface="標楷體" panose="03000509000000000000" pitchFamily="65" charset="-120"/>
              <a:ea typeface="標楷體" pitchFamily="65" charset="-120"/>
            </a:endParaRPr>
          </a:p>
          <a:p>
            <a:pPr marL="82550" indent="0" eaLnBrk="1" fontAlgn="auto" hangingPunct="1">
              <a:spcAft>
                <a:spcPts val="0"/>
              </a:spcAft>
              <a:buClr>
                <a:schemeClr val="tx1"/>
              </a:buClr>
              <a:buFont typeface="Symbol" pitchFamily="18" charset="2"/>
              <a:buNone/>
              <a:defRPr/>
            </a:pPr>
            <a:r>
              <a:rPr lang="zh-TW" altLang="en-US" sz="2800" b="1" dirty="0" smtClean="0">
                <a:solidFill>
                  <a:srgbClr val="FF0000"/>
                </a:solidFill>
                <a:latin typeface="標楷體" panose="03000509000000000000" pitchFamily="65" charset="-120"/>
                <a:ea typeface="標楷體" pitchFamily="65" charset="-120"/>
              </a:rPr>
              <a:t>第二十三</a:t>
            </a:r>
            <a:r>
              <a:rPr lang="zh-TW" altLang="en-US" sz="2800" b="1" dirty="0">
                <a:solidFill>
                  <a:srgbClr val="FF0000"/>
                </a:solidFill>
                <a:latin typeface="標楷體" panose="03000509000000000000" pitchFamily="65" charset="-120"/>
                <a:ea typeface="標楷體" pitchFamily="65" charset="-120"/>
              </a:rPr>
              <a:t>條</a:t>
            </a:r>
            <a:r>
              <a:rPr lang="zh-TW" altLang="en-US" sz="2800" dirty="0">
                <a:latin typeface="標楷體" panose="03000509000000000000" pitchFamily="65" charset="-120"/>
                <a:ea typeface="標楷體" pitchFamily="65" charset="-120"/>
              </a:rPr>
              <a:t> </a:t>
            </a:r>
            <a:endParaRPr lang="en-US" altLang="zh-TW" sz="2800" dirty="0" smtClean="0">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dirty="0">
                <a:latin typeface="標楷體" panose="03000509000000000000" pitchFamily="65" charset="-120"/>
                <a:ea typeface="標楷體" pitchFamily="65" charset="-120"/>
              </a:rPr>
              <a:t> </a:t>
            </a:r>
            <a:r>
              <a:rPr lang="en-US" altLang="zh-TW" sz="2800" dirty="0" smtClean="0">
                <a:latin typeface="標楷體" panose="03000509000000000000" pitchFamily="65" charset="-120"/>
                <a:ea typeface="標楷體" pitchFamily="65" charset="-120"/>
              </a:rPr>
              <a:t> </a:t>
            </a:r>
            <a:r>
              <a:rPr lang="zh-TW" altLang="en-US" sz="2800" dirty="0" smtClean="0">
                <a:latin typeface="標楷體" panose="03000509000000000000" pitchFamily="65" charset="-120"/>
                <a:ea typeface="標楷體" pitchFamily="65" charset="-120"/>
              </a:rPr>
              <a:t>以上</a:t>
            </a:r>
            <a:r>
              <a:rPr lang="zh-TW" altLang="en-US" sz="2800" dirty="0">
                <a:latin typeface="標楷體" panose="03000509000000000000" pitchFamily="65" charset="-120"/>
                <a:ea typeface="標楷體" pitchFamily="65" charset="-120"/>
              </a:rPr>
              <a:t>各條列舉之自由權利，除為</a:t>
            </a:r>
            <a:r>
              <a:rPr lang="zh-TW" altLang="en-US" sz="2800" b="1" dirty="0">
                <a:solidFill>
                  <a:srgbClr val="FF0000"/>
                </a:solidFill>
                <a:latin typeface="標楷體" panose="03000509000000000000" pitchFamily="65" charset="-120"/>
                <a:ea typeface="標楷體" pitchFamily="65" charset="-120"/>
              </a:rPr>
              <a:t>防止</a:t>
            </a:r>
            <a:r>
              <a:rPr lang="zh-TW" altLang="en-US" sz="2800" b="1" dirty="0" smtClean="0">
                <a:solidFill>
                  <a:srgbClr val="FF0000"/>
                </a:solidFill>
                <a:latin typeface="標楷體" panose="03000509000000000000" pitchFamily="65" charset="-120"/>
                <a:ea typeface="標楷體" pitchFamily="65" charset="-120"/>
              </a:rPr>
              <a:t>妨礙</a:t>
            </a:r>
            <a:endParaRPr lang="en-US" altLang="zh-TW" sz="2800" b="1" dirty="0" smtClean="0">
              <a:solidFill>
                <a:srgbClr val="FF0000"/>
              </a:solidFill>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b="1" dirty="0">
                <a:solidFill>
                  <a:srgbClr val="FF0000"/>
                </a:solidFill>
                <a:latin typeface="標楷體" panose="03000509000000000000" pitchFamily="65" charset="-120"/>
                <a:ea typeface="標楷體" pitchFamily="65" charset="-120"/>
              </a:rPr>
              <a:t> </a:t>
            </a:r>
            <a:r>
              <a:rPr lang="en-US" altLang="zh-TW" sz="2800" b="1" dirty="0" smtClean="0">
                <a:solidFill>
                  <a:srgbClr val="FF0000"/>
                </a:solidFill>
                <a:latin typeface="標楷體" panose="03000509000000000000" pitchFamily="65" charset="-120"/>
                <a:ea typeface="標楷體" pitchFamily="65" charset="-120"/>
              </a:rPr>
              <a:t> </a:t>
            </a:r>
            <a:r>
              <a:rPr lang="zh-TW" altLang="en-US" sz="2800" b="1" dirty="0" smtClean="0">
                <a:solidFill>
                  <a:srgbClr val="FF0000"/>
                </a:solidFill>
                <a:latin typeface="標楷體" panose="03000509000000000000" pitchFamily="65" charset="-120"/>
                <a:ea typeface="標楷體" pitchFamily="65" charset="-120"/>
              </a:rPr>
              <a:t>他人自由</a:t>
            </a:r>
            <a:r>
              <a:rPr lang="zh-TW" altLang="en-US" sz="2800" b="1" dirty="0" smtClean="0">
                <a:latin typeface="標楷體" panose="03000509000000000000" pitchFamily="65" charset="-120"/>
                <a:ea typeface="標楷體" pitchFamily="65" charset="-120"/>
              </a:rPr>
              <a:t>，</a:t>
            </a:r>
            <a:r>
              <a:rPr lang="zh-TW" altLang="en-US" sz="2800" b="1" dirty="0" smtClean="0">
                <a:solidFill>
                  <a:srgbClr val="FF0000"/>
                </a:solidFill>
                <a:latin typeface="標楷體" panose="03000509000000000000" pitchFamily="65" charset="-120"/>
                <a:ea typeface="標楷體" pitchFamily="65" charset="-120"/>
              </a:rPr>
              <a:t>避免緊急危難</a:t>
            </a:r>
            <a:r>
              <a:rPr lang="zh-TW" altLang="en-US" sz="2800" b="1" dirty="0" smtClean="0">
                <a:latin typeface="標楷體" panose="03000509000000000000" pitchFamily="65" charset="-120"/>
                <a:ea typeface="標楷體" pitchFamily="65" charset="-120"/>
              </a:rPr>
              <a:t>，</a:t>
            </a:r>
            <a:r>
              <a:rPr lang="zh-TW" altLang="en-US" sz="2800" b="1" dirty="0" smtClean="0">
                <a:solidFill>
                  <a:srgbClr val="FF0000"/>
                </a:solidFill>
                <a:latin typeface="標楷體" panose="03000509000000000000" pitchFamily="65" charset="-120"/>
                <a:ea typeface="標楷體" pitchFamily="65" charset="-120"/>
              </a:rPr>
              <a:t>維持社會秩序</a:t>
            </a:r>
            <a:r>
              <a:rPr lang="zh-TW" altLang="en-US" sz="2800" dirty="0" smtClean="0">
                <a:latin typeface="標楷體" panose="03000509000000000000" pitchFamily="65" charset="-120"/>
                <a:ea typeface="標楷體" pitchFamily="65" charset="-120"/>
              </a:rPr>
              <a:t>，</a:t>
            </a:r>
            <a:endParaRPr lang="en-US" altLang="zh-TW" sz="2800" dirty="0" smtClean="0">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dirty="0">
                <a:latin typeface="標楷體" panose="03000509000000000000" pitchFamily="65" charset="-120"/>
                <a:ea typeface="標楷體" pitchFamily="65" charset="-120"/>
              </a:rPr>
              <a:t> </a:t>
            </a:r>
            <a:r>
              <a:rPr lang="en-US" altLang="zh-TW" sz="2800" dirty="0" smtClean="0">
                <a:latin typeface="標楷體" panose="03000509000000000000" pitchFamily="65" charset="-120"/>
                <a:ea typeface="標楷體" pitchFamily="65" charset="-120"/>
              </a:rPr>
              <a:t> </a:t>
            </a:r>
            <a:r>
              <a:rPr lang="zh-TW" altLang="en-US" sz="2800" dirty="0" smtClean="0">
                <a:latin typeface="標楷體" panose="03000509000000000000" pitchFamily="65" charset="-120"/>
                <a:ea typeface="標楷體" pitchFamily="65" charset="-120"/>
              </a:rPr>
              <a:t>或</a:t>
            </a:r>
            <a:r>
              <a:rPr lang="zh-TW" altLang="en-US" sz="2800" b="1" dirty="0" smtClean="0">
                <a:solidFill>
                  <a:srgbClr val="FF0000"/>
                </a:solidFill>
                <a:latin typeface="標楷體" panose="03000509000000000000" pitchFamily="65" charset="-120"/>
                <a:ea typeface="標楷體" pitchFamily="65" charset="-120"/>
              </a:rPr>
              <a:t>增進</a:t>
            </a:r>
            <a:r>
              <a:rPr lang="zh-TW" altLang="en-US" sz="2800" b="1" dirty="0">
                <a:solidFill>
                  <a:srgbClr val="FF0000"/>
                </a:solidFill>
                <a:latin typeface="標楷體" panose="03000509000000000000" pitchFamily="65" charset="-120"/>
                <a:ea typeface="標楷體" pitchFamily="65" charset="-120"/>
              </a:rPr>
              <a:t>公共利益</a:t>
            </a:r>
            <a:r>
              <a:rPr lang="zh-TW" altLang="en-US" sz="2800" dirty="0">
                <a:latin typeface="標楷體" panose="03000509000000000000" pitchFamily="65" charset="-120"/>
                <a:ea typeface="標楷體" pitchFamily="65" charset="-120"/>
              </a:rPr>
              <a:t>所必要者外，不得以</a:t>
            </a:r>
            <a:r>
              <a:rPr lang="zh-TW" altLang="en-US" sz="2800" dirty="0" smtClean="0">
                <a:latin typeface="標楷體" panose="03000509000000000000" pitchFamily="65" charset="-120"/>
                <a:ea typeface="標楷體" pitchFamily="65" charset="-120"/>
              </a:rPr>
              <a:t>法律</a:t>
            </a:r>
            <a:endParaRPr lang="en-US" altLang="zh-TW" sz="2800" dirty="0" smtClean="0">
              <a:latin typeface="標楷體" panose="03000509000000000000" pitchFamily="65" charset="-120"/>
              <a:ea typeface="標楷體" pitchFamily="65" charset="-120"/>
            </a:endParaRPr>
          </a:p>
          <a:p>
            <a:pPr marL="82550" indent="0" eaLnBrk="1" fontAlgn="auto" hangingPunct="1">
              <a:spcAft>
                <a:spcPts val="0"/>
              </a:spcAft>
              <a:buClr>
                <a:schemeClr val="tx1"/>
              </a:buClr>
              <a:buFont typeface="Wingdings 2"/>
              <a:buNone/>
              <a:defRPr/>
            </a:pPr>
            <a:r>
              <a:rPr lang="en-US" altLang="zh-TW" sz="2800" dirty="0">
                <a:latin typeface="標楷體" panose="03000509000000000000" pitchFamily="65" charset="-120"/>
                <a:ea typeface="標楷體" pitchFamily="65" charset="-120"/>
              </a:rPr>
              <a:t> </a:t>
            </a:r>
            <a:r>
              <a:rPr lang="en-US" altLang="zh-TW" sz="2800" dirty="0" smtClean="0">
                <a:latin typeface="標楷體" panose="03000509000000000000" pitchFamily="65" charset="-120"/>
                <a:ea typeface="標楷體" pitchFamily="65" charset="-120"/>
              </a:rPr>
              <a:t> </a:t>
            </a:r>
            <a:r>
              <a:rPr lang="zh-TW" altLang="en-US" sz="2800" dirty="0" smtClean="0">
                <a:latin typeface="標楷體" panose="03000509000000000000" pitchFamily="65" charset="-120"/>
                <a:ea typeface="標楷體" pitchFamily="65" charset="-120"/>
              </a:rPr>
              <a:t>限制</a:t>
            </a:r>
            <a:r>
              <a:rPr lang="zh-TW" altLang="en-US" sz="2800" dirty="0">
                <a:latin typeface="標楷體" panose="03000509000000000000" pitchFamily="65" charset="-120"/>
                <a:ea typeface="標楷體" pitchFamily="65" charset="-120"/>
              </a:rPr>
              <a:t>之</a:t>
            </a:r>
            <a:r>
              <a:rPr lang="zh-TW" altLang="en-US" sz="2800" dirty="0" smtClean="0">
                <a:latin typeface="標楷體" panose="03000509000000000000" pitchFamily="65" charset="-120"/>
                <a:ea typeface="標楷體" pitchFamily="65" charset="-120"/>
              </a:rPr>
              <a:t>。</a:t>
            </a:r>
            <a:endParaRPr lang="zh-TW" altLang="en-US" sz="2800" dirty="0">
              <a:latin typeface="標楷體" panose="03000509000000000000"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p:cNvSpPr>
          <p:nvPr>
            <p:ph idx="1"/>
          </p:nvPr>
        </p:nvSpPr>
        <p:spPr>
          <a:xfrm>
            <a:off x="468313" y="17463"/>
            <a:ext cx="8229600" cy="4878387"/>
          </a:xfrm>
        </p:spPr>
        <p:txBody>
          <a:bodyPr/>
          <a:lstStyle/>
          <a:p>
            <a:pPr marL="0" indent="0" algn="ctr" eaLnBrk="1" hangingPunct="1">
              <a:buFont typeface="Wingdings 2" pitchFamily="18" charset="2"/>
              <a:buNone/>
            </a:pPr>
            <a:endParaRPr lang="en-US" altLang="zh-TW" sz="6400" smtClean="0">
              <a:latin typeface="微軟正黑體" pitchFamily="34" charset="-120"/>
              <a:ea typeface="微軟正黑體" pitchFamily="34" charset="-120"/>
            </a:endParaRPr>
          </a:p>
          <a:p>
            <a:pPr marL="0" indent="0" algn="ctr" eaLnBrk="1" hangingPunct="1">
              <a:buFont typeface="Wingdings 2" pitchFamily="18" charset="2"/>
              <a:buNone/>
            </a:pPr>
            <a:endParaRPr lang="en-US" altLang="zh-TW" sz="6400" smtClean="0">
              <a:latin typeface="微軟正黑體" pitchFamily="34" charset="-120"/>
              <a:ea typeface="微軟正黑體" pitchFamily="34" charset="-120"/>
            </a:endParaRPr>
          </a:p>
          <a:p>
            <a:pPr marL="0" indent="0" algn="ctr" eaLnBrk="1" hangingPunct="1">
              <a:buFont typeface="Wingdings 2" pitchFamily="18" charset="2"/>
              <a:buNone/>
            </a:pPr>
            <a:r>
              <a:rPr lang="zh-TW" altLang="en-US" sz="6400" b="1" smtClean="0">
                <a:latin typeface="標楷體" pitchFamily="65" charset="-120"/>
                <a:ea typeface="標楷體" pitchFamily="65" charset="-120"/>
              </a:rPr>
              <a:t>新興人權</a:t>
            </a:r>
            <a:endParaRPr lang="en-US" altLang="zh-TW" sz="6400" b="1" smtClean="0">
              <a:latin typeface="標楷體" pitchFamily="65" charset="-120"/>
              <a:ea typeface="標楷體" pitchFamily="65" charset="-120"/>
            </a:endParaRPr>
          </a:p>
          <a:p>
            <a:pPr marL="0" indent="0" algn="ctr" eaLnBrk="1" hangingPunct="1">
              <a:buFont typeface="Wingdings 2" pitchFamily="18" charset="2"/>
              <a:buNone/>
            </a:pPr>
            <a:endParaRPr lang="en-US" altLang="zh-TW" sz="640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p:txBody>
          <a:bodyPr/>
          <a:lstStyle/>
          <a:p>
            <a:r>
              <a:rPr lang="zh-TW" altLang="en-US" sz="6000" smtClean="0">
                <a:latin typeface="標楷體" pitchFamily="65" charset="-120"/>
                <a:ea typeface="標楷體" pitchFamily="65" charset="-120"/>
              </a:rPr>
              <a:t>環境權</a:t>
            </a:r>
          </a:p>
        </p:txBody>
      </p:sp>
      <p:sp>
        <p:nvSpPr>
          <p:cNvPr id="3" name="內容版面配置區 2"/>
          <p:cNvSpPr>
            <a:spLocks noGrp="1"/>
          </p:cNvSpPr>
          <p:nvPr>
            <p:ph idx="1"/>
          </p:nvPr>
        </p:nvSpPr>
        <p:spPr/>
        <p:txBody>
          <a:bodyPr/>
          <a:lstStyle/>
          <a:p>
            <a:pPr marL="0" indent="0">
              <a:buFont typeface="Arial" charset="0"/>
              <a:buNone/>
              <a:defRPr/>
            </a:pPr>
            <a:r>
              <a:rPr lang="zh-TW" altLang="en-US" sz="3600" dirty="0" smtClean="0">
                <a:latin typeface="標楷體" pitchFamily="65" charset="-120"/>
                <a:ea typeface="標楷體" pitchFamily="65" charset="-120"/>
              </a:rPr>
              <a:t>人們有權要求居住在適合生長之環境</a:t>
            </a:r>
          </a:p>
          <a:p>
            <a:pPr marL="0" indent="0">
              <a:buFont typeface="Arial" charset="0"/>
              <a:buNone/>
              <a:defRPr/>
            </a:pPr>
            <a:endParaRPr lang="en-US" altLang="zh-TW" sz="3600" dirty="0" smtClean="0">
              <a:latin typeface="標楷體" pitchFamily="65" charset="-120"/>
              <a:ea typeface="標楷體" pitchFamily="65" charset="-120"/>
            </a:endParaRPr>
          </a:p>
          <a:p>
            <a:pPr marL="0" indent="0">
              <a:buFont typeface="Arial" charset="0"/>
              <a:buNone/>
              <a:defRPr/>
            </a:pPr>
            <a:r>
              <a:rPr lang="zh-TW" altLang="en-US" sz="3600" dirty="0" smtClean="0">
                <a:latin typeface="標楷體" pitchFamily="65" charset="-120"/>
                <a:ea typeface="標楷體" pitchFamily="65" charset="-120"/>
              </a:rPr>
              <a:t>發展與環境要兼顧</a:t>
            </a:r>
          </a:p>
          <a:p>
            <a:pPr>
              <a:defRPr/>
            </a:pPr>
            <a:endParaRPr lang="zh-TW" alt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p:txBody>
          <a:bodyPr/>
          <a:lstStyle/>
          <a:p>
            <a:r>
              <a:rPr lang="zh-TW" altLang="en-US" sz="6000" smtClean="0">
                <a:latin typeface="標楷體" pitchFamily="65" charset="-120"/>
                <a:ea typeface="標楷體" pitchFamily="65" charset="-120"/>
              </a:rPr>
              <a:t>人格權</a:t>
            </a:r>
          </a:p>
        </p:txBody>
      </p:sp>
      <p:sp>
        <p:nvSpPr>
          <p:cNvPr id="3" name="內容版面配置區 2"/>
          <p:cNvSpPr>
            <a:spLocks noGrp="1"/>
          </p:cNvSpPr>
          <p:nvPr>
            <p:ph idx="1"/>
          </p:nvPr>
        </p:nvSpPr>
        <p:spPr/>
        <p:txBody>
          <a:bodyPr/>
          <a:lstStyle/>
          <a:p>
            <a:pPr marL="0" indent="0">
              <a:buFont typeface="Arial" charset="0"/>
              <a:buNone/>
              <a:defRPr/>
            </a:pPr>
            <a:r>
              <a:rPr lang="zh-TW" altLang="en-US" sz="4000" dirty="0" smtClean="0">
                <a:latin typeface="標楷體" pitchFamily="65" charset="-120"/>
                <a:ea typeface="標楷體" pitchFamily="65" charset="-120"/>
              </a:rPr>
              <a:t>每個人都有人性尊嚴，不容國家與他人予以汙衊或侵犯</a:t>
            </a:r>
            <a:endParaRPr lang="en-US" altLang="zh-TW" sz="4000" dirty="0" smtClean="0">
              <a:latin typeface="標楷體" pitchFamily="65" charset="-120"/>
              <a:ea typeface="標楷體" pitchFamily="65" charset="-120"/>
            </a:endParaRPr>
          </a:p>
          <a:p>
            <a:pPr>
              <a:defRPr/>
            </a:pPr>
            <a:endParaRPr lang="en-US" altLang="zh-TW" sz="4000" dirty="0" smtClean="0">
              <a:latin typeface="標楷體" pitchFamily="65" charset="-120"/>
              <a:ea typeface="標楷體" pitchFamily="65" charset="-120"/>
            </a:endParaRPr>
          </a:p>
          <a:p>
            <a:pPr marL="0" indent="0">
              <a:buFont typeface="Arial" charset="0"/>
              <a:buNone/>
              <a:defRPr/>
            </a:pPr>
            <a:r>
              <a:rPr lang="zh-TW" altLang="en-US" sz="4000" dirty="0" smtClean="0">
                <a:latin typeface="標楷體" pitchFamily="65" charset="-120"/>
                <a:ea typeface="標楷體" pitchFamily="65" charset="-120"/>
              </a:rPr>
              <a:t>不能透漏他人隱私</a:t>
            </a:r>
          </a:p>
          <a:p>
            <a:pPr>
              <a:defRPr/>
            </a:pPr>
            <a:endParaRPr lang="zh-TW" altLang="en-US" sz="4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p:txBody>
          <a:bodyPr/>
          <a:lstStyle/>
          <a:p>
            <a:r>
              <a:rPr lang="zh-TW" altLang="en-US" sz="6000" smtClean="0">
                <a:latin typeface="標楷體" pitchFamily="65" charset="-120"/>
                <a:ea typeface="標楷體" pitchFamily="65" charset="-120"/>
              </a:rPr>
              <a:t>資訊權</a:t>
            </a:r>
          </a:p>
        </p:txBody>
      </p:sp>
      <p:sp>
        <p:nvSpPr>
          <p:cNvPr id="3" name="內容版面配置區 2"/>
          <p:cNvSpPr>
            <a:spLocks noGrp="1"/>
          </p:cNvSpPr>
          <p:nvPr>
            <p:ph idx="1"/>
          </p:nvPr>
        </p:nvSpPr>
        <p:spPr/>
        <p:txBody>
          <a:bodyPr/>
          <a:lstStyle/>
          <a:p>
            <a:pPr marL="0" indent="0">
              <a:buFont typeface="Arial" charset="0"/>
              <a:buNone/>
              <a:defRPr/>
            </a:pPr>
            <a:r>
              <a:rPr lang="zh-TW" altLang="en-US" sz="4000" dirty="0" smtClean="0">
                <a:latin typeface="標楷體" pitchFamily="65" charset="-120"/>
                <a:ea typeface="標楷體" pitchFamily="65" charset="-120"/>
              </a:rPr>
              <a:t>人們有知的權利，不要有黑箱作業</a:t>
            </a:r>
            <a:endParaRPr lang="en-US" altLang="zh-TW" sz="4000" dirty="0" smtClean="0">
              <a:latin typeface="標楷體" pitchFamily="65" charset="-120"/>
              <a:ea typeface="標楷體" pitchFamily="65" charset="-120"/>
            </a:endParaRPr>
          </a:p>
          <a:p>
            <a:pPr>
              <a:defRPr/>
            </a:pPr>
            <a:endParaRPr lang="en-US" altLang="zh-TW" sz="4000" dirty="0" smtClean="0">
              <a:latin typeface="標楷體" pitchFamily="65" charset="-120"/>
              <a:ea typeface="標楷體" pitchFamily="65" charset="-120"/>
            </a:endParaRPr>
          </a:p>
          <a:p>
            <a:pPr marL="0" indent="0">
              <a:buFont typeface="Arial" charset="0"/>
              <a:buNone/>
              <a:defRPr/>
            </a:pPr>
            <a:r>
              <a:rPr lang="zh-TW" altLang="en-US" sz="4000" dirty="0" smtClean="0">
                <a:latin typeface="標楷體" pitchFamily="65" charset="-120"/>
                <a:ea typeface="標楷體" pitchFamily="65" charset="-120"/>
              </a:rPr>
              <a:t>但資訊權過度開放，產生了很多問題，於是智慧財產權、他人隱私權等權利相應而生</a:t>
            </a:r>
          </a:p>
          <a:p>
            <a:pPr>
              <a:defRPr/>
            </a:pPr>
            <a:endParaRPr lang="zh-TW" alt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p:txBody>
          <a:bodyPr/>
          <a:lstStyle/>
          <a:p>
            <a:r>
              <a:rPr lang="zh-TW" altLang="en-US" sz="6000" smtClean="0">
                <a:latin typeface="標楷體" pitchFamily="65" charset="-120"/>
                <a:ea typeface="標楷體" pitchFamily="65" charset="-120"/>
              </a:rPr>
              <a:t>弱勢族群之人權</a:t>
            </a:r>
          </a:p>
        </p:txBody>
      </p:sp>
      <p:sp>
        <p:nvSpPr>
          <p:cNvPr id="3" name="內容版面配置區 2"/>
          <p:cNvSpPr>
            <a:spLocks noGrp="1"/>
          </p:cNvSpPr>
          <p:nvPr>
            <p:ph idx="1"/>
          </p:nvPr>
        </p:nvSpPr>
        <p:spPr/>
        <p:txBody>
          <a:bodyPr/>
          <a:lstStyle/>
          <a:p>
            <a:pPr marL="0" indent="0">
              <a:buFont typeface="Arial" charset="0"/>
              <a:buNone/>
              <a:defRPr/>
            </a:pPr>
            <a:r>
              <a:rPr lang="zh-TW" altLang="en-US" sz="4000" dirty="0" smtClean="0">
                <a:latin typeface="標楷體" pitchFamily="65" charset="-120"/>
                <a:ea typeface="標楷體" pitchFamily="65" charset="-120"/>
              </a:rPr>
              <a:t>對婦女、兒童、殘障者的照顧</a:t>
            </a:r>
            <a:endParaRPr lang="en-US" altLang="zh-TW" sz="4000" dirty="0" smtClean="0">
              <a:latin typeface="標楷體" pitchFamily="65" charset="-120"/>
              <a:ea typeface="標楷體" pitchFamily="65" charset="-120"/>
            </a:endParaRPr>
          </a:p>
          <a:p>
            <a:pPr>
              <a:buFont typeface="Wingdings" pitchFamily="2" charset="2"/>
              <a:buNone/>
              <a:defRPr/>
            </a:pPr>
            <a:endParaRPr lang="en-US" altLang="zh-TW" dirty="0" smtClean="0"/>
          </a:p>
          <a:p>
            <a:pPr marL="0" indent="0">
              <a:buFont typeface="Arial" charset="0"/>
              <a:buNone/>
              <a:defRPr/>
            </a:pPr>
            <a:r>
              <a:rPr lang="zh-TW" altLang="en-US" sz="4000" dirty="0" smtClean="0">
                <a:latin typeface="標楷體" pitchFamily="65" charset="-120"/>
                <a:ea typeface="標楷體" pitchFamily="65" charset="-120"/>
              </a:rPr>
              <a:t>還有一些邊疆地區的人民</a:t>
            </a:r>
            <a:endParaRPr lang="en-US" altLang="zh-TW" sz="4000" dirty="0" smtClean="0">
              <a:latin typeface="標楷體" pitchFamily="65" charset="-120"/>
              <a:ea typeface="標楷體" pitchFamily="65" charset="-120"/>
            </a:endParaRPr>
          </a:p>
          <a:p>
            <a:pPr>
              <a:defRPr/>
            </a:pPr>
            <a:endParaRPr lang="en-US" altLang="zh-TW" dirty="0" smtClean="0"/>
          </a:p>
          <a:p>
            <a:pPr marL="0" indent="0">
              <a:buFont typeface="Arial" charset="0"/>
              <a:buNone/>
              <a:defRPr/>
            </a:pPr>
            <a:r>
              <a:rPr lang="zh-TW" altLang="en-US" sz="4000" dirty="0" smtClean="0">
                <a:latin typeface="標楷體" pitchFamily="65" charset="-120"/>
                <a:ea typeface="標楷體" pitchFamily="65" charset="-120"/>
              </a:rPr>
              <a:t>以及遇天災人禍後的難民</a:t>
            </a:r>
          </a:p>
          <a:p>
            <a:pPr>
              <a:defRPr/>
            </a:pPr>
            <a:endParaRPr lang="zh-TW" alt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p:txBody>
          <a:bodyPr/>
          <a:lstStyle/>
          <a:p>
            <a:r>
              <a:rPr lang="zh-TW" altLang="en-US" sz="6000" smtClean="0">
                <a:latin typeface="標楷體" pitchFamily="65" charset="-120"/>
                <a:ea typeface="標楷體" pitchFamily="65" charset="-120"/>
              </a:rPr>
              <a:t>受益權</a:t>
            </a:r>
          </a:p>
        </p:txBody>
      </p:sp>
      <p:sp>
        <p:nvSpPr>
          <p:cNvPr id="3" name="內容版面配置區 2"/>
          <p:cNvSpPr>
            <a:spLocks noGrp="1"/>
          </p:cNvSpPr>
          <p:nvPr>
            <p:ph idx="1"/>
          </p:nvPr>
        </p:nvSpPr>
        <p:spPr/>
        <p:txBody>
          <a:bodyPr>
            <a:normAutofit fontScale="92500" lnSpcReduction="10000"/>
          </a:bodyPr>
          <a:lstStyle/>
          <a:p>
            <a:pPr marL="0" indent="0">
              <a:buFont typeface="Arial" charset="0"/>
              <a:buNone/>
              <a:defRPr/>
            </a:pPr>
            <a:r>
              <a:rPr lang="zh-TW" altLang="en-US" sz="3600" dirty="0" smtClean="0">
                <a:latin typeface="標楷體" pitchFamily="65" charset="-120"/>
                <a:ea typeface="標楷體" pitchFamily="65" charset="-120"/>
              </a:rPr>
              <a:t>行政：請願與訴願的權利</a:t>
            </a:r>
            <a:endParaRPr lang="en-US" altLang="zh-TW" sz="3600" dirty="0" smtClean="0">
              <a:latin typeface="標楷體" pitchFamily="65" charset="-120"/>
              <a:ea typeface="標楷體" pitchFamily="65" charset="-120"/>
            </a:endParaRPr>
          </a:p>
          <a:p>
            <a:pPr marL="0" indent="0">
              <a:buFont typeface="Arial" charset="0"/>
              <a:buNone/>
              <a:defRPr/>
            </a:pPr>
            <a:endParaRPr lang="en-US" altLang="zh-TW" sz="3600" dirty="0" smtClean="0">
              <a:latin typeface="標楷體" pitchFamily="65" charset="-120"/>
              <a:ea typeface="標楷體" pitchFamily="65" charset="-120"/>
            </a:endParaRPr>
          </a:p>
          <a:p>
            <a:pPr marL="0" indent="0">
              <a:buFont typeface="Arial" charset="0"/>
              <a:buNone/>
              <a:defRPr/>
            </a:pPr>
            <a:r>
              <a:rPr lang="zh-TW" altLang="en-US" sz="3600" dirty="0" smtClean="0">
                <a:latin typeface="標楷體" pitchFamily="65" charset="-120"/>
                <a:ea typeface="標楷體" pitchFamily="65" charset="-120"/>
              </a:rPr>
              <a:t>經濟：生存、工作、財產權等</a:t>
            </a:r>
            <a:endParaRPr lang="en-US" altLang="zh-TW" sz="3600" dirty="0" smtClean="0">
              <a:latin typeface="標楷體" pitchFamily="65" charset="-120"/>
              <a:ea typeface="標楷體" pitchFamily="65" charset="-120"/>
            </a:endParaRPr>
          </a:p>
          <a:p>
            <a:pPr>
              <a:defRPr/>
            </a:pPr>
            <a:endParaRPr lang="en-US" altLang="zh-TW" sz="3600" dirty="0" smtClean="0">
              <a:latin typeface="標楷體" pitchFamily="65" charset="-120"/>
              <a:ea typeface="標楷體" pitchFamily="65" charset="-120"/>
            </a:endParaRPr>
          </a:p>
          <a:p>
            <a:pPr marL="0" indent="0">
              <a:buFont typeface="Arial" charset="0"/>
              <a:buNone/>
              <a:defRPr/>
            </a:pPr>
            <a:r>
              <a:rPr lang="zh-TW" altLang="en-US" sz="3600" dirty="0" smtClean="0">
                <a:latin typeface="標楷體" pitchFamily="65" charset="-120"/>
                <a:ea typeface="標楷體" pitchFamily="65" charset="-120"/>
              </a:rPr>
              <a:t>教育：國民教育的權利與義務</a:t>
            </a:r>
            <a:endParaRPr lang="en-US" altLang="zh-TW" sz="3600" dirty="0" smtClean="0">
              <a:latin typeface="標楷體" pitchFamily="65" charset="-120"/>
              <a:ea typeface="標楷體" pitchFamily="65" charset="-120"/>
            </a:endParaRPr>
          </a:p>
          <a:p>
            <a:pPr>
              <a:defRPr/>
            </a:pPr>
            <a:endParaRPr lang="en-US" altLang="zh-TW" sz="3600" dirty="0" smtClean="0">
              <a:latin typeface="標楷體" pitchFamily="65" charset="-120"/>
              <a:ea typeface="標楷體" pitchFamily="65" charset="-120"/>
            </a:endParaRPr>
          </a:p>
          <a:p>
            <a:pPr marL="0" indent="0">
              <a:buFont typeface="Arial" charset="0"/>
              <a:buNone/>
              <a:defRPr/>
            </a:pPr>
            <a:r>
              <a:rPr lang="zh-TW" altLang="en-US" sz="3600" dirty="0" smtClean="0">
                <a:latin typeface="標楷體" pitchFamily="65" charset="-120"/>
                <a:ea typeface="標楷體" pitchFamily="65" charset="-120"/>
              </a:rPr>
              <a:t>司法：行政、民事、刑事及選舉訴訟權</a:t>
            </a:r>
            <a:br>
              <a:rPr lang="zh-TW" altLang="en-US" sz="3600" dirty="0" smtClean="0">
                <a:latin typeface="標楷體" pitchFamily="65" charset="-120"/>
                <a:ea typeface="標楷體" pitchFamily="65" charset="-120"/>
              </a:rPr>
            </a:br>
            <a:endParaRPr lang="zh-TW" altLang="en-US" sz="3600" dirty="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1"/>
          <p:cNvSpPr>
            <a:spLocks noGrp="1"/>
          </p:cNvSpPr>
          <p:nvPr>
            <p:ph type="title"/>
          </p:nvPr>
        </p:nvSpPr>
        <p:spPr/>
        <p:txBody>
          <a:bodyPr/>
          <a:lstStyle/>
          <a:p>
            <a:r>
              <a:rPr lang="zh-TW" altLang="en-US" sz="6000" smtClean="0">
                <a:latin typeface="標楷體" pitchFamily="65" charset="-120"/>
                <a:ea typeface="標楷體" pitchFamily="65" charset="-120"/>
              </a:rPr>
              <a:t>抵抗權</a:t>
            </a:r>
          </a:p>
        </p:txBody>
      </p:sp>
      <p:sp>
        <p:nvSpPr>
          <p:cNvPr id="3" name="內容版面配置區 2"/>
          <p:cNvSpPr>
            <a:spLocks noGrp="1"/>
          </p:cNvSpPr>
          <p:nvPr>
            <p:ph idx="1"/>
          </p:nvPr>
        </p:nvSpPr>
        <p:spPr/>
        <p:txBody>
          <a:bodyPr/>
          <a:lstStyle/>
          <a:p>
            <a:pPr marL="0" indent="0">
              <a:buFont typeface="Arial" charset="0"/>
              <a:buNone/>
              <a:defRPr/>
            </a:pPr>
            <a:r>
              <a:rPr lang="zh-TW" altLang="en-US" sz="4000" dirty="0" smtClean="0">
                <a:latin typeface="標楷體" pitchFamily="65" charset="-120"/>
                <a:ea typeface="標楷體" pitchFamily="65" charset="-120"/>
              </a:rPr>
              <a:t>國民的基本人權被</a:t>
            </a:r>
            <a:r>
              <a:rPr lang="zh-TW" altLang="en-US" sz="4000" dirty="0" smtClean="0">
                <a:solidFill>
                  <a:srgbClr val="FF0000"/>
                </a:solidFill>
                <a:latin typeface="標楷體" pitchFamily="65" charset="-120"/>
                <a:ea typeface="標楷體" pitchFamily="65" charset="-120"/>
              </a:rPr>
              <a:t>侵害而蕩然無存</a:t>
            </a:r>
            <a:r>
              <a:rPr lang="zh-TW" altLang="en-US" sz="4000" dirty="0" smtClean="0">
                <a:latin typeface="標楷體" pitchFamily="65" charset="-120"/>
                <a:ea typeface="標楷體" pitchFamily="65" charset="-120"/>
              </a:rPr>
              <a:t>時，所有的國民都有其「權利」及「義務」以</a:t>
            </a:r>
            <a:r>
              <a:rPr lang="zh-TW" altLang="en-US" sz="4000" dirty="0" smtClean="0">
                <a:solidFill>
                  <a:srgbClr val="FF0000"/>
                </a:solidFill>
                <a:latin typeface="標楷體" pitchFamily="65" charset="-120"/>
                <a:ea typeface="標楷體" pitchFamily="65" charset="-120"/>
              </a:rPr>
              <a:t>抵抗或不服從</a:t>
            </a:r>
          </a:p>
          <a:p>
            <a:pPr>
              <a:defRPr/>
            </a:pPr>
            <a:endParaRPr lang="zh-TW"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柏拉圖    </a:t>
            </a:r>
            <a:r>
              <a:rPr lang="en-US" sz="4800" dirty="0" smtClean="0">
                <a:latin typeface="標楷體" pitchFamily="65" charset="-120"/>
                <a:ea typeface="標楷體" pitchFamily="65" charset="-120"/>
              </a:rPr>
              <a:t>Plato</a:t>
            </a:r>
            <a:endParaRPr lang="zh-TW" altLang="en-US" sz="4800" dirty="0">
              <a:latin typeface="標楷體" pitchFamily="65" charset="-120"/>
              <a:ea typeface="標楷體" pitchFamily="65" charset="-120"/>
            </a:endParaRPr>
          </a:p>
        </p:txBody>
      </p:sp>
      <p:sp>
        <p:nvSpPr>
          <p:cNvPr id="10" name="內容版面配置區 9"/>
          <p:cNvSpPr>
            <a:spLocks noGrp="1"/>
          </p:cNvSpPr>
          <p:nvPr>
            <p:ph sz="half" idx="1"/>
          </p:nvPr>
        </p:nvSpPr>
        <p:spPr>
          <a:xfrm>
            <a:off x="500034" y="1571612"/>
            <a:ext cx="4038600" cy="4525963"/>
          </a:xfrm>
        </p:spPr>
        <p:txBody>
          <a:bodyPr>
            <a:normAutofit fontScale="92500" lnSpcReduction="10000"/>
          </a:bodyPr>
          <a:lstStyle/>
          <a:p>
            <a:pPr>
              <a:buNone/>
            </a:pPr>
            <a:r>
              <a:rPr lang="zh-TW" altLang="en-US" sz="3900" dirty="0" smtClean="0">
                <a:latin typeface="標楷體" pitchFamily="65" charset="-120"/>
                <a:ea typeface="標楷體" pitchFamily="65" charset="-120"/>
              </a:rPr>
              <a:t>* 主張</a:t>
            </a:r>
            <a:r>
              <a:rPr lang="zh-TW" altLang="en-US" sz="3900" dirty="0" smtClean="0">
                <a:solidFill>
                  <a:srgbClr val="FF0000"/>
                </a:solidFill>
                <a:latin typeface="標楷體" pitchFamily="65" charset="-120"/>
                <a:ea typeface="標楷體" pitchFamily="65" charset="-120"/>
              </a:rPr>
              <a:t>國家利益</a:t>
            </a:r>
            <a:r>
              <a:rPr lang="zh-TW" altLang="en-US" sz="3900" dirty="0" smtClean="0">
                <a:latin typeface="標楷體" pitchFamily="65" charset="-120"/>
                <a:ea typeface="標楷體" pitchFamily="65" charset="-120"/>
              </a:rPr>
              <a:t>比</a:t>
            </a:r>
            <a:endParaRPr lang="en-US" altLang="zh-TW" sz="3900" dirty="0" smtClean="0">
              <a:latin typeface="標楷體" pitchFamily="65" charset="-120"/>
              <a:ea typeface="標楷體" pitchFamily="65" charset="-120"/>
            </a:endParaRPr>
          </a:p>
          <a:p>
            <a:pPr>
              <a:buNone/>
            </a:pPr>
            <a:r>
              <a:rPr lang="zh-TW" altLang="en-US" sz="3900" dirty="0" smtClean="0">
                <a:latin typeface="標楷體" pitchFamily="65" charset="-120"/>
                <a:ea typeface="標楷體" pitchFamily="65" charset="-120"/>
              </a:rPr>
              <a:t>  </a:t>
            </a:r>
            <a:r>
              <a:rPr lang="zh-TW" altLang="en-US" sz="3900" dirty="0" smtClean="0">
                <a:solidFill>
                  <a:srgbClr val="FF0000"/>
                </a:solidFill>
                <a:latin typeface="標楷體" pitchFamily="65" charset="-120"/>
                <a:ea typeface="標楷體" pitchFamily="65" charset="-120"/>
              </a:rPr>
              <a:t>個人的自由</a:t>
            </a:r>
            <a:r>
              <a:rPr lang="zh-TW" altLang="en-US" sz="3900" dirty="0" smtClean="0">
                <a:latin typeface="標楷體" pitchFamily="65" charset="-120"/>
                <a:ea typeface="標楷體" pitchFamily="65" charset="-120"/>
              </a:rPr>
              <a:t>更為</a:t>
            </a:r>
            <a:endParaRPr lang="en-US" altLang="zh-TW" sz="3900" dirty="0" smtClean="0">
              <a:latin typeface="標楷體" pitchFamily="65" charset="-120"/>
              <a:ea typeface="標楷體" pitchFamily="65" charset="-120"/>
            </a:endParaRPr>
          </a:p>
          <a:p>
            <a:pPr>
              <a:buNone/>
            </a:pPr>
            <a:r>
              <a:rPr lang="zh-TW" altLang="en-US" sz="3900" dirty="0" smtClean="0">
                <a:latin typeface="標楷體" pitchFamily="65" charset="-120"/>
                <a:ea typeface="標楷體" pitchFamily="65" charset="-120"/>
              </a:rPr>
              <a:t>  重要。</a:t>
            </a:r>
            <a:endParaRPr lang="en-US" altLang="zh-TW" sz="3900" dirty="0" smtClean="0">
              <a:latin typeface="標楷體" pitchFamily="65" charset="-120"/>
              <a:ea typeface="標楷體" pitchFamily="65" charset="-120"/>
            </a:endParaRPr>
          </a:p>
          <a:p>
            <a:pPr>
              <a:buNone/>
            </a:pPr>
            <a:r>
              <a:rPr lang="zh-TW" altLang="en-US" sz="3900" dirty="0" smtClean="0">
                <a:latin typeface="標楷體" pitchFamily="65" charset="-120"/>
                <a:ea typeface="標楷體" pitchFamily="65" charset="-120"/>
              </a:rPr>
              <a:t>* 追求</a:t>
            </a:r>
            <a:r>
              <a:rPr lang="zh-TW" altLang="en-US" sz="3900" dirty="0" smtClean="0">
                <a:solidFill>
                  <a:srgbClr val="FF0000"/>
                </a:solidFill>
                <a:latin typeface="標楷體" pitchFamily="65" charset="-120"/>
                <a:ea typeface="標楷體" pitchFamily="65" charset="-120"/>
              </a:rPr>
              <a:t>社群自由</a:t>
            </a:r>
            <a:r>
              <a:rPr lang="zh-TW" altLang="en-US" sz="3900" dirty="0" smtClean="0">
                <a:latin typeface="標楷體" pitchFamily="65" charset="-120"/>
                <a:ea typeface="標楷體" pitchFamily="65" charset="-120"/>
              </a:rPr>
              <a:t>，</a:t>
            </a:r>
            <a:endParaRPr lang="en-US" altLang="zh-TW" sz="3900" dirty="0" smtClean="0">
              <a:latin typeface="標楷體" pitchFamily="65" charset="-120"/>
              <a:ea typeface="標楷體" pitchFamily="65" charset="-120"/>
            </a:endParaRPr>
          </a:p>
          <a:p>
            <a:pPr>
              <a:buNone/>
            </a:pPr>
            <a:r>
              <a:rPr lang="zh-TW" altLang="en-US" sz="3900" dirty="0" smtClean="0">
                <a:solidFill>
                  <a:srgbClr val="FF0000"/>
                </a:solidFill>
                <a:latin typeface="標楷體" pitchFamily="65" charset="-120"/>
                <a:ea typeface="標楷體" pitchFamily="65" charset="-120"/>
              </a:rPr>
              <a:t>  </a:t>
            </a:r>
            <a:r>
              <a:rPr lang="zh-TW" altLang="en-US" sz="3900" dirty="0" smtClean="0">
                <a:latin typeface="標楷體" pitchFamily="65" charset="-120"/>
                <a:ea typeface="標楷體" pitchFamily="65" charset="-120"/>
              </a:rPr>
              <a:t>非個人自由。</a:t>
            </a:r>
            <a:endParaRPr lang="en-US" altLang="zh-TW" sz="3900" dirty="0" smtClean="0">
              <a:latin typeface="標楷體" pitchFamily="65" charset="-120"/>
              <a:ea typeface="標楷體" pitchFamily="65" charset="-120"/>
            </a:endParaRPr>
          </a:p>
          <a:p>
            <a:pPr>
              <a:buNone/>
            </a:pPr>
            <a:endParaRPr lang="en-US" altLang="zh-TW" sz="3900" dirty="0" smtClean="0">
              <a:latin typeface="標楷體" pitchFamily="65" charset="-120"/>
              <a:ea typeface="標楷體" pitchFamily="65" charset="-120"/>
            </a:endParaRPr>
          </a:p>
          <a:p>
            <a:pPr>
              <a:buNone/>
            </a:pPr>
            <a:r>
              <a:rPr lang="zh-TW" altLang="en-US" sz="3900" dirty="0" smtClean="0">
                <a:latin typeface="標楷體" pitchFamily="65" charset="-120"/>
                <a:ea typeface="標楷體" pitchFamily="65" charset="-120"/>
              </a:rPr>
              <a:t>       勝過</a:t>
            </a:r>
          </a:p>
        </p:txBody>
      </p:sp>
      <p:sp>
        <p:nvSpPr>
          <p:cNvPr id="16" name="內容版面配置區 15"/>
          <p:cNvSpPr>
            <a:spLocks noGrp="1"/>
          </p:cNvSpPr>
          <p:nvPr>
            <p:ph sz="half" idx="2"/>
          </p:nvPr>
        </p:nvSpPr>
        <p:spPr/>
        <p:txBody>
          <a:bodyPr>
            <a:normAutofit fontScale="92500" lnSpcReduction="10000"/>
          </a:bodyPr>
          <a:lstStyle/>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endParaRPr lang="en-US" altLang="zh-TW" sz="1200" dirty="0" smtClean="0"/>
          </a:p>
          <a:p>
            <a:pPr>
              <a:buNone/>
            </a:pPr>
            <a:r>
              <a:rPr lang="zh-TW" altLang="en-US" sz="1200" dirty="0" smtClean="0"/>
              <a:t>                    </a:t>
            </a:r>
            <a:endParaRPr lang="en-US" altLang="zh-TW" sz="1200" dirty="0" smtClean="0"/>
          </a:p>
          <a:p>
            <a:endParaRPr lang="en-US" altLang="zh-TW" sz="1200" dirty="0" smtClean="0"/>
          </a:p>
          <a:p>
            <a:endParaRPr lang="en-US" altLang="zh-TW" sz="1200" dirty="0" smtClean="0"/>
          </a:p>
          <a:p>
            <a:pPr>
              <a:buNone/>
            </a:pPr>
            <a:r>
              <a:rPr lang="zh-TW" altLang="en-US" sz="1200" dirty="0" smtClean="0"/>
              <a:t>                        </a:t>
            </a:r>
            <a:endParaRPr lang="en-US" altLang="zh-TW" sz="1200" dirty="0" smtClean="0"/>
          </a:p>
          <a:p>
            <a:endParaRPr lang="en-US" altLang="zh-TW" sz="1200" dirty="0" smtClean="0"/>
          </a:p>
          <a:p>
            <a:pPr>
              <a:buNone/>
            </a:pPr>
            <a:r>
              <a:rPr lang="zh-TW" altLang="en-US" sz="1300" dirty="0" smtClean="0">
                <a:latin typeface="標楷體" pitchFamily="65" charset="-120"/>
                <a:ea typeface="標楷體" pitchFamily="65" charset="-120"/>
              </a:rPr>
              <a:t>               圖片來源</a:t>
            </a:r>
            <a:r>
              <a:rPr lang="en-US" altLang="zh-TW" sz="1300" dirty="0" smtClean="0">
                <a:latin typeface="標楷體" pitchFamily="65" charset="-120"/>
                <a:ea typeface="標楷體" pitchFamily="65" charset="-120"/>
              </a:rPr>
              <a:t>:</a:t>
            </a:r>
            <a:r>
              <a:rPr lang="zh-TW" altLang="en-US" sz="1300" dirty="0" smtClean="0">
                <a:latin typeface="標楷體" pitchFamily="65" charset="-120"/>
                <a:ea typeface="標楷體" pitchFamily="65" charset="-120"/>
              </a:rPr>
              <a:t>維基百科</a:t>
            </a:r>
            <a:endParaRPr lang="zh-TW" altLang="en-US" sz="1300" dirty="0">
              <a:latin typeface="標楷體" pitchFamily="65" charset="-120"/>
              <a:ea typeface="標楷體" pitchFamily="65" charset="-120"/>
            </a:endParaRPr>
          </a:p>
        </p:txBody>
      </p:sp>
      <p:pic>
        <p:nvPicPr>
          <p:cNvPr id="17" name="內容版面配置區 14" descr="200px-Plato_Pio-Clemetino_Inv305.jpg"/>
          <p:cNvPicPr>
            <a:picLocks noChangeAspect="1"/>
          </p:cNvPicPr>
          <p:nvPr/>
        </p:nvPicPr>
        <p:blipFill>
          <a:blip r:embed="rId2" cstate="print"/>
          <a:stretch>
            <a:fillRect/>
          </a:stretch>
        </p:blipFill>
        <p:spPr>
          <a:xfrm>
            <a:off x="5286380" y="1571612"/>
            <a:ext cx="2734921" cy="4143404"/>
          </a:xfrm>
          <a:prstGeom prst="rect">
            <a:avLst/>
          </a:prstGeom>
        </p:spPr>
      </p:pic>
      <p:sp>
        <p:nvSpPr>
          <p:cNvPr id="6" name="圓角矩形 5"/>
          <p:cNvSpPr/>
          <p:nvPr/>
        </p:nvSpPr>
        <p:spPr>
          <a:xfrm>
            <a:off x="571472" y="4929198"/>
            <a:ext cx="1285884" cy="121444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3600" dirty="0" smtClean="0">
                <a:solidFill>
                  <a:srgbClr val="FF0000"/>
                </a:solidFill>
              </a:rPr>
              <a:t>國家</a:t>
            </a:r>
            <a:endParaRPr lang="en-US" altLang="zh-TW" sz="3600" dirty="0" smtClean="0">
              <a:solidFill>
                <a:srgbClr val="FF0000"/>
              </a:solidFill>
            </a:endParaRPr>
          </a:p>
          <a:p>
            <a:pPr algn="ctr"/>
            <a:r>
              <a:rPr lang="zh-TW" altLang="en-US" sz="3600" dirty="0" smtClean="0">
                <a:solidFill>
                  <a:srgbClr val="FF0000"/>
                </a:solidFill>
              </a:rPr>
              <a:t>利益</a:t>
            </a:r>
            <a:endParaRPr lang="zh-TW" altLang="en-US" sz="3600" dirty="0">
              <a:solidFill>
                <a:srgbClr val="FF0000"/>
              </a:solidFill>
            </a:endParaRPr>
          </a:p>
        </p:txBody>
      </p:sp>
      <p:sp>
        <p:nvSpPr>
          <p:cNvPr id="7" name="圓角矩形 6"/>
          <p:cNvSpPr/>
          <p:nvPr/>
        </p:nvSpPr>
        <p:spPr>
          <a:xfrm>
            <a:off x="3428992" y="4929198"/>
            <a:ext cx="1285884"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TW" altLang="en-US" sz="3600" dirty="0" smtClean="0">
                <a:solidFill>
                  <a:srgbClr val="FF0000"/>
                </a:solidFill>
              </a:rPr>
              <a:t>個人自由</a:t>
            </a:r>
            <a:endParaRPr lang="zh-TW" alt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p:txBody>
          <a:bodyPr/>
          <a:lstStyle/>
          <a:p>
            <a:r>
              <a:rPr lang="zh-TW" altLang="en-US" sz="6000" smtClean="0">
                <a:latin typeface="標楷體" pitchFamily="65" charset="-120"/>
                <a:ea typeface="標楷體" pitchFamily="65" charset="-120"/>
              </a:rPr>
              <a:t>小結論</a:t>
            </a:r>
          </a:p>
        </p:txBody>
      </p:sp>
      <p:sp>
        <p:nvSpPr>
          <p:cNvPr id="32771" name="內容版面配置區 2"/>
          <p:cNvSpPr>
            <a:spLocks noGrp="1"/>
          </p:cNvSpPr>
          <p:nvPr>
            <p:ph idx="1"/>
          </p:nvPr>
        </p:nvSpPr>
        <p:spPr/>
        <p:txBody>
          <a:bodyPr/>
          <a:lstStyle/>
          <a:p>
            <a:pPr marL="0" indent="0">
              <a:buFont typeface="Arial" charset="0"/>
              <a:buNone/>
            </a:pPr>
            <a:r>
              <a:rPr lang="zh-TW" altLang="en-US" sz="4000" smtClean="0">
                <a:latin typeface="標楷體" pitchFamily="65" charset="-120"/>
                <a:ea typeface="標楷體" pitchFamily="65" charset="-120"/>
              </a:rPr>
              <a:t>即便自由的範圍很廣，人們還是制定出一些規則來相互遵守，讓大家能活在自由的天堂中，而不是自由的地獄裡</a:t>
            </a:r>
            <a:r>
              <a:rPr lang="zh-TW" altLang="en-US" sz="4000" smtClean="0">
                <a:latin typeface="新細明體" charset="-120"/>
              </a:rPr>
              <a:t>。</a:t>
            </a:r>
            <a:endParaRPr lang="zh-TW" altLang="en-US" sz="4000" smtClean="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r>
              <a:rPr lang="zh-TW" altLang="en-US" sz="6000" b="1" dirty="0" smtClean="0">
                <a:latin typeface="標楷體" panose="03000509000000000000" pitchFamily="65" charset="-120"/>
                <a:ea typeface="標楷體" panose="03000509000000000000" pitchFamily="65" charset="-120"/>
              </a:rPr>
              <a:t>世界現況探討</a:t>
            </a:r>
            <a:endParaRPr lang="zh-TW" altLang="en-US" sz="6000" b="1" dirty="0">
              <a:latin typeface="標楷體" panose="03000509000000000000" pitchFamily="65" charset="-120"/>
              <a:ea typeface="標楷體" panose="03000509000000000000" pitchFamily="65" charset="-120"/>
            </a:endParaRPr>
          </a:p>
        </p:txBody>
      </p:sp>
      <p:sp>
        <p:nvSpPr>
          <p:cNvPr id="3" name="文字方塊 2"/>
          <p:cNvSpPr txBox="1"/>
          <p:nvPr/>
        </p:nvSpPr>
        <p:spPr>
          <a:xfrm>
            <a:off x="2987824" y="3573016"/>
            <a:ext cx="3528392" cy="584775"/>
          </a:xfrm>
          <a:prstGeom prst="rect">
            <a:avLst/>
          </a:prstGeom>
          <a:noFill/>
        </p:spPr>
        <p:txBody>
          <a:bodyPr wrap="square" rtlCol="0">
            <a:spAutoFit/>
          </a:bodyPr>
          <a:lstStyle/>
          <a:p>
            <a:r>
              <a:rPr lang="zh-TW" altLang="en-US" sz="3200" dirty="0" smtClean="0">
                <a:latin typeface="標楷體" pitchFamily="65" charset="-120"/>
                <a:ea typeface="標楷體" pitchFamily="65" charset="-120"/>
              </a:rPr>
              <a:t>報告者：黃榆巽</a:t>
            </a:r>
            <a:endParaRPr lang="zh-TW" altLang="en-US" sz="3200" dirty="0">
              <a:latin typeface="標楷體" pitchFamily="65" charset="-120"/>
              <a:ea typeface="標楷體" pitchFamily="65" charset="-120"/>
            </a:endParaRPr>
          </a:p>
        </p:txBody>
      </p:sp>
    </p:spTree>
    <p:extLst>
      <p:ext uri="{BB962C8B-B14F-4D97-AF65-F5344CB8AC3E}">
        <p14:creationId xmlns:p14="http://schemas.microsoft.com/office/powerpoint/2010/main" val="36728351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p:cNvGraphicFramePr>
            <a:graphicFrameLocks noGrp="1"/>
          </p:cNvGraphicFramePr>
          <p:nvPr>
            <p:ph idx="1"/>
            <p:extLst>
              <p:ext uri="{D42A27DB-BD31-4B8C-83A1-F6EECF244321}">
                <p14:modId xmlns:p14="http://schemas.microsoft.com/office/powerpoint/2010/main" val="514812770"/>
              </p:ext>
            </p:extLst>
          </p:nvPr>
        </p:nvGraphicFramePr>
        <p:xfrm>
          <a:off x="1058418" y="850265"/>
          <a:ext cx="7354062" cy="5257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3381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50" y="365126"/>
            <a:ext cx="8061416" cy="1325563"/>
          </a:xfrm>
        </p:spPr>
        <p:txBody>
          <a:bodyPr>
            <a:normAutofit/>
          </a:bodyPr>
          <a:lstStyle/>
          <a:p>
            <a:pPr algn="ctr"/>
            <a:r>
              <a:rPr lang="zh-TW" altLang="en-US" sz="6000" b="1" dirty="0" smtClean="0">
                <a:latin typeface="標楷體" panose="03000509000000000000" pitchFamily="65" charset="-120"/>
                <a:ea typeface="標楷體" panose="03000509000000000000" pitchFamily="65" charset="-120"/>
              </a:rPr>
              <a:t>喀麥隆的陋習</a:t>
            </a:r>
            <a:endParaRPr lang="zh-TW"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4800" dirty="0" smtClean="0">
                <a:latin typeface="標楷體" panose="03000509000000000000" pitchFamily="65" charset="-120"/>
                <a:ea typeface="標楷體" panose="03000509000000000000" pitchFamily="65" charset="-120"/>
              </a:rPr>
              <a:t>非洲</a:t>
            </a:r>
            <a:r>
              <a:rPr lang="zh-TW" altLang="en-US" sz="4800" dirty="0">
                <a:latin typeface="標楷體" panose="03000509000000000000" pitchFamily="65" charset="-120"/>
                <a:ea typeface="標楷體" panose="03000509000000000000" pitchFamily="65" charset="-120"/>
              </a:rPr>
              <a:t>西部喀麥隆的母親們承襲社會陋習，為隱藏女兒青春期</a:t>
            </a:r>
            <a:r>
              <a:rPr lang="zh-TW" altLang="en-US" sz="4800" dirty="0" smtClean="0">
                <a:latin typeface="標楷體" panose="03000509000000000000" pitchFamily="65" charset="-120"/>
                <a:ea typeface="標楷體" panose="03000509000000000000" pitchFamily="65" charset="-120"/>
              </a:rPr>
              <a:t>，</a:t>
            </a:r>
            <a:r>
              <a:rPr lang="zh-TW" altLang="en-US" sz="4800" dirty="0">
                <a:solidFill>
                  <a:srgbClr val="FF0000"/>
                </a:solidFill>
                <a:latin typeface="標楷體" panose="03000509000000000000" pitchFamily="65" charset="-120"/>
                <a:ea typeface="標楷體" panose="03000509000000000000" pitchFamily="65" charset="-120"/>
              </a:rPr>
              <a:t>防止過早有</a:t>
            </a:r>
            <a:r>
              <a:rPr lang="zh-TW" altLang="en-US" sz="4800" dirty="0" smtClean="0">
                <a:solidFill>
                  <a:srgbClr val="FF0000"/>
                </a:solidFill>
                <a:latin typeface="標楷體" panose="03000509000000000000" pitchFamily="65" charset="-120"/>
                <a:ea typeface="標楷體" panose="03000509000000000000" pitchFamily="65" charset="-120"/>
              </a:rPr>
              <a:t>性行為</a:t>
            </a:r>
            <a:r>
              <a:rPr lang="zh-TW" altLang="en-US" sz="4800" dirty="0" smtClean="0">
                <a:latin typeface="標楷體" panose="03000509000000000000" pitchFamily="65" charset="-120"/>
                <a:ea typeface="標楷體" panose="03000509000000000000" pitchFamily="65" charset="-120"/>
              </a:rPr>
              <a:t>，不惜</a:t>
            </a:r>
            <a:r>
              <a:rPr lang="zh-TW" altLang="en-US" sz="4800" dirty="0">
                <a:solidFill>
                  <a:srgbClr val="FF0000"/>
                </a:solidFill>
                <a:latin typeface="標楷體" panose="03000509000000000000" pitchFamily="65" charset="-120"/>
                <a:ea typeface="標楷體" panose="03000509000000000000" pitchFamily="65" charset="-120"/>
              </a:rPr>
              <a:t>以滾燙石頭</a:t>
            </a:r>
            <a:r>
              <a:rPr lang="zh-TW" altLang="en-US" sz="4800" dirty="0">
                <a:latin typeface="標楷體" panose="03000509000000000000" pitchFamily="65" charset="-120"/>
                <a:ea typeface="標楷體" panose="03000509000000000000" pitchFamily="65" charset="-120"/>
              </a:rPr>
              <a:t>當成熨斗，熨</a:t>
            </a:r>
            <a:r>
              <a:rPr lang="zh-TW" altLang="en-US" sz="4800" dirty="0">
                <a:solidFill>
                  <a:srgbClr val="FF0000"/>
                </a:solidFill>
                <a:latin typeface="標楷體" panose="03000509000000000000" pitchFamily="65" charset="-120"/>
                <a:ea typeface="標楷體" panose="03000509000000000000" pitchFamily="65" charset="-120"/>
              </a:rPr>
              <a:t>燙女兒的胸部</a:t>
            </a:r>
            <a:r>
              <a:rPr lang="zh-TW" altLang="en-US" sz="4800" dirty="0">
                <a:latin typeface="標楷體" panose="03000509000000000000" pitchFamily="65" charset="-120"/>
                <a:ea typeface="標楷體" panose="03000509000000000000" pitchFamily="65" charset="-120"/>
              </a:rPr>
              <a:t>，非但造成身體終生傷害，更讓女兒內心留下不可磨滅的憤怒。</a:t>
            </a:r>
          </a:p>
        </p:txBody>
      </p:sp>
    </p:spTree>
    <p:extLst>
      <p:ext uri="{BB962C8B-B14F-4D97-AF65-F5344CB8AC3E}">
        <p14:creationId xmlns:p14="http://schemas.microsoft.com/office/powerpoint/2010/main" val="347234449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5.iqilu.com/c/u/2013/1010/13813675579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245" y="810447"/>
            <a:ext cx="7948279" cy="56189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tatic.ettoday.net/images/412/d4128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5432" y="810448"/>
            <a:ext cx="5783124" cy="559035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tjoy.com/liv_loadfile/wltx/fold138/1381304935_343587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69819" y="1376620"/>
            <a:ext cx="6187129" cy="44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7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style.rotation</p:attrName>
                                        </p:attrNameLst>
                                      </p:cBhvr>
                                      <p:tavLst>
                                        <p:tav tm="0">
                                          <p:val>
                                            <p:fltVal val="90"/>
                                          </p:val>
                                        </p:tav>
                                        <p:tav tm="100000">
                                          <p:val>
                                            <p:fltVal val="0"/>
                                          </p:val>
                                        </p:tav>
                                      </p:tavLst>
                                    </p:anim>
                                    <p:animEffect transition="in" filter="fade">
                                      <p:cBhvr>
                                        <p:cTn id="10" dur="10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animEffect transition="in" filter="randombar(horizontal)">
                                      <p:cBhvr>
                                        <p:cTn id="15"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a:latin typeface="標楷體" panose="03000509000000000000" pitchFamily="65" charset="-120"/>
                <a:ea typeface="標楷體" panose="03000509000000000000" pitchFamily="65" charset="-120"/>
              </a:rPr>
              <a:t>中國政府打壓宗教自由</a:t>
            </a:r>
            <a:endParaRPr lang="zh-TW" altLang="en-US" sz="4500" dirty="0"/>
          </a:p>
        </p:txBody>
      </p:sp>
      <p:sp>
        <p:nvSpPr>
          <p:cNvPr id="3" name="內容版面配置區 2"/>
          <p:cNvSpPr>
            <a:spLocks noGrp="1"/>
          </p:cNvSpPr>
          <p:nvPr>
            <p:ph idx="1"/>
          </p:nvPr>
        </p:nvSpPr>
        <p:spPr/>
        <p:txBody>
          <a:bodyPr/>
          <a:lstStyle/>
          <a:p>
            <a:r>
              <a:rPr lang="zh-TW" altLang="en-US" sz="3600" dirty="0">
                <a:latin typeface="標楷體" panose="03000509000000000000" pitchFamily="65" charset="-120"/>
                <a:ea typeface="標楷體" panose="03000509000000000000" pitchFamily="65" charset="-120"/>
              </a:rPr>
              <a:t>中共憲法稱它</a:t>
            </a:r>
            <a:r>
              <a:rPr lang="zh-TW" altLang="en-US" sz="3600" dirty="0">
                <a:solidFill>
                  <a:srgbClr val="FF0000"/>
                </a:solidFill>
                <a:latin typeface="標楷體" panose="03000509000000000000" pitchFamily="65" charset="-120"/>
                <a:ea typeface="標楷體" panose="03000509000000000000" pitchFamily="65" charset="-120"/>
              </a:rPr>
              <a:t>保護公民的宗教信仰自由</a:t>
            </a:r>
            <a:r>
              <a:rPr lang="zh-TW" altLang="en-US" sz="3600" dirty="0">
                <a:latin typeface="標楷體" panose="03000509000000000000" pitchFamily="65" charset="-120"/>
                <a:ea typeface="標楷體" panose="03000509000000000000" pitchFamily="65" charset="-120"/>
              </a:rPr>
              <a:t>，而在實際做法上，中共不斷打壓信仰者的合法權利。</a:t>
            </a:r>
          </a:p>
          <a:p>
            <a:endParaRPr lang="zh-TW" altLang="en-US" dirty="0"/>
          </a:p>
        </p:txBody>
      </p:sp>
    </p:spTree>
    <p:extLst>
      <p:ext uri="{BB962C8B-B14F-4D97-AF65-F5344CB8AC3E}">
        <p14:creationId xmlns:p14="http://schemas.microsoft.com/office/powerpoint/2010/main" val="11071747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a:latin typeface="標楷體" panose="03000509000000000000" pitchFamily="65" charset="-120"/>
                <a:ea typeface="標楷體" panose="03000509000000000000" pitchFamily="65" charset="-120"/>
              </a:rPr>
              <a:t>宗教自由</a:t>
            </a:r>
            <a:endParaRPr lang="zh-TW" altLang="en-US" sz="4500" dirty="0"/>
          </a:p>
        </p:txBody>
      </p:sp>
      <p:sp>
        <p:nvSpPr>
          <p:cNvPr id="3" name="內容版面配置區 2"/>
          <p:cNvSpPr>
            <a:spLocks noGrp="1"/>
          </p:cNvSpPr>
          <p:nvPr>
            <p:ph idx="1"/>
          </p:nvPr>
        </p:nvSpPr>
        <p:spPr/>
        <p:txBody>
          <a:bodyPr>
            <a:noAutofit/>
          </a:bodyPr>
          <a:lstStyle/>
          <a:p>
            <a:r>
              <a:rPr lang="zh-TW" altLang="en-US" sz="3300" dirty="0">
                <a:latin typeface="標楷體" panose="03000509000000000000" pitchFamily="65" charset="-120"/>
                <a:ea typeface="標楷體" panose="03000509000000000000" pitchFamily="65" charset="-120"/>
              </a:rPr>
              <a:t>美國「自由亞洲電台」報導，中國以「政治需要」為由，發函新疆維吾爾自治區和田地區于田縣轄下鄉鎮機關，</a:t>
            </a:r>
            <a:r>
              <a:rPr lang="zh-TW" altLang="en-US" sz="3300" dirty="0">
                <a:solidFill>
                  <a:srgbClr val="FF0000"/>
                </a:solidFill>
                <a:latin typeface="標楷體" panose="03000509000000000000" pitchFamily="65" charset="-120"/>
                <a:ea typeface="標楷體" panose="03000509000000000000" pitchFamily="65" charset="-120"/>
              </a:rPr>
              <a:t>要求當地維吾爾族人</a:t>
            </a:r>
            <a:r>
              <a:rPr lang="zh-TW" altLang="en-US" sz="3300" dirty="0">
                <a:latin typeface="標楷體" panose="03000509000000000000" pitchFamily="65" charset="-120"/>
                <a:ea typeface="標楷體" panose="03000509000000000000" pitchFamily="65" charset="-120"/>
              </a:rPr>
              <a:t>經營的餐館及店鋪，</a:t>
            </a:r>
            <a:r>
              <a:rPr lang="zh-TW" altLang="en-US" sz="3300" dirty="0">
                <a:solidFill>
                  <a:srgbClr val="FF0000"/>
                </a:solidFill>
                <a:latin typeface="標楷體" panose="03000509000000000000" pitchFamily="65" charset="-120"/>
                <a:ea typeface="標楷體" panose="03000509000000000000" pitchFamily="65" charset="-120"/>
              </a:rPr>
              <a:t>必須販售五種不同品牌的菸酒</a:t>
            </a:r>
            <a:r>
              <a:rPr lang="zh-TW" altLang="en-US" sz="3300" dirty="0">
                <a:latin typeface="標楷體" panose="03000509000000000000" pitchFamily="65" charset="-120"/>
                <a:ea typeface="標楷體" panose="03000509000000000000" pitchFamily="65" charset="-120"/>
              </a:rPr>
              <a:t>，若店家不願配合，政府將採取行動，勒令停業，並聲稱這是「政治任務」。</a:t>
            </a:r>
          </a:p>
        </p:txBody>
      </p:sp>
    </p:spTree>
    <p:extLst>
      <p:ext uri="{BB962C8B-B14F-4D97-AF65-F5344CB8AC3E}">
        <p14:creationId xmlns:p14="http://schemas.microsoft.com/office/powerpoint/2010/main" val="16034165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a:latin typeface="標楷體" panose="03000509000000000000" pitchFamily="65" charset="-120"/>
                <a:ea typeface="標楷體" panose="03000509000000000000" pitchFamily="65" charset="-120"/>
              </a:rPr>
              <a:t>宗教自由</a:t>
            </a:r>
            <a:endParaRPr lang="zh-TW" altLang="en-US" sz="4500" dirty="0"/>
          </a:p>
        </p:txBody>
      </p:sp>
      <p:sp>
        <p:nvSpPr>
          <p:cNvPr id="3" name="內容版面配置區 2"/>
          <p:cNvSpPr>
            <a:spLocks noGrp="1"/>
          </p:cNvSpPr>
          <p:nvPr>
            <p:ph idx="1"/>
          </p:nvPr>
        </p:nvSpPr>
        <p:spPr/>
        <p:txBody>
          <a:bodyPr>
            <a:normAutofit/>
          </a:bodyPr>
          <a:lstStyle/>
          <a:p>
            <a:r>
              <a:rPr lang="zh-TW" altLang="en-US" sz="3300" dirty="0">
                <a:latin typeface="標楷體" panose="03000509000000000000" pitchFamily="65" charset="-120"/>
                <a:ea typeface="標楷體" panose="03000509000000000000" pitchFamily="65" charset="-120"/>
              </a:rPr>
              <a:t>當地居民多是信奉伊斯蘭教的維族人，伊斯蘭教禁止信徒吸菸和飲酒。而正在新疆地區打擊極端主義的中國，</a:t>
            </a:r>
            <a:r>
              <a:rPr lang="zh-TW" altLang="en-US" sz="3300" dirty="0">
                <a:solidFill>
                  <a:srgbClr val="FF0000"/>
                </a:solidFill>
                <a:latin typeface="標楷體" panose="03000509000000000000" pitchFamily="65" charset="-120"/>
                <a:ea typeface="標楷體" panose="03000509000000000000" pitchFamily="65" charset="-120"/>
              </a:rPr>
              <a:t>把穆斯林拒絕吸菸</a:t>
            </a:r>
            <a:r>
              <a:rPr lang="zh-TW" altLang="en-US" sz="3300" dirty="0">
                <a:latin typeface="標楷體" panose="03000509000000000000" pitchFamily="65" charset="-120"/>
                <a:ea typeface="標楷體" panose="03000509000000000000" pitchFamily="65" charset="-120"/>
              </a:rPr>
              <a:t>的行為，視為</a:t>
            </a:r>
            <a:r>
              <a:rPr lang="zh-TW" altLang="en-US" sz="3300" dirty="0">
                <a:solidFill>
                  <a:srgbClr val="FF0000"/>
                </a:solidFill>
                <a:latin typeface="標楷體" panose="03000509000000000000" pitchFamily="65" charset="-120"/>
                <a:ea typeface="標楷體" panose="03000509000000000000" pitchFamily="65" charset="-120"/>
              </a:rPr>
              <a:t>宗教極端主義</a:t>
            </a:r>
            <a:r>
              <a:rPr lang="zh-TW" altLang="en-US" sz="3300" dirty="0">
                <a:latin typeface="標楷體" panose="03000509000000000000" pitchFamily="65" charset="-120"/>
                <a:ea typeface="標楷體" panose="03000509000000000000" pitchFamily="65" charset="-120"/>
              </a:rPr>
              <a:t>的型式。這項新政策，無疑是要破壞穆斯林的宗教信仰</a:t>
            </a:r>
            <a:r>
              <a:rPr lang="zh-TW" altLang="en-US" sz="3300" dirty="0" smtClean="0">
                <a:latin typeface="標楷體" panose="03000509000000000000" pitchFamily="65" charset="-120"/>
                <a:ea typeface="標楷體" panose="03000509000000000000" pitchFamily="65" charset="-120"/>
              </a:rPr>
              <a:t>。</a:t>
            </a:r>
            <a:endParaRPr lang="en-US" altLang="zh-TW" sz="3300" dirty="0" smtClean="0">
              <a:latin typeface="標楷體" panose="03000509000000000000" pitchFamily="65" charset="-120"/>
              <a:ea typeface="標楷體" panose="03000509000000000000" pitchFamily="65" charset="-120"/>
            </a:endParaRPr>
          </a:p>
          <a:p>
            <a:endParaRPr lang="en-US" altLang="zh-TW" sz="3300" dirty="0">
              <a:latin typeface="標楷體" panose="03000509000000000000" pitchFamily="65" charset="-120"/>
              <a:ea typeface="標楷體" panose="03000509000000000000" pitchFamily="65" charset="-120"/>
            </a:endParaRPr>
          </a:p>
          <a:p>
            <a:r>
              <a:rPr lang="zh-TW" altLang="en-US" sz="3300" dirty="0" smtClean="0">
                <a:latin typeface="標楷體" panose="03000509000000000000" pitchFamily="65" charset="-120"/>
                <a:ea typeface="標楷體" panose="03000509000000000000" pitchFamily="65" charset="-120"/>
                <a:hlinkClick r:id="rId2"/>
              </a:rPr>
              <a:t>小短片</a:t>
            </a:r>
            <a:endParaRPr lang="zh-TW" altLang="en-US" sz="33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145864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1490" y="2831878"/>
            <a:ext cx="7886700" cy="994172"/>
          </a:xfrm>
        </p:spPr>
        <p:txBody>
          <a:bodyPr>
            <a:normAutofit/>
          </a:bodyPr>
          <a:lstStyle/>
          <a:p>
            <a:pPr algn="ctr"/>
            <a:r>
              <a:rPr lang="zh-TW" altLang="en-US" sz="4500" dirty="0">
                <a:latin typeface="標楷體" panose="03000509000000000000" pitchFamily="65" charset="-120"/>
                <a:ea typeface="標楷體" panose="03000509000000000000" pitchFamily="65" charset="-120"/>
              </a:rPr>
              <a:t>北韓的自由</a:t>
            </a:r>
          </a:p>
        </p:txBody>
      </p:sp>
      <p:sp>
        <p:nvSpPr>
          <p:cNvPr id="5" name="流程圖: 循序存取儲存裝置 4"/>
          <p:cNvSpPr/>
          <p:nvPr/>
        </p:nvSpPr>
        <p:spPr>
          <a:xfrm>
            <a:off x="374904" y="1369314"/>
            <a:ext cx="2496312" cy="2249424"/>
          </a:xfrm>
          <a:prstGeom prst="flowChartMagneticTap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5400" dirty="0">
                <a:solidFill>
                  <a:srgbClr val="FF0000"/>
                </a:solidFill>
                <a:latin typeface="標楷體" panose="03000509000000000000" pitchFamily="65" charset="-120"/>
                <a:ea typeface="標楷體" panose="03000509000000000000" pitchFamily="65" charset="-120"/>
              </a:rPr>
              <a:t>自由</a:t>
            </a:r>
            <a:r>
              <a:rPr lang="en-US" altLang="zh-TW" sz="5400" dirty="0">
                <a:solidFill>
                  <a:srgbClr val="FF0000"/>
                </a:solidFill>
                <a:latin typeface="標楷體" panose="03000509000000000000" pitchFamily="65" charset="-120"/>
                <a:ea typeface="標楷體" panose="03000509000000000000" pitchFamily="65" charset="-120"/>
              </a:rPr>
              <a:t>?</a:t>
            </a:r>
            <a:endParaRPr lang="zh-TW" altLang="en-US" sz="5400" dirty="0">
              <a:solidFill>
                <a:srgbClr val="FF0000"/>
              </a:solidFill>
              <a:latin typeface="標楷體" panose="03000509000000000000" pitchFamily="65" charset="-120"/>
              <a:ea typeface="標楷體" panose="03000509000000000000" pitchFamily="65" charset="-120"/>
            </a:endParaRPr>
          </a:p>
        </p:txBody>
      </p:sp>
      <p:sp>
        <p:nvSpPr>
          <p:cNvPr id="6" name="爆炸 2 5"/>
          <p:cNvSpPr/>
          <p:nvPr/>
        </p:nvSpPr>
        <p:spPr>
          <a:xfrm>
            <a:off x="4599432" y="2233422"/>
            <a:ext cx="5303520" cy="41833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a:solidFill>
                  <a:srgbClr val="FF0000"/>
                </a:solidFill>
                <a:latin typeface="標楷體" panose="03000509000000000000" pitchFamily="65" charset="-120"/>
                <a:ea typeface="標楷體" panose="03000509000000000000" pitchFamily="65" charset="-120"/>
              </a:rPr>
              <a:t>不自由</a:t>
            </a:r>
          </a:p>
        </p:txBody>
      </p:sp>
    </p:spTree>
    <p:extLst>
      <p:ext uri="{BB962C8B-B14F-4D97-AF65-F5344CB8AC3E}">
        <p14:creationId xmlns:p14="http://schemas.microsoft.com/office/powerpoint/2010/main" val="111358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a:latin typeface="標楷體" panose="03000509000000000000" pitchFamily="65" charset="-120"/>
                <a:ea typeface="標楷體" panose="03000509000000000000" pitchFamily="65" charset="-120"/>
              </a:rPr>
              <a:t>北韓的自由</a:t>
            </a:r>
          </a:p>
        </p:txBody>
      </p:sp>
      <p:sp>
        <p:nvSpPr>
          <p:cNvPr id="3" name="內容版面配置區 2"/>
          <p:cNvSpPr>
            <a:spLocks noGrp="1"/>
          </p:cNvSpPr>
          <p:nvPr>
            <p:ph idx="1"/>
          </p:nvPr>
        </p:nvSpPr>
        <p:spPr>
          <a:xfrm>
            <a:off x="419481" y="2000250"/>
            <a:ext cx="8305038" cy="4000500"/>
          </a:xfrm>
        </p:spPr>
        <p:txBody>
          <a:bodyPr>
            <a:normAutofit/>
          </a:bodyPr>
          <a:lstStyle/>
          <a:p>
            <a:r>
              <a:rPr lang="zh-TW" altLang="en-US" sz="2700" dirty="0">
                <a:latin typeface="標楷體" panose="03000509000000000000" pitchFamily="65" charset="-120"/>
                <a:ea typeface="標楷體" panose="03000509000000000000" pitchFamily="65" charset="-120"/>
              </a:rPr>
              <a:t>理論上，</a:t>
            </a:r>
            <a:r>
              <a:rPr lang="zh-TW" altLang="en-US" sz="2700" dirty="0">
                <a:solidFill>
                  <a:srgbClr val="FF0000"/>
                </a:solidFill>
                <a:latin typeface="標楷體" panose="03000509000000000000" pitchFamily="65" charset="-120"/>
                <a:ea typeface="標楷體" panose="03000509000000000000" pitchFamily="65" charset="-120"/>
              </a:rPr>
              <a:t>朝鮮憲法第五章</a:t>
            </a:r>
            <a:r>
              <a:rPr lang="zh-TW" altLang="en-US" sz="2700" dirty="0">
                <a:latin typeface="標楷體" panose="03000509000000000000" pitchFamily="65" charset="-120"/>
                <a:ea typeface="標楷體" panose="03000509000000000000" pitchFamily="65" charset="-120"/>
              </a:rPr>
              <a:t>賦予該國人民多種自由，包括言論，新聞，示威，結社，宗教信仰，就業和旅行的種種自由。</a:t>
            </a:r>
            <a:endParaRPr lang="en-US" altLang="zh-TW" sz="2700" dirty="0">
              <a:latin typeface="標楷體" panose="03000509000000000000" pitchFamily="65" charset="-120"/>
              <a:ea typeface="標楷體" panose="03000509000000000000" pitchFamily="65" charset="-120"/>
            </a:endParaRPr>
          </a:p>
          <a:p>
            <a:pPr marL="0" indent="0">
              <a:buNone/>
            </a:pPr>
            <a:endParaRPr lang="en-US" altLang="zh-TW" sz="2700" dirty="0">
              <a:latin typeface="標楷體" panose="03000509000000000000" pitchFamily="65" charset="-120"/>
              <a:ea typeface="標楷體" panose="03000509000000000000" pitchFamily="65" charset="-120"/>
            </a:endParaRPr>
          </a:p>
          <a:p>
            <a:r>
              <a:rPr lang="zh-TW" altLang="en-US" sz="2700" dirty="0">
                <a:solidFill>
                  <a:srgbClr val="FF0000"/>
                </a:solidFill>
                <a:latin typeface="標楷體" panose="03000509000000000000" pitchFamily="65" charset="-120"/>
                <a:ea typeface="標楷體" panose="03000509000000000000" pitchFamily="65" charset="-120"/>
              </a:rPr>
              <a:t>該國公民不允許隨意表達他們的思想</a:t>
            </a:r>
            <a:r>
              <a:rPr lang="zh-TW" altLang="en-US" sz="2700" dirty="0">
                <a:latin typeface="標楷體" panose="03000509000000000000" pitchFamily="65" charset="-120"/>
                <a:ea typeface="標楷體" panose="03000509000000000000" pitchFamily="65" charset="-120"/>
              </a:rPr>
              <a:t>。唯一的廣播、電視台以及通訊社，民用網際網路連接被嚴格限制，這些大眾傳媒都被北韓法律嚴格的保證由該國政府管轄。政府不允許國民暢所欲言，而政府會拘捕批評制度的民眾往集中營勞改。</a:t>
            </a:r>
          </a:p>
        </p:txBody>
      </p:sp>
    </p:spTree>
    <p:extLst>
      <p:ext uri="{BB962C8B-B14F-4D97-AF65-F5344CB8AC3E}">
        <p14:creationId xmlns:p14="http://schemas.microsoft.com/office/powerpoint/2010/main" val="3832249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dirty="0" smtClean="0">
                <a:latin typeface="標楷體" pitchFamily="65" charset="-120"/>
                <a:ea typeface="標楷體" pitchFamily="65" charset="-120"/>
              </a:rPr>
              <a:t>亞里斯多德   </a:t>
            </a:r>
            <a:r>
              <a:rPr lang="en-US" sz="4800" i="1" dirty="0" err="1" smtClean="0">
                <a:latin typeface="標楷體" pitchFamily="65" charset="-120"/>
                <a:ea typeface="標楷體" pitchFamily="65" charset="-120"/>
              </a:rPr>
              <a:t>Aristotélēs</a:t>
            </a:r>
            <a:endParaRPr lang="zh-TW" altLang="en-US" sz="4800" dirty="0">
              <a:latin typeface="標楷體" pitchFamily="65" charset="-120"/>
              <a:ea typeface="標楷體" pitchFamily="65" charset="-120"/>
            </a:endParaRPr>
          </a:p>
        </p:txBody>
      </p:sp>
      <p:sp>
        <p:nvSpPr>
          <p:cNvPr id="4" name="內容版面配置區 3"/>
          <p:cNvSpPr>
            <a:spLocks noGrp="1"/>
          </p:cNvSpPr>
          <p:nvPr>
            <p:ph sz="half" idx="1"/>
          </p:nvPr>
        </p:nvSpPr>
        <p:spPr/>
        <p:txBody>
          <a:bodyPr>
            <a:noAutofit/>
          </a:bodyPr>
          <a:lstStyle/>
          <a:p>
            <a:pPr>
              <a:buNone/>
            </a:pPr>
            <a:r>
              <a:rPr lang="zh-TW" altLang="en-US" sz="3600" dirty="0" smtClean="0">
                <a:latin typeface="標楷體" pitchFamily="65" charset="-120"/>
                <a:ea typeface="標楷體" pitchFamily="65" charset="-120"/>
              </a:rPr>
              <a:t>*自由是每個人都</a:t>
            </a:r>
            <a:endParaRPr lang="en-US" altLang="zh-TW" sz="3600" dirty="0" smtClean="0">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有</a:t>
            </a:r>
            <a:r>
              <a:rPr lang="zh-TW" altLang="en-US" sz="3600" dirty="0" smtClean="0">
                <a:solidFill>
                  <a:srgbClr val="FF0000"/>
                </a:solidFill>
                <a:latin typeface="標楷體" pitchFamily="65" charset="-120"/>
                <a:ea typeface="標楷體" pitchFamily="65" charset="-120"/>
              </a:rPr>
              <a:t>治理</a:t>
            </a:r>
            <a:r>
              <a:rPr lang="zh-TW" altLang="en-US" sz="3600" dirty="0" smtClean="0">
                <a:latin typeface="標楷體" pitchFamily="65" charset="-120"/>
                <a:ea typeface="標楷體" pitchFamily="65" charset="-120"/>
              </a:rPr>
              <a:t>與</a:t>
            </a:r>
            <a:r>
              <a:rPr lang="zh-TW" altLang="en-US" sz="3600" dirty="0" smtClean="0">
                <a:solidFill>
                  <a:srgbClr val="FF0000"/>
                </a:solidFill>
                <a:latin typeface="標楷體" pitchFamily="65" charset="-120"/>
                <a:ea typeface="標楷體" pitchFamily="65" charset="-120"/>
              </a:rPr>
              <a:t>被治理</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solidFill>
                  <a:srgbClr val="FF0000"/>
                </a:solidFill>
                <a:latin typeface="標楷體" pitchFamily="65" charset="-120"/>
                <a:ea typeface="標楷體" pitchFamily="65" charset="-120"/>
              </a:rPr>
              <a:t> </a:t>
            </a:r>
            <a:r>
              <a:rPr lang="zh-TW" altLang="en-US" sz="3600" dirty="0" smtClean="0">
                <a:latin typeface="標楷體" pitchFamily="65" charset="-120"/>
                <a:ea typeface="標楷體" pitchFamily="65" charset="-120"/>
              </a:rPr>
              <a:t>的機會。雅典公</a:t>
            </a:r>
            <a:endParaRPr lang="en-US" altLang="zh-TW" sz="3600" dirty="0" smtClean="0">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民可以在公民大</a:t>
            </a:r>
            <a:endParaRPr lang="en-US" altLang="zh-TW" sz="3600" dirty="0" smtClean="0">
              <a:latin typeface="標楷體" pitchFamily="65" charset="-120"/>
              <a:ea typeface="標楷體" pitchFamily="65" charset="-120"/>
            </a:endParaRPr>
          </a:p>
          <a:p>
            <a:pPr>
              <a:buNone/>
            </a:pPr>
            <a:r>
              <a:rPr lang="zh-TW" altLang="en-US" sz="3600" dirty="0" smtClean="0">
                <a:latin typeface="標楷體" pitchFamily="65" charset="-120"/>
                <a:ea typeface="標楷體" pitchFamily="65" charset="-120"/>
              </a:rPr>
              <a:t> 會上</a:t>
            </a:r>
            <a:r>
              <a:rPr lang="zh-TW" altLang="en-US" sz="3600" dirty="0" smtClean="0">
                <a:solidFill>
                  <a:srgbClr val="FF0000"/>
                </a:solidFill>
                <a:latin typeface="標楷體" pitchFamily="65" charset="-120"/>
                <a:ea typeface="標楷體" pitchFamily="65" charset="-120"/>
              </a:rPr>
              <a:t>投票和自由</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solidFill>
                  <a:srgbClr val="FF0000"/>
                </a:solidFill>
                <a:latin typeface="標楷體" pitchFamily="65" charset="-120"/>
                <a:ea typeface="標楷體" pitchFamily="65" charset="-120"/>
              </a:rPr>
              <a:t> 講話。</a:t>
            </a:r>
            <a:endParaRPr lang="en-US" altLang="zh-TW" sz="3600" dirty="0" smtClean="0">
              <a:solidFill>
                <a:srgbClr val="FF0000"/>
              </a:solidFill>
              <a:latin typeface="標楷體" pitchFamily="65" charset="-120"/>
              <a:ea typeface="標楷體" pitchFamily="65" charset="-120"/>
            </a:endParaRPr>
          </a:p>
          <a:p>
            <a:pPr>
              <a:buNone/>
            </a:pPr>
            <a:r>
              <a:rPr lang="zh-TW" altLang="en-US" sz="3600" dirty="0" smtClean="0">
                <a:solidFill>
                  <a:srgbClr val="FF0000"/>
                </a:solidFill>
                <a:latin typeface="標楷體" pitchFamily="65" charset="-120"/>
                <a:ea typeface="標楷體" pitchFamily="65" charset="-120"/>
              </a:rPr>
              <a:t> </a:t>
            </a:r>
            <a:r>
              <a:rPr lang="zh-TW" altLang="en-US" dirty="0" smtClean="0">
                <a:solidFill>
                  <a:srgbClr val="FF0000"/>
                </a:solidFill>
                <a:latin typeface="標楷體" pitchFamily="65" charset="-120"/>
                <a:ea typeface="標楷體" pitchFamily="65" charset="-120"/>
              </a:rPr>
              <a:t>公民</a:t>
            </a:r>
            <a:r>
              <a:rPr lang="en-US" altLang="zh-TW" dirty="0" smtClean="0">
                <a:solidFill>
                  <a:srgbClr val="FF0000"/>
                </a:solidFill>
                <a:latin typeface="標楷體" pitchFamily="65" charset="-120"/>
                <a:ea typeface="標楷體" pitchFamily="65" charset="-120"/>
              </a:rPr>
              <a:t>:20</a:t>
            </a:r>
            <a:r>
              <a:rPr lang="zh-TW" altLang="en-US" dirty="0" smtClean="0">
                <a:solidFill>
                  <a:srgbClr val="FF0000"/>
                </a:solidFill>
                <a:latin typeface="標楷體" pitchFamily="65" charset="-120"/>
                <a:ea typeface="標楷體" pitchFamily="65" charset="-120"/>
              </a:rPr>
              <a:t>歲成年男子</a:t>
            </a:r>
            <a:endParaRPr lang="en-US" altLang="zh-TW" dirty="0" smtClean="0">
              <a:solidFill>
                <a:srgbClr val="FF0000"/>
              </a:solidFill>
              <a:latin typeface="標楷體" pitchFamily="65" charset="-120"/>
              <a:ea typeface="標楷體" pitchFamily="65" charset="-120"/>
            </a:endParaRPr>
          </a:p>
          <a:p>
            <a:pPr>
              <a:buNone/>
            </a:pPr>
            <a:endParaRPr lang="en-US" altLang="zh-TW" sz="3600" dirty="0" smtClean="0">
              <a:latin typeface="標楷體" pitchFamily="65" charset="-120"/>
              <a:ea typeface="標楷體" pitchFamily="65" charset="-120"/>
            </a:endParaRPr>
          </a:p>
        </p:txBody>
      </p:sp>
      <p:sp>
        <p:nvSpPr>
          <p:cNvPr id="7" name="內容版面配置區 6"/>
          <p:cNvSpPr>
            <a:spLocks noGrp="1"/>
          </p:cNvSpPr>
          <p:nvPr>
            <p:ph sz="half" idx="2"/>
          </p:nvPr>
        </p:nvSpPr>
        <p:spPr/>
        <p:txBody>
          <a:bodyPr/>
          <a:lstStyle/>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sz="1400" dirty="0" smtClean="0"/>
          </a:p>
          <a:p>
            <a:endParaRPr lang="en-US" altLang="zh-TW" sz="1400" dirty="0" smtClean="0"/>
          </a:p>
          <a:p>
            <a:endParaRPr lang="en-US" altLang="zh-TW" sz="1400" dirty="0" smtClean="0"/>
          </a:p>
          <a:p>
            <a:pPr>
              <a:buNone/>
            </a:pPr>
            <a:endParaRPr lang="en-US" altLang="zh-TW" sz="1400" dirty="0" smtClean="0"/>
          </a:p>
          <a:p>
            <a:pPr>
              <a:buNone/>
            </a:pPr>
            <a:r>
              <a:rPr lang="zh-TW" altLang="en-US" sz="1400" dirty="0" smtClean="0"/>
              <a:t>                           </a:t>
            </a:r>
            <a:r>
              <a:rPr lang="zh-TW" altLang="en-US" sz="1400" dirty="0" smtClean="0">
                <a:latin typeface="標楷體" pitchFamily="65" charset="-120"/>
                <a:ea typeface="標楷體" pitchFamily="65" charset="-120"/>
              </a:rPr>
              <a:t>圖片來源</a:t>
            </a:r>
            <a:r>
              <a:rPr lang="en-US" altLang="zh-TW" sz="1400" dirty="0" smtClean="0">
                <a:latin typeface="標楷體" pitchFamily="65" charset="-120"/>
                <a:ea typeface="標楷體" pitchFamily="65" charset="-120"/>
              </a:rPr>
              <a:t>:</a:t>
            </a:r>
            <a:r>
              <a:rPr lang="zh-TW" altLang="en-US" sz="1400" dirty="0" smtClean="0">
                <a:latin typeface="標楷體" pitchFamily="65" charset="-120"/>
                <a:ea typeface="標楷體" pitchFamily="65" charset="-120"/>
              </a:rPr>
              <a:t>維基百科</a:t>
            </a:r>
            <a:endParaRPr lang="en-US" altLang="zh-TW" sz="1400" dirty="0" smtClean="0">
              <a:latin typeface="標楷體" pitchFamily="65" charset="-120"/>
              <a:ea typeface="標楷體" pitchFamily="65" charset="-120"/>
            </a:endParaRPr>
          </a:p>
          <a:p>
            <a:endParaRPr lang="zh-TW" altLang="en-US" dirty="0"/>
          </a:p>
        </p:txBody>
      </p:sp>
      <p:pic>
        <p:nvPicPr>
          <p:cNvPr id="8" name="內容版面配置區 5" descr="200px-Aristotle_Altemps_Inv8575.jpg"/>
          <p:cNvPicPr>
            <a:picLocks noChangeAspect="1"/>
          </p:cNvPicPr>
          <p:nvPr/>
        </p:nvPicPr>
        <p:blipFill>
          <a:blip r:embed="rId2" cstate="print"/>
          <a:stretch>
            <a:fillRect/>
          </a:stretch>
        </p:blipFill>
        <p:spPr>
          <a:xfrm>
            <a:off x="5286380" y="1714488"/>
            <a:ext cx="2643206" cy="3857652"/>
          </a:xfrm>
          <a:prstGeom prst="rect">
            <a:avLst/>
          </a:prstGeom>
        </p:spPr>
      </p:pic>
      <p:sp>
        <p:nvSpPr>
          <p:cNvPr id="10" name="爆炸 1 9"/>
          <p:cNvSpPr/>
          <p:nvPr/>
        </p:nvSpPr>
        <p:spPr>
          <a:xfrm>
            <a:off x="214282" y="2428868"/>
            <a:ext cx="2357454" cy="2500330"/>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400" dirty="0" smtClean="0"/>
              <a:t>參政權</a:t>
            </a:r>
            <a:endParaRPr lang="zh-TW" altLang="en-US" sz="2400" dirty="0"/>
          </a:p>
        </p:txBody>
      </p:sp>
      <p:sp>
        <p:nvSpPr>
          <p:cNvPr id="12" name="等於 11"/>
          <p:cNvSpPr/>
          <p:nvPr/>
        </p:nvSpPr>
        <p:spPr>
          <a:xfrm>
            <a:off x="2571736" y="3286124"/>
            <a:ext cx="914400" cy="914400"/>
          </a:xfrm>
          <a:prstGeom prst="mathEqual">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zh-TW" altLang="en-US">
              <a:solidFill>
                <a:schemeClr val="tx1"/>
              </a:solidFill>
            </a:endParaRPr>
          </a:p>
        </p:txBody>
      </p:sp>
      <p:sp>
        <p:nvSpPr>
          <p:cNvPr id="13" name="爆炸 1 12"/>
          <p:cNvSpPr/>
          <p:nvPr/>
        </p:nvSpPr>
        <p:spPr>
          <a:xfrm>
            <a:off x="3500430" y="2571744"/>
            <a:ext cx="2357454" cy="2286016"/>
          </a:xfrm>
          <a:prstGeom prst="irregularSeal1">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TW" altLang="en-US" sz="2400" dirty="0" smtClean="0"/>
              <a:t>自由權</a:t>
            </a:r>
            <a:endParaRPr lang="zh-TW"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00" decel="100000"/>
                                        <p:tgtEl>
                                          <p:spTgt spid="10"/>
                                        </p:tgtEl>
                                      </p:cBhvr>
                                    </p:animEffect>
                                    <p:anim calcmode="lin" valueType="num">
                                      <p:cBhvr>
                                        <p:cTn id="8" dur="800" decel="100000" fill="hold"/>
                                        <p:tgtEl>
                                          <p:spTgt spid="10"/>
                                        </p:tgtEl>
                                        <p:attrNameLst>
                                          <p:attrName>style.rotation</p:attrName>
                                        </p:attrNameLst>
                                      </p:cBhvr>
                                      <p:tavLst>
                                        <p:tav tm="0">
                                          <p:val>
                                            <p:fltVal val="-90"/>
                                          </p:val>
                                        </p:tav>
                                        <p:tav tm="100000">
                                          <p:val>
                                            <p:fltVal val="0"/>
                                          </p:val>
                                        </p:tav>
                                      </p:tavLst>
                                    </p:anim>
                                    <p:anim calcmode="lin" valueType="num">
                                      <p:cBhvr>
                                        <p:cTn id="9" dur="800" decel="100000" fill="hold"/>
                                        <p:tgtEl>
                                          <p:spTgt spid="10"/>
                                        </p:tgtEl>
                                        <p:attrNameLst>
                                          <p:attrName>ppt_x</p:attrName>
                                        </p:attrNameLst>
                                      </p:cBhvr>
                                      <p:tavLst>
                                        <p:tav tm="0">
                                          <p:val>
                                            <p:strVal val="#ppt_x+0.4"/>
                                          </p:val>
                                        </p:tav>
                                        <p:tav tm="100000">
                                          <p:val>
                                            <p:strVal val="#ppt_x-0.05"/>
                                          </p:val>
                                        </p:tav>
                                      </p:tavLst>
                                    </p:anim>
                                    <p:anim calcmode="lin" valueType="num">
                                      <p:cBhvr>
                                        <p:cTn id="10" dur="800" decel="100000" fill="hold"/>
                                        <p:tgtEl>
                                          <p:spTgt spid="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800" decel="100000"/>
                                        <p:tgtEl>
                                          <p:spTgt spid="12"/>
                                        </p:tgtEl>
                                      </p:cBhvr>
                                    </p:animEffect>
                                    <p:anim calcmode="lin" valueType="num">
                                      <p:cBhvr>
                                        <p:cTn id="18" dur="800" decel="100000" fill="hold"/>
                                        <p:tgtEl>
                                          <p:spTgt spid="12"/>
                                        </p:tgtEl>
                                        <p:attrNameLst>
                                          <p:attrName>style.rotation</p:attrName>
                                        </p:attrNameLst>
                                      </p:cBhvr>
                                      <p:tavLst>
                                        <p:tav tm="0">
                                          <p:val>
                                            <p:fltVal val="-90"/>
                                          </p:val>
                                        </p:tav>
                                        <p:tav tm="100000">
                                          <p:val>
                                            <p:fltVal val="0"/>
                                          </p:val>
                                        </p:tav>
                                      </p:tavLst>
                                    </p:anim>
                                    <p:anim calcmode="lin" valueType="num">
                                      <p:cBhvr>
                                        <p:cTn id="19" dur="800" decel="100000" fill="hold"/>
                                        <p:tgtEl>
                                          <p:spTgt spid="12"/>
                                        </p:tgtEl>
                                        <p:attrNameLst>
                                          <p:attrName>ppt_x</p:attrName>
                                        </p:attrNameLst>
                                      </p:cBhvr>
                                      <p:tavLst>
                                        <p:tav tm="0">
                                          <p:val>
                                            <p:strVal val="#ppt_x+0.4"/>
                                          </p:val>
                                        </p:tav>
                                        <p:tav tm="100000">
                                          <p:val>
                                            <p:strVal val="#ppt_x-0.05"/>
                                          </p:val>
                                        </p:tav>
                                      </p:tavLst>
                                    </p:anim>
                                    <p:anim calcmode="lin" valueType="num">
                                      <p:cBhvr>
                                        <p:cTn id="20" dur="800" decel="100000" fill="hold"/>
                                        <p:tgtEl>
                                          <p:spTgt spid="12"/>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800" decel="100000"/>
                                        <p:tgtEl>
                                          <p:spTgt spid="13"/>
                                        </p:tgtEl>
                                      </p:cBhvr>
                                    </p:animEffect>
                                    <p:anim calcmode="lin" valueType="num">
                                      <p:cBhvr>
                                        <p:cTn id="28" dur="800" decel="100000" fill="hold"/>
                                        <p:tgtEl>
                                          <p:spTgt spid="13"/>
                                        </p:tgtEl>
                                        <p:attrNameLst>
                                          <p:attrName>style.rotation</p:attrName>
                                        </p:attrNameLst>
                                      </p:cBhvr>
                                      <p:tavLst>
                                        <p:tav tm="0">
                                          <p:val>
                                            <p:fltVal val="-90"/>
                                          </p:val>
                                        </p:tav>
                                        <p:tav tm="100000">
                                          <p:val>
                                            <p:fltVal val="0"/>
                                          </p:val>
                                        </p:tav>
                                      </p:tavLst>
                                    </p:anim>
                                    <p:anim calcmode="lin" valueType="num">
                                      <p:cBhvr>
                                        <p:cTn id="29" dur="800" decel="100000" fill="hold"/>
                                        <p:tgtEl>
                                          <p:spTgt spid="13"/>
                                        </p:tgtEl>
                                        <p:attrNameLst>
                                          <p:attrName>ppt_x</p:attrName>
                                        </p:attrNameLst>
                                      </p:cBhvr>
                                      <p:tavLst>
                                        <p:tav tm="0">
                                          <p:val>
                                            <p:strVal val="#ppt_x+0.4"/>
                                          </p:val>
                                        </p:tav>
                                        <p:tav tm="100000">
                                          <p:val>
                                            <p:strVal val="#ppt_x-0.05"/>
                                          </p:val>
                                        </p:tav>
                                      </p:tavLst>
                                    </p:anim>
                                    <p:anim calcmode="lin" valueType="num">
                                      <p:cBhvr>
                                        <p:cTn id="30" dur="800" decel="100000" fill="hold"/>
                                        <p:tgtEl>
                                          <p:spTgt spid="13"/>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4500" dirty="0">
                <a:latin typeface="標楷體" panose="03000509000000000000" pitchFamily="65" charset="-120"/>
                <a:ea typeface="標楷體" panose="03000509000000000000" pitchFamily="65" charset="-120"/>
              </a:rPr>
              <a:t>北韓的集中營</a:t>
            </a:r>
            <a:endParaRPr lang="zh-TW" altLang="en-US" sz="4500" dirty="0"/>
          </a:p>
        </p:txBody>
      </p:sp>
      <p:sp>
        <p:nvSpPr>
          <p:cNvPr id="3" name="內容版面配置區 2"/>
          <p:cNvSpPr>
            <a:spLocks noGrp="1"/>
          </p:cNvSpPr>
          <p:nvPr>
            <p:ph idx="1"/>
          </p:nvPr>
        </p:nvSpPr>
        <p:spPr/>
        <p:txBody>
          <a:bodyPr/>
          <a:lstStyle/>
          <a:p>
            <a:r>
              <a:rPr lang="zh-TW" altLang="en-US" sz="3000" dirty="0">
                <a:latin typeface="標楷體" panose="03000509000000000000" pitchFamily="65" charset="-120"/>
                <a:ea typeface="標楷體" panose="03000509000000000000" pitchFamily="65" charset="-120"/>
              </a:rPr>
              <a:t>北韓是這個世界上最閉塞隱秘的國家之一，而北韓集中營又是更為封閉隱秘的監獄系統。根據脫北者證詞撰寫的兩份報告以及官方和民間機構的統計數字顯示，北韓有約</a:t>
            </a:r>
            <a:r>
              <a:rPr lang="en-US" altLang="zh-TW" sz="3000" dirty="0">
                <a:latin typeface="標楷體" panose="03000509000000000000" pitchFamily="65" charset="-120"/>
                <a:ea typeface="標楷體" panose="03000509000000000000" pitchFamily="65" charset="-120"/>
              </a:rPr>
              <a:t>20</a:t>
            </a:r>
            <a:r>
              <a:rPr lang="zh-TW" altLang="en-US" sz="3000" dirty="0">
                <a:latin typeface="標楷體" panose="03000509000000000000" pitchFamily="65" charset="-120"/>
                <a:ea typeface="標楷體" panose="03000509000000000000" pitchFamily="65" charset="-120"/>
              </a:rPr>
              <a:t>萬人被判在</a:t>
            </a:r>
            <a:r>
              <a:rPr lang="zh-TW" altLang="en-US" sz="3000" dirty="0">
                <a:latin typeface="標楷體" panose="03000509000000000000" pitchFamily="65" charset="-120"/>
                <a:ea typeface="標楷體" panose="03000509000000000000" pitchFamily="65" charset="-120"/>
                <a:hlinkClick r:id="rId2"/>
              </a:rPr>
              <a:t>集中營</a:t>
            </a:r>
            <a:r>
              <a:rPr lang="zh-TW" altLang="en-US" sz="3000" dirty="0">
                <a:latin typeface="標楷體" panose="03000509000000000000" pitchFamily="65" charset="-120"/>
                <a:ea typeface="標楷體" panose="03000509000000000000" pitchFamily="65" charset="-120"/>
              </a:rPr>
              <a:t>服役，很多人在那裏一直待到死去。</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cstate="print"/>
          <a:stretch>
            <a:fillRect/>
          </a:stretch>
        </p:blipFill>
        <p:spPr>
          <a:xfrm>
            <a:off x="4083705" y="2475738"/>
            <a:ext cx="4934422" cy="3387019"/>
          </a:xfrm>
          <a:prstGeom prst="rect">
            <a:avLst/>
          </a:prstGeom>
        </p:spPr>
      </p:pic>
    </p:spTree>
    <p:extLst>
      <p:ext uri="{BB962C8B-B14F-4D97-AF65-F5344CB8AC3E}">
        <p14:creationId xmlns:p14="http://schemas.microsoft.com/office/powerpoint/2010/main" val="31831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zh-TW" altLang="en-US" sz="6000" b="1" dirty="0" smtClean="0">
                <a:latin typeface="標楷體" pitchFamily="65" charset="-120"/>
                <a:ea typeface="標楷體" pitchFamily="65" charset="-120"/>
              </a:rPr>
              <a:t>問題與討論</a:t>
            </a:r>
            <a:endParaRPr lang="zh-TW" altLang="en-US" sz="6000" b="1" dirty="0">
              <a:latin typeface="標楷體" pitchFamily="65" charset="-120"/>
              <a:ea typeface="標楷體" pitchFamily="65" charset="-120"/>
            </a:endParaRPr>
          </a:p>
        </p:txBody>
      </p:sp>
      <p:sp>
        <p:nvSpPr>
          <p:cNvPr id="3" name="副標題 2"/>
          <p:cNvSpPr>
            <a:spLocks noGrp="1"/>
          </p:cNvSpPr>
          <p:nvPr>
            <p:ph type="subTitle" idx="1"/>
          </p:nvPr>
        </p:nvSpPr>
        <p:spPr/>
        <p:txBody>
          <a:bodyPr/>
          <a:lstStyle/>
          <a:p>
            <a:r>
              <a:rPr lang="zh-TW" altLang="en-US" dirty="0" smtClean="0">
                <a:solidFill>
                  <a:schemeClr val="tx1"/>
                </a:solidFill>
                <a:latin typeface="標楷體" pitchFamily="65" charset="-120"/>
                <a:ea typeface="標楷體" pitchFamily="65" charset="-120"/>
              </a:rPr>
              <a:t>報告人：林典佑</a:t>
            </a:r>
            <a:endParaRPr lang="zh-TW" altLang="en-US" dirty="0">
              <a:solidFill>
                <a:schemeClr val="tx1"/>
              </a:solidFill>
              <a:latin typeface="標楷體" pitchFamily="65" charset="-120"/>
              <a:ea typeface="標楷體" pitchFamily="65" charset="-12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目錄</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lstStyle/>
          <a:p>
            <a:r>
              <a:rPr lang="zh-TW" altLang="en-US" dirty="0" smtClean="0">
                <a:latin typeface="標楷體" pitchFamily="65" charset="-120"/>
                <a:ea typeface="標楷體" pitchFamily="65" charset="-120"/>
              </a:rPr>
              <a:t>一、普世價值討論</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東西方的自由認知異同</a:t>
            </a:r>
            <a:r>
              <a:rPr lang="en-US" altLang="zh-TW" dirty="0" smtClean="0">
                <a:latin typeface="標楷體" pitchFamily="65" charset="-120"/>
                <a:ea typeface="標楷體" pitchFamily="65" charset="-120"/>
              </a:rPr>
              <a:t>?</a:t>
            </a:r>
          </a:p>
          <a:p>
            <a:r>
              <a:rPr lang="zh-TW" altLang="en-US" dirty="0" smtClean="0">
                <a:latin typeface="標楷體" pitchFamily="65" charset="-120"/>
                <a:ea typeface="標楷體" pitchFamily="65" charset="-120"/>
              </a:rPr>
              <a:t>二、特殊問題探討</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1.</a:t>
            </a:r>
            <a:r>
              <a:rPr lang="zh-TW" altLang="en-US" dirty="0" smtClean="0">
                <a:latin typeface="標楷體" pitchFamily="65" charset="-120"/>
                <a:ea typeface="標楷體" pitchFamily="65" charset="-120"/>
              </a:rPr>
              <a:t>器官買賣</a:t>
            </a:r>
            <a:r>
              <a:rPr lang="en-US" altLang="zh-TW" dirty="0" smtClean="0">
                <a:latin typeface="標楷體" pitchFamily="65" charset="-120"/>
                <a:ea typeface="標楷體" pitchFamily="65" charset="-120"/>
              </a:rPr>
              <a:t>?</a:t>
            </a:r>
          </a:p>
          <a:p>
            <a:pPr>
              <a:buNone/>
            </a:pPr>
            <a:r>
              <a:rPr lang="en-US" altLang="zh-TW" dirty="0" smtClean="0">
                <a:latin typeface="標楷體" pitchFamily="65" charset="-120"/>
                <a:ea typeface="標楷體" pitchFamily="65" charset="-120"/>
              </a:rPr>
              <a:t>	2.</a:t>
            </a:r>
            <a:r>
              <a:rPr lang="zh-TW" altLang="en-US" dirty="0" smtClean="0">
                <a:latin typeface="標楷體" pitchFamily="65" charset="-120"/>
                <a:ea typeface="標楷體" pitchFamily="65" charset="-120"/>
              </a:rPr>
              <a:t>過度自由？</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    </a:t>
            </a:r>
            <a:r>
              <a:rPr lang="en-US" altLang="zh-TW" dirty="0" smtClean="0">
                <a:latin typeface="標楷體" pitchFamily="65" charset="-120"/>
                <a:ea typeface="標楷體" pitchFamily="65" charset="-120"/>
              </a:rPr>
              <a:t>3.</a:t>
            </a:r>
            <a:r>
              <a:rPr lang="zh-TW" altLang="en-US" dirty="0" smtClean="0">
                <a:latin typeface="標楷體" pitchFamily="65" charset="-120"/>
                <a:ea typeface="標楷體" pitchFamily="65" charset="-120"/>
              </a:rPr>
              <a:t>窮人與富人的自由權是否相等</a:t>
            </a:r>
            <a:r>
              <a:rPr lang="en-US" altLang="zh-TW" dirty="0" smtClean="0">
                <a:latin typeface="標楷體" pitchFamily="65" charset="-120"/>
                <a:ea typeface="標楷體" pitchFamily="65" charset="-120"/>
              </a:rPr>
              <a:t>?</a:t>
            </a:r>
          </a:p>
          <a:p>
            <a:endParaRPr lang="en-US" altLang="zh-TW" dirty="0" smtClean="0">
              <a:latin typeface="標楷體" pitchFamily="65" charset="-120"/>
              <a:ea typeface="標楷體" pitchFamily="65" charset="-120"/>
            </a:endParaRPr>
          </a:p>
          <a:p>
            <a:pPr>
              <a:buNone/>
            </a:pPr>
            <a:endParaRPr lang="zh-TW" alt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2571744"/>
            <a:ext cx="8229600" cy="1143000"/>
          </a:xfrm>
        </p:spPr>
        <p:txBody>
          <a:bodyPr>
            <a:normAutofit/>
          </a:bodyPr>
          <a:lstStyle/>
          <a:p>
            <a:r>
              <a:rPr lang="zh-TW" altLang="en-US" dirty="0" smtClean="0">
                <a:latin typeface="標楷體" pitchFamily="65" charset="-120"/>
                <a:ea typeface="標楷體" pitchFamily="65" charset="-120"/>
              </a:rPr>
              <a:t>一、普世價值討論</a:t>
            </a:r>
            <a:endParaRPr lang="zh-TW" altLang="en-US" dirty="0">
              <a:latin typeface="標楷體" pitchFamily="65" charset="-120"/>
              <a:ea typeface="標楷體" pitchFamily="65" charset="-12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東西方的自由認知</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4686304" cy="4525963"/>
          </a:xfrm>
        </p:spPr>
        <p:txBody>
          <a:bodyPr>
            <a:normAutofit fontScale="85000" lnSpcReduction="20000"/>
          </a:bodyPr>
          <a:lstStyle/>
          <a:p>
            <a:r>
              <a:rPr lang="zh-TW" altLang="en-US" dirty="0" smtClean="0">
                <a:latin typeface="標楷體" pitchFamily="65" charset="-120"/>
                <a:ea typeface="標楷體" pitchFamily="65" charset="-120"/>
              </a:rPr>
              <a:t>西方：</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歐洲中古的封建、莊園制度造成人們的自由受到壓迫，人們因此開始爭取自由。</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此時的西方偏向於爭取個人的消極人權</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：人身自由、財產自由、宗教自由等</a:t>
            </a:r>
            <a:endParaRPr lang="en-US" altLang="zh-TW" dirty="0" smtClean="0">
              <a:latin typeface="標楷體" pitchFamily="65" charset="-120"/>
              <a:ea typeface="標楷體" pitchFamily="65" charset="-120"/>
            </a:endParaRPr>
          </a:p>
          <a:p>
            <a:pPr>
              <a:buNone/>
            </a:pPr>
            <a:r>
              <a:rPr lang="zh-TW" altLang="en-US" dirty="0" smtClean="0">
                <a:latin typeface="標楷體" pitchFamily="65" charset="-120"/>
                <a:ea typeface="標楷體" pitchFamily="65" charset="-120"/>
              </a:rPr>
              <a:t>採取個人主義</a:t>
            </a:r>
            <a:endParaRPr lang="en-US" altLang="zh-TW" dirty="0" smtClean="0">
              <a:latin typeface="標楷體" pitchFamily="65" charset="-120"/>
              <a:ea typeface="標楷體" pitchFamily="65" charset="-120"/>
            </a:endParaRPr>
          </a:p>
        </p:txBody>
      </p:sp>
      <p:pic>
        <p:nvPicPr>
          <p:cNvPr id="18434" name="Picture 2" descr="http://www.chuanjiaoban.com/userfiles/old/shiti/uploadfile/200810/20081010053215374.jpg"/>
          <p:cNvPicPr>
            <a:picLocks noChangeAspect="1" noChangeArrowheads="1"/>
          </p:cNvPicPr>
          <p:nvPr/>
        </p:nvPicPr>
        <p:blipFill>
          <a:blip r:embed="rId2" cstate="print"/>
          <a:srcRect/>
          <a:stretch>
            <a:fillRect/>
          </a:stretch>
        </p:blipFill>
        <p:spPr bwMode="auto">
          <a:xfrm>
            <a:off x="5214942" y="2214554"/>
            <a:ext cx="3638550" cy="349568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600200"/>
            <a:ext cx="4686304" cy="4900634"/>
          </a:xfrm>
        </p:spPr>
        <p:txBody>
          <a:bodyPr>
            <a:normAutofit fontScale="77500" lnSpcReduction="20000"/>
          </a:bodyPr>
          <a:lstStyle/>
          <a:p>
            <a:r>
              <a:rPr lang="zh-TW" altLang="en-US" dirty="0" smtClean="0">
                <a:latin typeface="標楷體" pitchFamily="65" charset="-120"/>
                <a:ea typeface="標楷體" pitchFamily="65" charset="-120"/>
              </a:rPr>
              <a:t>東方：</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中國古代地廣人稀，平民百姓幾乎沒有辦法被皇帝管轄到，因此沒有被限制住的感覺，因此對於自由的概念較為薄弱。</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其自由概念並未正式提出，而是一種道德思想</a:t>
            </a:r>
            <a:endParaRPr lang="en-US" altLang="zh-TW" dirty="0" smtClean="0">
              <a:latin typeface="標楷體" pitchFamily="65" charset="-120"/>
              <a:ea typeface="標楷體" pitchFamily="65" charset="-120"/>
            </a:endParaRPr>
          </a:p>
          <a:p>
            <a:pPr>
              <a:buNone/>
            </a:pP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EX</a:t>
            </a:r>
            <a:r>
              <a:rPr lang="zh-TW" altLang="en-US" dirty="0" smtClean="0">
                <a:latin typeface="標楷體" pitchFamily="65" charset="-120"/>
                <a:ea typeface="標楷體" pitchFamily="65" charset="-120"/>
              </a:rPr>
              <a:t>：中國古代儒家的克己是指克制自己的私慾，不能因自己而影響他人</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自己的自由不能侵害別人的權益。</a:t>
            </a:r>
          </a:p>
          <a:p>
            <a:pPr>
              <a:buNone/>
            </a:pPr>
            <a:r>
              <a:rPr lang="zh-TW" altLang="en-US" dirty="0" smtClean="0">
                <a:latin typeface="標楷體" pitchFamily="65" charset="-120"/>
                <a:ea typeface="標楷體" pitchFamily="65" charset="-120"/>
              </a:rPr>
              <a:t>採取團體主義</a:t>
            </a:r>
            <a:endParaRPr lang="zh-TW" altLang="en-US" dirty="0">
              <a:latin typeface="標楷體" pitchFamily="65" charset="-120"/>
              <a:ea typeface="標楷體" pitchFamily="65" charset="-120"/>
            </a:endParaRPr>
          </a:p>
        </p:txBody>
      </p:sp>
      <p:pic>
        <p:nvPicPr>
          <p:cNvPr id="17410" name="Picture 2" descr="https://encrypted-tbn2.gstatic.com/images?q=tbn:ANd9GcS_oPYYQs0FrTaECTm5ctkLgrf6EcjIbZgsYse6OcdXzvrRmtXr"/>
          <p:cNvPicPr>
            <a:picLocks noChangeAspect="1" noChangeArrowheads="1"/>
          </p:cNvPicPr>
          <p:nvPr/>
        </p:nvPicPr>
        <p:blipFill>
          <a:blip r:embed="rId2" cstate="print"/>
          <a:srcRect/>
          <a:stretch>
            <a:fillRect/>
          </a:stretch>
        </p:blipFill>
        <p:spPr bwMode="auto">
          <a:xfrm>
            <a:off x="5857884" y="2143116"/>
            <a:ext cx="2357454" cy="3830864"/>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2857496"/>
            <a:ext cx="8229600" cy="1143000"/>
          </a:xfrm>
        </p:spPr>
        <p:txBody>
          <a:bodyPr>
            <a:normAutofit/>
          </a:bodyPr>
          <a:lstStyle/>
          <a:p>
            <a:r>
              <a:rPr lang="zh-TW" altLang="en-US" dirty="0" smtClean="0">
                <a:latin typeface="標楷體" pitchFamily="65" charset="-120"/>
                <a:ea typeface="標楷體" pitchFamily="65" charset="-120"/>
              </a:rPr>
              <a:t>二、特殊問題探討</a:t>
            </a:r>
            <a:endParaRPr lang="zh-TW" altLang="en-US" dirty="0">
              <a:latin typeface="標楷體" pitchFamily="65" charset="-120"/>
              <a:ea typeface="標楷體" pitchFamily="65" charset="-12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器官買賣</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4900618" cy="4525963"/>
          </a:xfrm>
        </p:spPr>
        <p:txBody>
          <a:bodyPr>
            <a:normAutofit fontScale="92500"/>
          </a:bodyPr>
          <a:lstStyle/>
          <a:p>
            <a:pPr>
              <a:buNone/>
            </a:pPr>
            <a:r>
              <a:rPr lang="zh-TW" altLang="en-US" dirty="0" smtClean="0">
                <a:latin typeface="標楷體" pitchFamily="65" charset="-120"/>
                <a:ea typeface="標楷體" pitchFamily="65" charset="-120"/>
              </a:rPr>
              <a:t>產生背景：</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病人因各種先天或者後天疾病，而產生各種器官病變，器官移植便應運而生，絕大多數的國家僅能以捐贈的方式來實行器官移植，但不一定等得到器官捐贈者，於是為了活命，便出現器官買賣。</a:t>
            </a:r>
            <a:endParaRPr lang="zh-TW" altLang="en-US" dirty="0">
              <a:latin typeface="標楷體" pitchFamily="65" charset="-120"/>
              <a:ea typeface="標楷體" pitchFamily="65" charset="-120"/>
            </a:endParaRPr>
          </a:p>
        </p:txBody>
      </p:sp>
      <p:pic>
        <p:nvPicPr>
          <p:cNvPr id="15362" name="Picture 2" descr="http://gate.sinovision.net:82/gate/big5/news.sinovision.net/data/attachment/portal/2011/03/29/17339301744d92484528ff3.jpg"/>
          <p:cNvPicPr>
            <a:picLocks noChangeAspect="1" noChangeArrowheads="1"/>
          </p:cNvPicPr>
          <p:nvPr/>
        </p:nvPicPr>
        <p:blipFill>
          <a:blip r:embed="rId2" cstate="print"/>
          <a:srcRect/>
          <a:stretch>
            <a:fillRect/>
          </a:stretch>
        </p:blipFill>
        <p:spPr bwMode="auto">
          <a:xfrm>
            <a:off x="5072066" y="4071942"/>
            <a:ext cx="3937237" cy="2386006"/>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器官交易合法國家</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a:bodyPr>
          <a:lstStyle/>
          <a:p>
            <a:pPr>
              <a:buNone/>
            </a:pP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伊朗</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於</a:t>
            </a:r>
            <a:r>
              <a:rPr lang="en-US" altLang="zh-TW" dirty="0" smtClean="0">
                <a:latin typeface="標楷體" pitchFamily="65" charset="-120"/>
                <a:ea typeface="標楷體" pitchFamily="65" charset="-120"/>
              </a:rPr>
              <a:t>1988 </a:t>
            </a:r>
            <a:r>
              <a:rPr lang="zh-TW" altLang="en-US" dirty="0" smtClean="0">
                <a:latin typeface="標楷體" pitchFamily="65" charset="-120"/>
                <a:ea typeface="標楷體" pitchFamily="65" charset="-120"/>
              </a:rPr>
              <a:t>年將腎臟買賣合法化，稱器官交易為「器官分享」。</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2.</a:t>
            </a:r>
            <a:r>
              <a:rPr lang="zh-TW" altLang="en-US" dirty="0" smtClean="0">
                <a:latin typeface="標楷體" pitchFamily="65" charset="-120"/>
                <a:ea typeface="標楷體" pitchFamily="65" charset="-120"/>
              </a:rPr>
              <a:t>新加坡</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2009 </a:t>
            </a:r>
            <a:r>
              <a:rPr lang="zh-TW" altLang="en-US" dirty="0" smtClean="0">
                <a:latin typeface="標楷體" pitchFamily="65" charset="-120"/>
                <a:ea typeface="標楷體" pitchFamily="65" charset="-120"/>
              </a:rPr>
              <a:t>年修訂該國</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人体器官移植法令</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，將器官轉讓合法化、制度化、規範化，嘗試解決當前移植器官來源短缺的問題。</a:t>
            </a:r>
            <a:endParaRPr lang="en-US" altLang="zh-TW" dirty="0" smtClean="0">
              <a:latin typeface="標楷體" pitchFamily="65" charset="-120"/>
              <a:ea typeface="標楷體" pitchFamily="65" charset="-120"/>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台灣之器官交易現況</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a:xfrm>
            <a:off x="457200" y="1600200"/>
            <a:ext cx="3829048" cy="4525963"/>
          </a:xfrm>
        </p:spPr>
        <p:txBody>
          <a:bodyPr>
            <a:normAutofit/>
          </a:bodyPr>
          <a:lstStyle/>
          <a:p>
            <a:pPr>
              <a:buNone/>
            </a:pPr>
            <a:r>
              <a:rPr lang="en-US" altLang="zh-TW" dirty="0" smtClean="0"/>
              <a:t>	</a:t>
            </a:r>
            <a:r>
              <a:rPr lang="zh-TW" altLang="en-US" dirty="0" smtClean="0">
                <a:latin typeface="標楷體" pitchFamily="65" charset="-120"/>
                <a:ea typeface="標楷體" pitchFamily="65" charset="-120"/>
              </a:rPr>
              <a:t>台灣目前雖然有器官捐贈，但對於器官買賣上還是採取否定態度，目前訂有相關法律：人體器官移植條例、人體器官移植條例施行細則等。</a:t>
            </a:r>
            <a:endParaRPr lang="en-US" altLang="zh-TW" dirty="0" smtClean="0">
              <a:latin typeface="標楷體" pitchFamily="65" charset="-120"/>
              <a:ea typeface="標楷體" pitchFamily="65" charset="-120"/>
            </a:endParaRPr>
          </a:p>
          <a:p>
            <a:pPr>
              <a:buNone/>
            </a:pPr>
            <a:endParaRPr lang="zh-TW" altLang="en-US" dirty="0" smtClean="0"/>
          </a:p>
        </p:txBody>
      </p:sp>
      <p:pic>
        <p:nvPicPr>
          <p:cNvPr id="13314" name="Picture 2" descr="http://www.kidsnews.com.tw/wp-content/uploads/2013/08/8015.jpg"/>
          <p:cNvPicPr>
            <a:picLocks noChangeAspect="1" noChangeArrowheads="1"/>
          </p:cNvPicPr>
          <p:nvPr/>
        </p:nvPicPr>
        <p:blipFill>
          <a:blip r:embed="rId2" cstate="print"/>
          <a:srcRect/>
          <a:stretch>
            <a:fillRect/>
          </a:stretch>
        </p:blipFill>
        <p:spPr bwMode="auto">
          <a:xfrm>
            <a:off x="4786314" y="1928802"/>
            <a:ext cx="3976678" cy="4310436"/>
          </a:xfrm>
          <a:prstGeom prst="rect">
            <a:avLst/>
          </a:prstGeom>
          <a:noFill/>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5635</Words>
  <Application>Microsoft Office PowerPoint</Application>
  <PresentationFormat>如螢幕大小 (4:3)</PresentationFormat>
  <Paragraphs>946</Paragraphs>
  <Slides>140</Slides>
  <Notes>3</Notes>
  <HiddenSlides>0</HiddenSlides>
  <MMClips>0</MMClips>
  <ScaleCrop>false</ScaleCrop>
  <HeadingPairs>
    <vt:vector size="4" baseType="variant">
      <vt:variant>
        <vt:lpstr>佈景主題</vt:lpstr>
      </vt:variant>
      <vt:variant>
        <vt:i4>1</vt:i4>
      </vt:variant>
      <vt:variant>
        <vt:lpstr>投影片標題</vt:lpstr>
      </vt:variant>
      <vt:variant>
        <vt:i4>140</vt:i4>
      </vt:variant>
    </vt:vector>
  </HeadingPairs>
  <TitlesOfParts>
    <vt:vector size="141" baseType="lpstr">
      <vt:lpstr>Office 佈景主題</vt:lpstr>
      <vt:lpstr>自由 Liberty</vt:lpstr>
      <vt:lpstr>報告簡介&amp;組員介紹</vt:lpstr>
      <vt:lpstr>自由的定義</vt:lpstr>
      <vt:lpstr>什麼是自由?</vt:lpstr>
      <vt:lpstr>PowerPoint 簡報</vt:lpstr>
      <vt:lpstr>Freedom  V.S.  Liberty</vt:lpstr>
      <vt:lpstr>蘇格拉底   Socrates</vt:lpstr>
      <vt:lpstr>柏拉圖    Plato</vt:lpstr>
      <vt:lpstr>亞里斯多德   Aristotélēs</vt:lpstr>
      <vt:lpstr>湯瑪斯·霍布斯  Thomas Hobbes</vt:lpstr>
      <vt:lpstr>約翰·洛克  John Locke</vt:lpstr>
      <vt:lpstr>自然狀態下的自由:</vt:lpstr>
      <vt:lpstr>文明社會中的自由</vt:lpstr>
      <vt:lpstr>孟德斯鳩  Montesquieu </vt:lpstr>
      <vt:lpstr>伏爾泰  Voltaire</vt:lpstr>
      <vt:lpstr>盧梭  Rousseau</vt:lpstr>
      <vt:lpstr>湯瑪斯·伍德羅·威爾遜 Thomas Woodrow Wilson</vt:lpstr>
      <vt:lpstr>孫中山</vt:lpstr>
      <vt:lpstr>富蘭克林·德拉諾·羅斯福  Franklin Delano Roosevelt</vt:lpstr>
      <vt:lpstr>重要著作介紹</vt:lpstr>
      <vt:lpstr>&lt;論自由&gt; — 約翰．彌爾 John Stuart Mill</vt:lpstr>
      <vt:lpstr>&lt;論自由&gt;</vt:lpstr>
      <vt:lpstr>PowerPoint 簡報</vt:lpstr>
      <vt:lpstr>以賽亞柏霖 Isaiah Berlin</vt:lpstr>
      <vt:lpstr>自由四論—以賽亞．伯林</vt:lpstr>
      <vt:lpstr>PowerPoint 簡報</vt:lpstr>
      <vt:lpstr>小結</vt:lpstr>
      <vt:lpstr>自由的沿革</vt:lpstr>
      <vt:lpstr>西方自由演變過程</vt:lpstr>
      <vt:lpstr>西方自由演變過程</vt:lpstr>
      <vt:lpstr>希臘時期</vt:lpstr>
      <vt:lpstr>羅馬時期</vt:lpstr>
      <vt:lpstr>中古歐洲(封建制度)</vt:lpstr>
      <vt:lpstr>莊園制度</vt:lpstr>
      <vt:lpstr>教會</vt:lpstr>
      <vt:lpstr>PowerPoint 簡報</vt:lpstr>
      <vt:lpstr>文藝復興</vt:lpstr>
      <vt:lpstr>宗教革命</vt:lpstr>
      <vt:lpstr>啟蒙運動</vt:lpstr>
      <vt:lpstr>大革命時代</vt:lpstr>
      <vt:lpstr>消極自由(18~20世紀)</vt:lpstr>
      <vt:lpstr>積極自由</vt:lpstr>
      <vt:lpstr>東方自由演變過程</vt:lpstr>
      <vt:lpstr>儒家</vt:lpstr>
      <vt:lpstr>道家</vt:lpstr>
      <vt:lpstr>五四運動</vt:lpstr>
      <vt:lpstr>五四運動的影響</vt:lpstr>
      <vt:lpstr>21世紀</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環境權</vt:lpstr>
      <vt:lpstr>人格權</vt:lpstr>
      <vt:lpstr>資訊權</vt:lpstr>
      <vt:lpstr>弱勢族群之人權</vt:lpstr>
      <vt:lpstr>受益權</vt:lpstr>
      <vt:lpstr>抵抗權</vt:lpstr>
      <vt:lpstr>小結論</vt:lpstr>
      <vt:lpstr>世界現況探討</vt:lpstr>
      <vt:lpstr>PowerPoint 簡報</vt:lpstr>
      <vt:lpstr>喀麥隆的陋習</vt:lpstr>
      <vt:lpstr>PowerPoint 簡報</vt:lpstr>
      <vt:lpstr>中國政府打壓宗教自由</vt:lpstr>
      <vt:lpstr>宗教自由</vt:lpstr>
      <vt:lpstr>宗教自由</vt:lpstr>
      <vt:lpstr>北韓的自由</vt:lpstr>
      <vt:lpstr>北韓的自由</vt:lpstr>
      <vt:lpstr>北韓的集中營</vt:lpstr>
      <vt:lpstr>問題與討論</vt:lpstr>
      <vt:lpstr>目錄</vt:lpstr>
      <vt:lpstr>一、普世價值討論</vt:lpstr>
      <vt:lpstr>東西方的自由認知</vt:lpstr>
      <vt:lpstr>PowerPoint 簡報</vt:lpstr>
      <vt:lpstr>二、特殊問題探討</vt:lpstr>
      <vt:lpstr>器官買賣</vt:lpstr>
      <vt:lpstr>器官交易合法國家</vt:lpstr>
      <vt:lpstr>台灣之器官交易現況</vt:lpstr>
      <vt:lpstr>器官買賣之爭議</vt:lpstr>
      <vt:lpstr>器官買賣之爭議</vt:lpstr>
      <vt:lpstr>想法</vt:lpstr>
      <vt:lpstr>小結</vt:lpstr>
      <vt:lpstr>台灣的自由是好是壞?</vt:lpstr>
      <vt:lpstr>高度民主自由的好處</vt:lpstr>
      <vt:lpstr>高度民主自由的壞處</vt:lpstr>
      <vt:lpstr>服貿學運</vt:lpstr>
      <vt:lpstr>立委打架</vt:lpstr>
      <vt:lpstr>小結</vt:lpstr>
      <vt:lpstr>窮人與富人的自由權是否相等</vt:lpstr>
      <vt:lpstr>歐洲早期狀況</vt:lpstr>
      <vt:lpstr>現代</vt:lpstr>
      <vt:lpstr>小結</vt:lpstr>
      <vt:lpstr>想法與結論</vt:lpstr>
      <vt:lpstr>想法</vt:lpstr>
      <vt:lpstr>PowerPoint 簡報</vt:lpstr>
      <vt:lpstr>PowerPoint 簡報</vt:lpstr>
      <vt:lpstr>PowerPoint 簡報</vt:lpstr>
      <vt:lpstr>過度自由實例</vt:lpstr>
      <vt:lpstr>學運產生的正負效益</vt:lpstr>
      <vt:lpstr>PowerPoint 簡報</vt:lpstr>
      <vt:lpstr>酒後駕車行為</vt:lpstr>
      <vt:lpstr>PowerPoint 簡報</vt:lpstr>
      <vt:lpstr>毒品管制問題</vt:lpstr>
      <vt:lpstr>PowerPoint 簡報</vt:lpstr>
      <vt:lpstr>對言論是否負責</vt:lpstr>
      <vt:lpstr>PowerPoint 簡報</vt:lpstr>
      <vt:lpstr>PowerPoint 簡報</vt:lpstr>
      <vt:lpstr>立院內立委的打鬥</vt:lpstr>
      <vt:lpstr>PowerPoint 簡報</vt:lpstr>
      <vt:lpstr>結論</vt:lpstr>
      <vt:lpstr>PowerPoint 簡報</vt:lpstr>
      <vt:lpstr>資料來源</vt:lpstr>
      <vt:lpstr>參考資料</vt:lpstr>
      <vt:lpstr>參考資料</vt:lpstr>
      <vt:lpstr>參考資料</vt:lpstr>
      <vt:lpstr>參考資料</vt:lpstr>
      <vt:lpstr>資料來源</vt:lpstr>
      <vt:lpstr>PowerPoint 簡報</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自由 Liberty</dc:title>
  <dc:creator>user</dc:creator>
  <cp:lastModifiedBy>Wei ching Shaw</cp:lastModifiedBy>
  <cp:revision>64</cp:revision>
  <dcterms:created xsi:type="dcterms:W3CDTF">2015-05-23T11:03:18Z</dcterms:created>
  <dcterms:modified xsi:type="dcterms:W3CDTF">2015-06-16T07:30:46Z</dcterms:modified>
</cp:coreProperties>
</file>