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8"/>
  </p:notesMasterIdLst>
  <p:sldIdLst>
    <p:sldId id="362" r:id="rId2"/>
    <p:sldId id="363" r:id="rId3"/>
    <p:sldId id="384" r:id="rId4"/>
    <p:sldId id="490" r:id="rId5"/>
    <p:sldId id="491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401" r:id="rId21"/>
    <p:sldId id="402" r:id="rId22"/>
    <p:sldId id="403" r:id="rId23"/>
    <p:sldId id="404" r:id="rId24"/>
    <p:sldId id="405" r:id="rId25"/>
    <p:sldId id="480" r:id="rId26"/>
    <p:sldId id="481" r:id="rId27"/>
    <p:sldId id="407" r:id="rId28"/>
    <p:sldId id="483" r:id="rId29"/>
    <p:sldId id="484" r:id="rId30"/>
    <p:sldId id="408" r:id="rId31"/>
    <p:sldId id="485" r:id="rId32"/>
    <p:sldId id="409" r:id="rId33"/>
    <p:sldId id="487" r:id="rId34"/>
    <p:sldId id="414" r:id="rId35"/>
    <p:sldId id="486" r:id="rId36"/>
    <p:sldId id="417" r:id="rId37"/>
    <p:sldId id="418" r:id="rId38"/>
    <p:sldId id="420" r:id="rId39"/>
    <p:sldId id="421" r:id="rId40"/>
    <p:sldId id="367" r:id="rId41"/>
    <p:sldId id="489" r:id="rId42"/>
    <p:sldId id="366" r:id="rId43"/>
    <p:sldId id="368" r:id="rId44"/>
    <p:sldId id="369" r:id="rId45"/>
    <p:sldId id="370" r:id="rId46"/>
    <p:sldId id="371" r:id="rId47"/>
    <p:sldId id="373" r:id="rId48"/>
    <p:sldId id="374" r:id="rId49"/>
    <p:sldId id="375" r:id="rId50"/>
    <p:sldId id="376" r:id="rId51"/>
    <p:sldId id="377" r:id="rId52"/>
    <p:sldId id="378" r:id="rId53"/>
    <p:sldId id="379" r:id="rId54"/>
    <p:sldId id="380" r:id="rId55"/>
    <p:sldId id="381" r:id="rId56"/>
    <p:sldId id="382" r:id="rId57"/>
    <p:sldId id="256" r:id="rId58"/>
    <p:sldId id="330" r:id="rId59"/>
    <p:sldId id="265" r:id="rId60"/>
    <p:sldId id="257" r:id="rId61"/>
    <p:sldId id="261" r:id="rId62"/>
    <p:sldId id="263" r:id="rId63"/>
    <p:sldId id="264" r:id="rId64"/>
    <p:sldId id="334" r:id="rId65"/>
    <p:sldId id="260" r:id="rId66"/>
    <p:sldId id="267" r:id="rId67"/>
    <p:sldId id="269" r:id="rId68"/>
    <p:sldId id="270" r:id="rId69"/>
    <p:sldId id="271" r:id="rId70"/>
    <p:sldId id="329" r:id="rId71"/>
    <p:sldId id="364" r:id="rId72"/>
    <p:sldId id="365" r:id="rId73"/>
    <p:sldId id="328" r:id="rId74"/>
    <p:sldId id="327" r:id="rId75"/>
    <p:sldId id="423" r:id="rId76"/>
    <p:sldId id="331" r:id="rId77"/>
    <p:sldId id="422" r:id="rId78"/>
    <p:sldId id="333" r:id="rId79"/>
    <p:sldId id="424" r:id="rId80"/>
    <p:sldId id="425" r:id="rId81"/>
    <p:sldId id="426" r:id="rId82"/>
    <p:sldId id="427" r:id="rId83"/>
    <p:sldId id="428" r:id="rId84"/>
    <p:sldId id="429" r:id="rId85"/>
    <p:sldId id="430" r:id="rId86"/>
    <p:sldId id="431" r:id="rId87"/>
    <p:sldId id="432" r:id="rId88"/>
    <p:sldId id="433" r:id="rId89"/>
    <p:sldId id="434" r:id="rId90"/>
    <p:sldId id="435" r:id="rId91"/>
    <p:sldId id="436" r:id="rId92"/>
    <p:sldId id="437" r:id="rId93"/>
    <p:sldId id="438" r:id="rId94"/>
    <p:sldId id="439" r:id="rId95"/>
    <p:sldId id="440" r:id="rId96"/>
    <p:sldId id="441" r:id="rId97"/>
    <p:sldId id="442" r:id="rId98"/>
    <p:sldId id="443" r:id="rId99"/>
    <p:sldId id="444" r:id="rId100"/>
    <p:sldId id="445" r:id="rId101"/>
    <p:sldId id="446" r:id="rId102"/>
    <p:sldId id="447" r:id="rId103"/>
    <p:sldId id="448" r:id="rId104"/>
    <p:sldId id="449" r:id="rId105"/>
    <p:sldId id="450" r:id="rId106"/>
    <p:sldId id="451" r:id="rId107"/>
    <p:sldId id="452" r:id="rId108"/>
    <p:sldId id="454" r:id="rId109"/>
    <p:sldId id="455" r:id="rId110"/>
    <p:sldId id="456" r:id="rId111"/>
    <p:sldId id="457" r:id="rId112"/>
    <p:sldId id="458" r:id="rId113"/>
    <p:sldId id="459" r:id="rId114"/>
    <p:sldId id="460" r:id="rId115"/>
    <p:sldId id="461" r:id="rId116"/>
    <p:sldId id="462" r:id="rId117"/>
    <p:sldId id="463" r:id="rId118"/>
    <p:sldId id="464" r:id="rId119"/>
    <p:sldId id="465" r:id="rId120"/>
    <p:sldId id="466" r:id="rId121"/>
    <p:sldId id="467" r:id="rId122"/>
    <p:sldId id="468" r:id="rId123"/>
    <p:sldId id="469" r:id="rId124"/>
    <p:sldId id="470" r:id="rId125"/>
    <p:sldId id="471" r:id="rId126"/>
    <p:sldId id="472" r:id="rId127"/>
    <p:sldId id="473" r:id="rId128"/>
    <p:sldId id="474" r:id="rId129"/>
    <p:sldId id="475" r:id="rId130"/>
    <p:sldId id="476" r:id="rId131"/>
    <p:sldId id="479" r:id="rId132"/>
    <p:sldId id="335" r:id="rId133"/>
    <p:sldId id="336" r:id="rId134"/>
    <p:sldId id="337" r:id="rId135"/>
    <p:sldId id="338" r:id="rId136"/>
    <p:sldId id="339" r:id="rId137"/>
    <p:sldId id="340" r:id="rId138"/>
    <p:sldId id="341" r:id="rId139"/>
    <p:sldId id="342" r:id="rId140"/>
    <p:sldId id="343" r:id="rId141"/>
    <p:sldId id="488" r:id="rId142"/>
    <p:sldId id="349" r:id="rId143"/>
    <p:sldId id="350" r:id="rId144"/>
    <p:sldId id="477" r:id="rId145"/>
    <p:sldId id="351" r:id="rId146"/>
    <p:sldId id="478" r:id="rId147"/>
    <p:sldId id="353" r:id="rId148"/>
    <p:sldId id="354" r:id="rId149"/>
    <p:sldId id="355" r:id="rId150"/>
    <p:sldId id="356" r:id="rId151"/>
    <p:sldId id="492" r:id="rId152"/>
    <p:sldId id="357" r:id="rId153"/>
    <p:sldId id="359" r:id="rId154"/>
    <p:sldId id="358" r:id="rId155"/>
    <p:sldId id="360" r:id="rId156"/>
    <p:sldId id="361" r:id="rId15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8" autoAdjust="0"/>
    <p:restoredTop sz="94660"/>
  </p:normalViewPr>
  <p:slideViewPr>
    <p:cSldViewPr>
      <p:cViewPr varScale="1">
        <p:scale>
          <a:sx n="109" d="100"/>
          <a:sy n="109" d="100"/>
        </p:scale>
        <p:origin x="157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presProps" Target="pres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viewProps" Target="view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0F313D08-3A4A-44C5-A12E-13006D0D9A43}" type="datetimeFigureOut">
              <a:rPr lang="zh-TW" altLang="en-US"/>
              <a:pPr>
                <a:defRPr/>
              </a:pPr>
              <a:t>2017/12/20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anose="020F0502020204030204" pitchFamily="34" charset="0"/>
              </a:defRPr>
            </a:lvl1pPr>
          </a:lstStyle>
          <a:p>
            <a:fld id="{5F710387-8FAB-4204-AD07-ECB015826839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3F52BBA3-D2CB-48F4-9312-9CD4709E6547}" type="slidenum">
              <a:rPr kumimoji="0" lang="zh-TW" altLang="en-US">
                <a:latin typeface="Calibri" panose="020F0502020204030204" pitchFamily="34" charset="0"/>
              </a:rPr>
              <a:pPr/>
              <a:t>1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05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E251F0CD-162A-4CB5-9694-9DB6E719758F}" type="slidenum">
              <a:rPr kumimoji="0" lang="zh-TW" altLang="en-US">
                <a:latin typeface="Calibri" panose="020F0502020204030204" pitchFamily="34" charset="0"/>
              </a:rPr>
              <a:pPr/>
              <a:t>85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26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01B2308A-5F52-4455-AFAA-EFD6221A81A7}" type="slidenum">
              <a:rPr kumimoji="0" lang="zh-TW" altLang="en-US">
                <a:latin typeface="Calibri" panose="020F0502020204030204" pitchFamily="34" charset="0"/>
              </a:rPr>
              <a:pPr/>
              <a:t>86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46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DBD2CB1B-394D-4BF0-AAB7-D01FD0A759DF}" type="slidenum">
              <a:rPr kumimoji="0" lang="zh-TW" altLang="en-US">
                <a:latin typeface="Calibri" panose="020F0502020204030204" pitchFamily="34" charset="0"/>
              </a:rPr>
              <a:pPr/>
              <a:t>87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67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3D50A6E2-F3AB-4C8E-910B-26B4E0B6DCE9}" type="slidenum">
              <a:rPr kumimoji="0" lang="zh-TW" altLang="en-US">
                <a:latin typeface="Calibri" panose="020F0502020204030204" pitchFamily="34" charset="0"/>
              </a:rPr>
              <a:pPr/>
              <a:t>88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187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5519BE00-3369-42C8-B310-1E4BF9398FB7}" type="slidenum">
              <a:rPr kumimoji="0" lang="zh-TW" altLang="en-US">
                <a:latin typeface="Calibri" panose="020F0502020204030204" pitchFamily="34" charset="0"/>
              </a:rPr>
              <a:pPr/>
              <a:t>89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08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E9864925-BB86-4301-88B8-E367AB4436F9}" type="slidenum">
              <a:rPr kumimoji="0" lang="zh-TW" altLang="en-US">
                <a:latin typeface="Calibri" panose="020F0502020204030204" pitchFamily="34" charset="0"/>
              </a:rPr>
              <a:pPr/>
              <a:t>90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28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2DC0273F-C1F0-4D83-AF9B-8115B895BAF1}" type="slidenum">
              <a:rPr kumimoji="0" lang="zh-TW" altLang="en-US">
                <a:latin typeface="Calibri" panose="020F0502020204030204" pitchFamily="34" charset="0"/>
              </a:rPr>
              <a:pPr/>
              <a:t>91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49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AC7451B4-2E11-4900-8226-B7B17023F653}" type="slidenum">
              <a:rPr kumimoji="0" lang="zh-TW" altLang="en-US">
                <a:latin typeface="Calibri" panose="020F0502020204030204" pitchFamily="34" charset="0"/>
              </a:rPr>
              <a:pPr/>
              <a:t>92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69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34BBBF45-CA15-4642-AC07-288EEBD3E16E}" type="slidenum">
              <a:rPr kumimoji="0" lang="zh-TW" altLang="en-US">
                <a:latin typeface="Calibri" panose="020F0502020204030204" pitchFamily="34" charset="0"/>
              </a:rPr>
              <a:pPr/>
              <a:t>93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290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85F7644E-FF10-4E55-89E8-4924C8DED5F6}" type="slidenum">
              <a:rPr kumimoji="0" lang="zh-TW" altLang="en-US">
                <a:latin typeface="Calibri" panose="020F0502020204030204" pitchFamily="34" charset="0"/>
              </a:rPr>
              <a:pPr/>
              <a:t>94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49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B0762096-D8F1-47CB-9216-A48B975FEB58}" type="slidenum">
              <a:rPr kumimoji="0" lang="zh-TW" altLang="en-US">
                <a:latin typeface="Calibri" panose="020F0502020204030204" pitchFamily="34" charset="0"/>
              </a:rPr>
              <a:pPr/>
              <a:t>68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10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EC80323A-3D53-4E89-984E-AEC11711D5C0}" type="slidenum">
              <a:rPr kumimoji="0" lang="zh-TW" altLang="en-US">
                <a:latin typeface="Calibri" panose="020F0502020204030204" pitchFamily="34" charset="0"/>
              </a:rPr>
              <a:pPr/>
              <a:t>95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31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F69729BE-7F2D-4F65-B90B-A694022D7945}" type="slidenum">
              <a:rPr kumimoji="0" lang="zh-TW" altLang="en-US">
                <a:latin typeface="Calibri" panose="020F0502020204030204" pitchFamily="34" charset="0"/>
              </a:rPr>
              <a:pPr/>
              <a:t>96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517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D8E5F602-916E-4757-9DB3-78C47BCD86E8}" type="slidenum">
              <a:rPr kumimoji="0" lang="zh-TW" altLang="en-US">
                <a:latin typeface="Calibri" panose="020F0502020204030204" pitchFamily="34" charset="0"/>
              </a:rPr>
              <a:pPr/>
              <a:t>97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72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5E46950E-B8AA-4105-BB3C-05B56F62A4F5}" type="slidenum">
              <a:rPr kumimoji="0" lang="zh-TW" altLang="en-US">
                <a:latin typeface="Calibri" panose="020F0502020204030204" pitchFamily="34" charset="0"/>
              </a:rPr>
              <a:pPr/>
              <a:t>98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392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28A85810-5628-4F8A-BF56-A74FEF3E24F5}" type="slidenum">
              <a:rPr kumimoji="0" lang="zh-TW" altLang="en-US">
                <a:latin typeface="Calibri" panose="020F0502020204030204" pitchFamily="34" charset="0"/>
              </a:rPr>
              <a:pPr/>
              <a:t>99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131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B71AB6BD-185D-44D9-9DC5-430730356A17}" type="slidenum">
              <a:rPr kumimoji="0" lang="zh-TW" altLang="en-US">
                <a:latin typeface="Calibri" panose="020F0502020204030204" pitchFamily="34" charset="0"/>
              </a:rPr>
              <a:pPr/>
              <a:t>100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33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243E986A-EE3A-487E-B2D3-221B8EA71205}" type="slidenum">
              <a:rPr kumimoji="0" lang="zh-TW" altLang="en-US">
                <a:latin typeface="Calibri" panose="020F0502020204030204" pitchFamily="34" charset="0"/>
              </a:rPr>
              <a:pPr/>
              <a:t>101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5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1A67ADF3-1C77-4D87-A67E-2E9FD12DB199}" type="slidenum">
              <a:rPr kumimoji="0" lang="zh-TW" altLang="en-US">
                <a:latin typeface="Calibri" panose="020F0502020204030204" pitchFamily="34" charset="0"/>
              </a:rPr>
              <a:pPr/>
              <a:t>102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74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448E3FA6-8BA9-437D-B377-103D1140C53A}" type="slidenum">
              <a:rPr kumimoji="0" lang="zh-TW" altLang="en-US">
                <a:latin typeface="Calibri" panose="020F0502020204030204" pitchFamily="34" charset="0"/>
              </a:rPr>
              <a:pPr/>
              <a:t>103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95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495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1AFEEBCD-D48D-4E59-AC34-02A68A4FE6EC}" type="slidenum">
              <a:rPr kumimoji="0" lang="zh-TW" altLang="en-US">
                <a:latin typeface="Calibri" panose="020F0502020204030204" pitchFamily="34" charset="0"/>
              </a:rPr>
              <a:pPr/>
              <a:t>104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870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E68C0525-607E-4831-A82A-AF1377160C6D}" type="slidenum">
              <a:rPr kumimoji="0" lang="zh-TW" altLang="en-US">
                <a:latin typeface="Calibri" panose="020F0502020204030204" pitchFamily="34" charset="0"/>
              </a:rPr>
              <a:pPr/>
              <a:t>69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15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41D01D1C-37C7-4DC9-9593-4C9FD32A985B}" type="slidenum">
              <a:rPr kumimoji="0" lang="zh-TW" altLang="en-US">
                <a:latin typeface="Calibri" panose="020F0502020204030204" pitchFamily="34" charset="0"/>
              </a:rPr>
              <a:pPr/>
              <a:t>105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36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71BC40B1-B03A-44B4-AF97-B1F253F8BC7E}" type="slidenum">
              <a:rPr kumimoji="0" lang="zh-TW" altLang="en-US">
                <a:latin typeface="Calibri" panose="020F0502020204030204" pitchFamily="34" charset="0"/>
              </a:rPr>
              <a:pPr/>
              <a:t>106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56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56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6C7AC4A9-48F2-4728-BA69-F863994DB5C7}" type="slidenum">
              <a:rPr kumimoji="0" lang="zh-TW" altLang="en-US">
                <a:latin typeface="Calibri" panose="020F0502020204030204" pitchFamily="34" charset="0"/>
              </a:rPr>
              <a:pPr/>
              <a:t>107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76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76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47D369E6-B43D-4B66-9813-D98C2AC11259}" type="slidenum">
              <a:rPr kumimoji="0" lang="zh-TW" altLang="en-US">
                <a:latin typeface="Calibri" panose="020F0502020204030204" pitchFamily="34" charset="0"/>
              </a:rPr>
              <a:pPr/>
              <a:t>108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97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597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A19B4A83-1439-40E8-B61B-4F6591004EB8}" type="slidenum">
              <a:rPr kumimoji="0" lang="zh-TW" altLang="en-US">
                <a:latin typeface="Calibri" panose="020F0502020204030204" pitchFamily="34" charset="0"/>
              </a:rPr>
              <a:pPr/>
              <a:t>109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179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9BE8482A-6656-469F-9956-397F9473BE5E}" type="slidenum">
              <a:rPr kumimoji="0" lang="zh-TW" altLang="en-US">
                <a:latin typeface="Calibri" panose="020F0502020204030204" pitchFamily="34" charset="0"/>
              </a:rPr>
              <a:pPr/>
              <a:t>110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4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384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D424FBD3-500D-49AF-9D6A-1F874586DB87}" type="slidenum">
              <a:rPr kumimoji="0" lang="zh-TW" altLang="en-US">
                <a:latin typeface="Calibri" panose="020F0502020204030204" pitchFamily="34" charset="0"/>
              </a:rPr>
              <a:pPr/>
              <a:t>111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589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4B740ABC-2776-440F-BA31-AF4E83766192}" type="slidenum">
              <a:rPr kumimoji="0" lang="zh-TW" altLang="en-US">
                <a:latin typeface="Calibri" panose="020F0502020204030204" pitchFamily="34" charset="0"/>
              </a:rPr>
              <a:pPr/>
              <a:t>112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793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AD412132-B080-4280-B12C-CDC2EDA3C91C}" type="slidenum">
              <a:rPr kumimoji="0" lang="zh-TW" altLang="en-US">
                <a:latin typeface="Calibri" panose="020F0502020204030204" pitchFamily="34" charset="0"/>
              </a:rPr>
              <a:pPr/>
              <a:t>113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99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699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E9A03393-04A9-4600-97EC-9FC9AA04CF77}" type="slidenum">
              <a:rPr kumimoji="0" lang="zh-TW" altLang="en-US">
                <a:latin typeface="Calibri" panose="020F0502020204030204" pitchFamily="34" charset="0"/>
              </a:rPr>
              <a:pPr/>
              <a:t>114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983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0972A4C1-817B-4445-A50F-28701F3C2B8D}" type="slidenum">
              <a:rPr kumimoji="0" lang="zh-TW" altLang="en-US">
                <a:latin typeface="Calibri" panose="020F0502020204030204" pitchFamily="34" charset="0"/>
              </a:rPr>
              <a:pPr/>
              <a:t>79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203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203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ED3D5262-8EC1-44EC-AEB5-91EF330AD9A9}" type="slidenum">
              <a:rPr kumimoji="0" lang="zh-TW" altLang="en-US">
                <a:latin typeface="Calibri" panose="020F0502020204030204" pitchFamily="34" charset="0"/>
              </a:rPr>
              <a:pPr/>
              <a:t>115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08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57A1873A-1A7B-41CE-86EF-2D43D556E058}" type="slidenum">
              <a:rPr kumimoji="0" lang="zh-TW" altLang="en-US">
                <a:latin typeface="Calibri" panose="020F0502020204030204" pitchFamily="34" charset="0"/>
              </a:rPr>
              <a:pPr/>
              <a:t>116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613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613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DF4EF8A5-F344-42B6-B1C6-24372758A203}" type="slidenum">
              <a:rPr kumimoji="0" lang="zh-TW" altLang="en-US">
                <a:latin typeface="Calibri" panose="020F0502020204030204" pitchFamily="34" charset="0"/>
              </a:rPr>
              <a:pPr/>
              <a:t>117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81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817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4F37738C-9199-46FE-BF27-DE66A9A702FE}" type="slidenum">
              <a:rPr kumimoji="0" lang="zh-TW" altLang="en-US">
                <a:latin typeface="Calibri" panose="020F0502020204030204" pitchFamily="34" charset="0"/>
              </a:rPr>
              <a:pPr/>
              <a:t>118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02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02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39877CC1-325D-491D-B052-478005634D63}" type="slidenum">
              <a:rPr kumimoji="0" lang="zh-TW" altLang="en-US">
                <a:latin typeface="Calibri" panose="020F0502020204030204" pitchFamily="34" charset="0"/>
              </a:rPr>
              <a:pPr/>
              <a:t>119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227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76D6130F-AA80-4753-A75E-7949341F2725}" type="slidenum">
              <a:rPr kumimoji="0" lang="zh-TW" altLang="en-US">
                <a:latin typeface="Calibri" panose="020F0502020204030204" pitchFamily="34" charset="0"/>
              </a:rPr>
              <a:pPr/>
              <a:t>120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432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1B802BA2-08C4-467D-A427-3DEB0ED5E164}" type="slidenum">
              <a:rPr kumimoji="0" lang="zh-TW" altLang="en-US">
                <a:latin typeface="Calibri" panose="020F0502020204030204" pitchFamily="34" charset="0"/>
              </a:rPr>
              <a:pPr/>
              <a:t>121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637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7B8BDBBC-3205-4BF7-8D64-3358554C17CD}" type="slidenum">
              <a:rPr kumimoji="0" lang="zh-TW" altLang="en-US">
                <a:latin typeface="Calibri" panose="020F0502020204030204" pitchFamily="34" charset="0"/>
              </a:rPr>
              <a:pPr/>
              <a:t>122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841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8841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326CBBAE-5318-4F63-A7FC-7A0030933C7F}" type="slidenum">
              <a:rPr kumimoji="0" lang="zh-TW" altLang="en-US">
                <a:latin typeface="Calibri" panose="020F0502020204030204" pitchFamily="34" charset="0"/>
              </a:rPr>
              <a:pPr/>
              <a:t>123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046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B7EDB6E2-293F-4914-A083-98CE39129C92}" type="slidenum">
              <a:rPr kumimoji="0" lang="zh-TW" altLang="en-US">
                <a:latin typeface="Calibri" panose="020F0502020204030204" pitchFamily="34" charset="0"/>
              </a:rPr>
              <a:pPr/>
              <a:t>124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03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AA75246D-B03C-495C-B56B-63FF038399B2}" type="slidenum">
              <a:rPr kumimoji="0" lang="zh-TW" altLang="en-US">
                <a:latin typeface="Calibri" panose="020F0502020204030204" pitchFamily="34" charset="0"/>
              </a:rPr>
              <a:pPr/>
              <a:t>80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251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251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37BA7CC3-B50D-4DD2-A3F9-60D104D11D91}" type="slidenum">
              <a:rPr kumimoji="0" lang="zh-TW" altLang="en-US">
                <a:latin typeface="Calibri" panose="020F0502020204030204" pitchFamily="34" charset="0"/>
              </a:rPr>
              <a:pPr/>
              <a:t>125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6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456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B12FF22D-BF73-4A7B-AAA0-F547DD3645A2}" type="slidenum">
              <a:rPr kumimoji="0" lang="zh-TW" altLang="en-US">
                <a:latin typeface="Calibri" panose="020F0502020204030204" pitchFamily="34" charset="0"/>
              </a:rPr>
              <a:pPr/>
              <a:t>126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66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66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E6B733C6-0B50-4A83-8257-33C69006A490}" type="slidenum">
              <a:rPr kumimoji="0" lang="zh-TW" altLang="en-US">
                <a:latin typeface="Calibri" panose="020F0502020204030204" pitchFamily="34" charset="0"/>
              </a:rPr>
              <a:pPr/>
              <a:t>127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865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9865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EE1185E0-03B5-4924-AD72-20BF31A40192}" type="slidenum">
              <a:rPr kumimoji="0" lang="zh-TW" altLang="en-US">
                <a:latin typeface="Calibri" panose="020F0502020204030204" pitchFamily="34" charset="0"/>
              </a:rPr>
              <a:pPr/>
              <a:t>128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070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2A57A502-2506-4DFD-A57F-5A52369E52CF}" type="slidenum">
              <a:rPr kumimoji="0" lang="zh-TW" altLang="en-US">
                <a:latin typeface="Calibri" panose="020F0502020204030204" pitchFamily="34" charset="0"/>
              </a:rPr>
              <a:pPr/>
              <a:t>129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2754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2755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77EC4258-CAD5-4BA4-8E52-2ED5E864E8A2}" type="slidenum">
              <a:rPr kumimoji="0" lang="zh-TW" altLang="en-US">
                <a:latin typeface="Calibri" panose="020F0502020204030204" pitchFamily="34" charset="0"/>
              </a:rPr>
              <a:pPr/>
              <a:t>130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82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0582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8EC03DA5-159F-4E85-B8AA-BBF029175B5B}" type="slidenum">
              <a:rPr kumimoji="0" lang="zh-TW" altLang="en-US">
                <a:latin typeface="Calibri" panose="020F0502020204030204" pitchFamily="34" charset="0"/>
              </a:rPr>
              <a:pPr/>
              <a:t>132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2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2403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8D16DE30-B941-4E00-BAF7-79134EE80941}" type="slidenum">
              <a:rPr kumimoji="0" lang="zh-TW" altLang="en-US">
                <a:latin typeface="Calibri" panose="020F0502020204030204" pitchFamily="34" charset="0"/>
              </a:rPr>
              <a:pPr/>
              <a:t>81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445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640B5D4F-2F8A-4904-924C-F6B207C7589D}" type="slidenum">
              <a:rPr kumimoji="0" lang="zh-TW" altLang="en-US">
                <a:latin typeface="Calibri" panose="020F0502020204030204" pitchFamily="34" charset="0"/>
              </a:rPr>
              <a:pPr/>
              <a:t>82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6499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73C1DD4E-518E-41E7-81C8-C6134C9C0899}" type="slidenum">
              <a:rPr kumimoji="0" lang="zh-TW" altLang="en-US">
                <a:latin typeface="Calibri" panose="020F0502020204030204" pitchFamily="34" charset="0"/>
              </a:rPr>
              <a:pPr/>
              <a:t>83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85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fld id="{859781B1-CD52-4FE5-A355-38AAAAADF75C}" type="slidenum">
              <a:rPr kumimoji="0" lang="zh-TW" altLang="en-US">
                <a:latin typeface="Calibri" panose="020F0502020204030204" pitchFamily="34" charset="0"/>
              </a:rPr>
              <a:pPr/>
              <a:t>84</a:t>
            </a:fld>
            <a:endParaRPr kumimoji="0" lang="en-US" altLang="zh-TW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>
            <a:lvl1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2pPr>
            <a:lvl3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3pPr>
            <a:lvl4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4pPr>
            <a:lvl5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24576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2746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593725" algn="ctr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868363" algn="ctr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143000" algn="ctr">
              <a:spcBef>
                <a:spcPct val="20000"/>
              </a:spcBef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6002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0574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5146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29718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marL="273050" indent="-273050" algn="l">
              <a:buFont typeface="Wingdings 2" panose="05020102010507070707" pitchFamily="18" charset="2"/>
              <a:buChar char=""/>
            </a:pPr>
            <a:endParaRPr kumimoji="0"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>
            <a:lvl1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2pPr>
            <a:lvl3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3pPr>
            <a:lvl4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4pPr>
            <a:lvl5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243715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2746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593725" algn="ctr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868363" algn="ctr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143000" algn="ctr">
              <a:spcBef>
                <a:spcPct val="20000"/>
              </a:spcBef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6002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0574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5146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29718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marL="273050" indent="-273050" algn="l">
              <a:buFont typeface="Wingdings 2" panose="05020102010507070707" pitchFamily="18" charset="2"/>
              <a:buChar char=""/>
            </a:pPr>
            <a:endParaRPr kumimoji="0"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>
            <a:lvl1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2pPr>
            <a:lvl3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3pPr>
            <a:lvl4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4pPr>
            <a:lvl5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242691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2746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593725" algn="ctr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868363" algn="ctr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143000" algn="ctr">
              <a:spcBef>
                <a:spcPct val="20000"/>
              </a:spcBef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6002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0574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5146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29718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marL="273050" indent="-273050" algn="l">
              <a:buFont typeface="Wingdings 2" panose="05020102010507070707" pitchFamily="18" charset="2"/>
              <a:buChar char=""/>
            </a:pPr>
            <a:endParaRPr kumimoji="0"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>
            <a:lvl1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2pPr>
            <a:lvl3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3pPr>
            <a:lvl4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4pPr>
            <a:lvl5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247811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2746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593725" algn="ctr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868363" algn="ctr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143000" algn="ctr">
              <a:spcBef>
                <a:spcPct val="20000"/>
              </a:spcBef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6002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0574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5146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29718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marL="273050" indent="-273050" algn="l">
              <a:buFont typeface="Wingdings 2" panose="05020102010507070707" pitchFamily="18" charset="2"/>
              <a:buChar char=""/>
            </a:pPr>
            <a:endParaRPr kumimoji="0"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>
            <a:lvl1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2pPr>
            <a:lvl3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3pPr>
            <a:lvl4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4pPr>
            <a:lvl5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248835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2746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593725" algn="ctr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868363" algn="ctr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143000" algn="ctr">
              <a:spcBef>
                <a:spcPct val="20000"/>
              </a:spcBef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6002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0574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5146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29718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marL="273050" indent="-273050" algn="l">
              <a:buFont typeface="Wingdings 2" panose="05020102010507070707" pitchFamily="18" charset="2"/>
              <a:buChar char=""/>
            </a:pPr>
            <a:endParaRPr kumimoji="0"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>
            <a:lvl1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2pPr>
            <a:lvl3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3pPr>
            <a:lvl4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4pPr>
            <a:lvl5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249859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2746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593725" algn="ctr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868363" algn="ctr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143000" algn="ctr">
              <a:spcBef>
                <a:spcPct val="20000"/>
              </a:spcBef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6002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0574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5146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29718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marL="273050" indent="-273050" algn="l">
              <a:buFont typeface="Wingdings 2" panose="05020102010507070707" pitchFamily="18" charset="2"/>
              <a:buChar char=""/>
            </a:pPr>
            <a:endParaRPr kumimoji="0"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>
            <a:lvl1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2pPr>
            <a:lvl3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3pPr>
            <a:lvl4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4pPr>
            <a:lvl5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251907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2746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593725" algn="ctr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868363" algn="ctr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143000" algn="ctr">
              <a:spcBef>
                <a:spcPct val="20000"/>
              </a:spcBef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6002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0574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5146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29718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marL="273050" indent="-273050" algn="l">
              <a:buFont typeface="Wingdings 2" panose="05020102010507070707" pitchFamily="18" charset="2"/>
              <a:buChar char=""/>
            </a:pPr>
            <a:endParaRPr kumimoji="0"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>
            <a:lvl1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2pPr>
            <a:lvl3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3pPr>
            <a:lvl4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4pPr>
            <a:lvl5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252931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2746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593725" algn="ctr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868363" algn="ctr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143000" algn="ctr">
              <a:spcBef>
                <a:spcPct val="20000"/>
              </a:spcBef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6002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0574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5146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29718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marL="273050" indent="-273050" algn="l">
              <a:buFont typeface="Wingdings 2" panose="05020102010507070707" pitchFamily="18" charset="2"/>
              <a:buChar char=""/>
            </a:pPr>
            <a:endParaRPr kumimoji="0"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>
            <a:lvl1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2pPr>
            <a:lvl3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3pPr>
            <a:lvl4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4pPr>
            <a:lvl5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250883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2746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593725" algn="ctr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868363" algn="ctr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143000" algn="ctr">
              <a:spcBef>
                <a:spcPct val="20000"/>
              </a:spcBef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6002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0574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5146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29718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marL="273050" indent="-273050" algn="l">
              <a:buFont typeface="Wingdings 2" panose="05020102010507070707" pitchFamily="18" charset="2"/>
              <a:buChar char=""/>
            </a:pPr>
            <a:endParaRPr kumimoji="0"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>
            <a:lvl1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2pPr>
            <a:lvl3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3pPr>
            <a:lvl4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4pPr>
            <a:lvl5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246787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2746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593725" algn="ctr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868363" algn="ctr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143000" algn="ctr">
              <a:spcBef>
                <a:spcPct val="20000"/>
              </a:spcBef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6002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0574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5146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29718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marL="273050" indent="-273050" algn="l">
              <a:buFont typeface="Wingdings 2" panose="05020102010507070707" pitchFamily="18" charset="2"/>
              <a:buChar char=""/>
            </a:pPr>
            <a:endParaRPr kumimoji="0"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/>
          </p:cNvSpPr>
          <p:nvPr/>
        </p:nvSpPr>
        <p:spPr bwMode="auto">
          <a:xfrm>
            <a:off x="301625" y="228600"/>
            <a:ext cx="8534400" cy="758825"/>
          </a:xfrm>
          <a:prstGeom prst="rect">
            <a:avLst/>
          </a:prstGeom>
        </p:spPr>
        <p:txBody>
          <a:bodyPr anchor="b"/>
          <a:lstStyle>
            <a:lvl1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1pPr>
            <a:lvl2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2pPr>
            <a:lvl3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3pPr>
            <a:lvl4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4pPr>
            <a:lvl5pPr algn="ctr"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anose="02040502050405020303" pitchFamily="18" charset="0"/>
                <a:ea typeface="微軟正黑體" panose="020B0604030504040204" pitchFamily="34" charset="-120"/>
              </a:defRPr>
            </a:lvl9pPr>
          </a:lstStyle>
          <a:p>
            <a:endParaRPr kumimoji="0" lang="zh-TW" altLang="en-US"/>
          </a:p>
        </p:txBody>
      </p:sp>
      <p:sp>
        <p:nvSpPr>
          <p:cNvPr id="244739" name="Rectangle 3"/>
          <p:cNvSpPr>
            <a:spLocks noGrp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</p:spPr>
        <p:txBody>
          <a:bodyPr/>
          <a:lstStyle>
            <a:lvl1pPr algn="ctr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defRPr sz="27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274638" algn="ctr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defRPr sz="22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593725" algn="ctr">
              <a:spcBef>
                <a:spcPct val="20000"/>
              </a:spcBef>
              <a:buClr>
                <a:srgbClr val="8CADAE"/>
              </a:buClr>
              <a:buSzPct val="75000"/>
              <a:buFont typeface="Wingdings 2" panose="05020102010507070707" pitchFamily="18" charset="2"/>
              <a:defRPr sz="2000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868363" algn="ctr">
              <a:spcBef>
                <a:spcPct val="20000"/>
              </a:spcBef>
              <a:buClr>
                <a:srgbClr val="8C7B70"/>
              </a:buClr>
              <a:buSzPct val="70000"/>
              <a:buFont typeface="Wingdings" panose="05000000000000000000" pitchFamily="2" charset="2"/>
              <a:defRPr sz="2000">
                <a:solidFill>
                  <a:schemeClr val="tx2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1143000" algn="ctr">
              <a:spcBef>
                <a:spcPct val="20000"/>
              </a:spcBef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16002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0574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25146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2971800" algn="ctr" fontAlgn="base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defRPr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marL="273050" indent="-273050" algn="l">
              <a:buFont typeface="Wingdings 2" panose="05020102010507070707" pitchFamily="18" charset="2"/>
              <a:buChar char=""/>
            </a:pPr>
            <a:endParaRPr kumimoji="0"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FA08468-D198-4542-B783-FB3835F35C06}" type="datetimeFigureOut">
              <a:rPr lang="zh-TW" altLang="en-US"/>
              <a:pPr>
                <a:defRPr/>
              </a:pPr>
              <a:t>2017/12/20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>
              <a:latin typeface="+mn-lt"/>
              <a:ea typeface="+mn-ea"/>
            </a:endParaRP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>
              <a:latin typeface="+mn-lt"/>
              <a:ea typeface="+mn-ea"/>
            </a:endParaRPr>
          </a:p>
        </p:txBody>
      </p:sp>
      <p:sp>
        <p:nvSpPr>
          <p:cNvPr id="12" name="橢圓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5" name="橢圓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kumimoji="0" sz="1600">
                <a:solidFill>
                  <a:srgbClr val="7B9899"/>
                </a:solidFill>
                <a:latin typeface="Georgia" panose="02040502050405020303" pitchFamily="18" charset="0"/>
              </a:defRPr>
            </a:lvl1pPr>
          </a:lstStyle>
          <a:p>
            <a:fld id="{8FBD99D1-8CB5-4BDA-B586-222D720575CD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1038" name="標題版面配置區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  <p:sp>
        <p:nvSpPr>
          <p:cNvPr id="1039" name="文字版面配置區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4" r:id="rId2"/>
    <p:sldLayoutId id="2147483715" r:id="rId3"/>
    <p:sldLayoutId id="2147483716" r:id="rId4"/>
    <p:sldLayoutId id="2147483718" r:id="rId5"/>
    <p:sldLayoutId id="2147483719" r:id="rId6"/>
    <p:sldLayoutId id="2147483717" r:id="rId7"/>
    <p:sldLayoutId id="2147483713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  <a:ea typeface="微軟正黑體" panose="020B0604030504040204" pitchFamily="34" charset="-12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8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3.jpeg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0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7.jpe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0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0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0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0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0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AUXawhkA3M" TargetMode="External"/><Relationship Id="rId2" Type="http://schemas.openxmlformats.org/officeDocument/2006/relationships/hyperlink" Target="http://www.youtube.com/watch?v=0UvagiDQv8Q" TargetMode="External"/><Relationship Id="rId1" Type="http://schemas.openxmlformats.org/officeDocument/2006/relationships/slideLayout" Target="../slideLayouts/slideLayout10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0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0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0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Wsd25Ze5e0" TargetMode="External"/><Relationship Id="rId2" Type="http://schemas.openxmlformats.org/officeDocument/2006/relationships/hyperlink" Target="http://big5.chinabroadcast.cn/gate/big5/gb.cri.cn/27824/2013/03/23/6251s4062531.htm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udn.com/NEWS/WORLD/WOR3/7793467.shtm" TargetMode="External"/><Relationship Id="rId4" Type="http://schemas.openxmlformats.org/officeDocument/2006/relationships/hyperlink" Target="http://www.appledaily.com.tw/realtimenews/article/new/20130322/171783/" TargetMode="Externa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hyperlink" Target="http://tw.news.yahoo.com/%E7%B7%AC%E7%94%B8%E6%A2%85%E6%8F%90%E6%8B%89%E5%AE%97%E6%95%99%E8%A1%9D%E7%AA%81-3%E7%A9%86%E6%96%AF%E6%9E%97%E9%81%AD%E9%87%8D%E5%88%A414%E5%B9%B4-073100831.html" TargetMode="External"/><Relationship Id="rId2" Type="http://schemas.openxmlformats.org/officeDocument/2006/relationships/hyperlink" Target="http://news.on.cc/cnt/world/20130405/bkn-20130405115439885-0405_00902_001.html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zh.wikipedia.org/wiki/%E7%A7%8D%E5%A7%93%E5%88%B6%E5%BA%A6" TargetMode="External"/><Relationship Id="rId4" Type="http://schemas.openxmlformats.org/officeDocument/2006/relationships/hyperlink" Target="http://www.indiacn.com/bwg/custom/13818.html" TargetMode="Externa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hyperlink" Target="http://tw.knowledge.yahoo.com/question/question?qid=1509031001228" TargetMode="External"/><Relationship Id="rId2" Type="http://schemas.openxmlformats.org/officeDocument/2006/relationships/hyperlink" Target="http://tw.knowledge.yahoo.com/question/question?qid=1008062610569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ettoday.net/news/20111118/7760.htm" TargetMode="External"/><Relationship Id="rId5" Type="http://schemas.openxmlformats.org/officeDocument/2006/relationships/hyperlink" Target="http://dvpc.tycg.gov.tw/upload/social_order.htm" TargetMode="External"/><Relationship Id="rId4" Type="http://schemas.openxmlformats.org/officeDocument/2006/relationships/hyperlink" Target="http://coswas.org/www/regulation.htm" TargetMode="Externa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hyperlink" Target="http://dailynews.sina.com/bg/tw/twpolitics/phoenixtv/20110406/17222353357.html" TargetMode="External"/><Relationship Id="rId2" Type="http://schemas.openxmlformats.org/officeDocument/2006/relationships/hyperlink" Target="http://talk.news.pts.org.tw/2009/06/blog-post_17.html" TargetMode="Externa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://www.nownews.com/2013/04/23/11490-2929638.htm" TargetMode="External"/><Relationship Id="rId4" Type="http://schemas.openxmlformats.org/officeDocument/2006/relationships/hyperlink" Target="http://zh.wikipedia.org/wiki/%E4%BA%BA%E8%82%89%E6%90%9C%E7%B4%A2" TargetMode="Externa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Wsd25Ze5e0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gi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youtube.com/watch?v=fORadfFefLg" TargetMode="Externa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youtube.com/watch?v=ZnYqnUfeZ64" TargetMode="Externa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jpe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標題 1"/>
          <p:cNvSpPr>
            <a:spLocks noGrp="1"/>
          </p:cNvSpPr>
          <p:nvPr>
            <p:ph type="subTitle" idx="4294967295"/>
          </p:nvPr>
        </p:nvSpPr>
        <p:spPr>
          <a:xfrm>
            <a:off x="-1000125" y="2571750"/>
            <a:ext cx="7358063" cy="428625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200" b="1" cap="all" spc="250" dirty="0" smtClean="0">
                <a:solidFill>
                  <a:schemeClr val="tx2"/>
                </a:solidFill>
              </a:rPr>
              <a:t>組長</a:t>
            </a:r>
            <a:r>
              <a:rPr lang="en-US" altLang="zh-TW" sz="3200" b="1" cap="all" spc="250" dirty="0" smtClean="0">
                <a:solidFill>
                  <a:schemeClr val="tx2"/>
                </a:solidFill>
              </a:rPr>
              <a:t>:</a:t>
            </a:r>
            <a:r>
              <a:rPr lang="zh-TW" altLang="en-US" sz="3200" b="1" cap="all" spc="250" dirty="0" smtClean="0">
                <a:solidFill>
                  <a:schemeClr val="tx2"/>
                </a:solidFill>
              </a:rPr>
              <a:t>陳代民</a:t>
            </a:r>
            <a:endParaRPr lang="en-US" altLang="zh-TW" sz="32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200" b="1" cap="all" spc="250" dirty="0" smtClean="0">
                <a:solidFill>
                  <a:schemeClr val="tx2"/>
                </a:solidFill>
              </a:rPr>
              <a:t>組員</a:t>
            </a:r>
            <a:r>
              <a:rPr lang="en-US" altLang="zh-TW" sz="3200" b="1" cap="all" spc="250" dirty="0" smtClean="0">
                <a:solidFill>
                  <a:schemeClr val="tx2"/>
                </a:solidFill>
              </a:rPr>
              <a:t>:</a:t>
            </a:r>
            <a:r>
              <a:rPr lang="zh-TW" altLang="en-US" sz="3200" b="1" cap="all" spc="250" dirty="0" smtClean="0">
                <a:solidFill>
                  <a:schemeClr val="tx2"/>
                </a:solidFill>
              </a:rPr>
              <a:t>王宏鈞</a:t>
            </a:r>
            <a:endParaRPr lang="en-US" altLang="zh-TW" sz="32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200" b="1" cap="all" spc="250" dirty="0" smtClean="0">
                <a:solidFill>
                  <a:schemeClr val="tx2"/>
                </a:solidFill>
              </a:rPr>
              <a:t>        陳威宏</a:t>
            </a:r>
            <a:endParaRPr lang="en-US" altLang="zh-TW" sz="32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200" b="1" cap="all" spc="250" dirty="0" smtClean="0">
                <a:solidFill>
                  <a:schemeClr val="tx2"/>
                </a:solidFill>
              </a:rPr>
              <a:t>     陳昕</a:t>
            </a:r>
            <a:endParaRPr lang="en-US" altLang="zh-TW" sz="32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200" b="1" cap="all" spc="250" dirty="0" smtClean="0">
                <a:solidFill>
                  <a:schemeClr val="tx2"/>
                </a:solidFill>
              </a:rPr>
              <a:t>        吳展彰</a:t>
            </a:r>
            <a:endParaRPr lang="en-US" altLang="zh-TW" sz="3200" b="1" cap="all" spc="250" dirty="0" smtClean="0">
              <a:solidFill>
                <a:schemeClr val="tx2"/>
              </a:solidFill>
            </a:endParaRPr>
          </a:p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200" b="1" cap="all" spc="250" dirty="0" smtClean="0">
                <a:solidFill>
                  <a:schemeClr val="tx2"/>
                </a:solidFill>
              </a:rPr>
              <a:t>        鍾享宸</a:t>
            </a:r>
            <a:endParaRPr lang="zh-TW" altLang="en-US" sz="3200" b="1" cap="all" spc="250" dirty="0">
              <a:solidFill>
                <a:schemeClr val="tx2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ctrTitle" idx="4294967295"/>
          </p:nvPr>
        </p:nvSpPr>
        <p:spPr>
          <a:xfrm>
            <a:off x="642938" y="928688"/>
            <a:ext cx="7772400" cy="919162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200" dirty="0" smtClean="0">
                <a:solidFill>
                  <a:schemeClr val="accent1"/>
                </a:solidFill>
              </a:rPr>
              <a:t>當代法政思潮報告</a:t>
            </a:r>
            <a:r>
              <a:rPr lang="en-US" altLang="zh-TW" sz="4200" dirty="0" smtClean="0">
                <a:solidFill>
                  <a:schemeClr val="accent1"/>
                </a:solidFill>
              </a:rPr>
              <a:t>:</a:t>
            </a:r>
            <a:br>
              <a:rPr lang="en-US" altLang="zh-TW" sz="4200" dirty="0" smtClean="0">
                <a:solidFill>
                  <a:schemeClr val="accent1"/>
                </a:solidFill>
              </a:rPr>
            </a:br>
            <a:r>
              <a:rPr lang="zh-TW" altLang="en-US" sz="4200" dirty="0" smtClean="0">
                <a:solidFill>
                  <a:schemeClr val="accent1"/>
                </a:solidFill>
              </a:rPr>
              <a:t>自由</a:t>
            </a:r>
            <a:endParaRPr lang="zh-TW" altLang="en-US" sz="4200" dirty="0">
              <a:solidFill>
                <a:schemeClr val="accent1"/>
              </a:solidFill>
            </a:endParaRPr>
          </a:p>
        </p:txBody>
      </p:sp>
      <p:sp>
        <p:nvSpPr>
          <p:cNvPr id="14339" name="文字方塊 3"/>
          <p:cNvSpPr txBox="1">
            <a:spLocks noChangeArrowheads="1"/>
          </p:cNvSpPr>
          <p:nvPr/>
        </p:nvSpPr>
        <p:spPr bwMode="auto">
          <a:xfrm>
            <a:off x="4643438" y="3714750"/>
            <a:ext cx="4214812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3200"/>
              <a:t>班級</a:t>
            </a:r>
            <a:r>
              <a:rPr kumimoji="0" lang="en-US" altLang="zh-TW" sz="3200"/>
              <a:t>:</a:t>
            </a:r>
            <a:r>
              <a:rPr kumimoji="0" lang="zh-TW" altLang="en-US" sz="3200"/>
              <a:t>化材一甲</a:t>
            </a:r>
            <a:endParaRPr kumimoji="0" lang="en-US" altLang="zh-TW" sz="3200"/>
          </a:p>
          <a:p>
            <a:endParaRPr kumimoji="0" lang="en-US" altLang="zh-TW" sz="3200"/>
          </a:p>
          <a:p>
            <a:r>
              <a:rPr kumimoji="0" lang="zh-TW" altLang="en-US" sz="3200"/>
              <a:t>組別</a:t>
            </a:r>
            <a:r>
              <a:rPr kumimoji="0" lang="en-US" altLang="zh-TW" sz="3200"/>
              <a:t>:</a:t>
            </a:r>
            <a:r>
              <a:rPr kumimoji="0" lang="zh-TW" altLang="en-US" sz="3200"/>
              <a:t>第</a:t>
            </a:r>
            <a:r>
              <a:rPr kumimoji="0" lang="en-US" altLang="zh-TW" sz="3200"/>
              <a:t>6</a:t>
            </a:r>
            <a:r>
              <a:rPr kumimoji="0" lang="zh-TW" altLang="en-US" sz="3200"/>
              <a:t>組</a:t>
            </a:r>
            <a:endParaRPr kumimoji="0" lang="en-US" altLang="zh-TW" sz="3200"/>
          </a:p>
          <a:p>
            <a:r>
              <a:rPr kumimoji="0" lang="zh-TW" altLang="en-US" sz="3200"/>
              <a:t>指導教授</a:t>
            </a:r>
            <a:r>
              <a:rPr kumimoji="0" lang="en-US" altLang="zh-TW" sz="3200"/>
              <a:t>:</a:t>
            </a:r>
            <a:r>
              <a:rPr kumimoji="0" lang="zh-TW" altLang="en-US" sz="3200"/>
              <a:t>邵維慶  教授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亞里斯多德  </a:t>
            </a:r>
            <a:r>
              <a:rPr lang="en-US" altLang="zh-TW" smtClean="0"/>
              <a:t>Aristotle</a:t>
            </a:r>
            <a:endParaRPr lang="zh-TW" altLang="en-US" smtClean="0"/>
          </a:p>
        </p:txBody>
      </p:sp>
      <p:pic>
        <p:nvPicPr>
          <p:cNvPr id="24578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57375"/>
            <a:ext cx="2590800" cy="3471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500563" y="1857375"/>
            <a:ext cx="3643312" cy="31702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solidFill>
                  <a:srgbClr val="000000"/>
                </a:solidFill>
                <a:latin typeface="新細明體" panose="02020500000000000000" pitchFamily="18" charset="-120"/>
              </a:rPr>
              <a:t>自由是</a:t>
            </a:r>
            <a:r>
              <a:rPr kumimoji="0" lang="zh-TW" altLang="en-US" sz="2800">
                <a:solidFill>
                  <a:srgbClr val="FF0000"/>
                </a:solidFill>
                <a:latin typeface="新細明體" panose="02020500000000000000" pitchFamily="18" charset="-120"/>
              </a:rPr>
              <a:t>人人均有治理與被治理的機會</a:t>
            </a:r>
          </a:p>
          <a:p>
            <a:endParaRPr kumimoji="0" lang="en-US" altLang="zh-TW" sz="2800">
              <a:solidFill>
                <a:srgbClr val="000000"/>
              </a:solidFill>
            </a:endParaRPr>
          </a:p>
          <a:p>
            <a:r>
              <a:rPr kumimoji="0" lang="zh-TW" altLang="en-US" sz="2800">
                <a:solidFill>
                  <a:srgbClr val="000000"/>
                </a:solidFill>
                <a:latin typeface="新細明體" panose="02020500000000000000" pitchFamily="18" charset="-120"/>
              </a:rPr>
              <a:t>自由是能根據</a:t>
            </a:r>
            <a:r>
              <a:rPr kumimoji="0" lang="zh-TW" altLang="en-US" sz="2800">
                <a:solidFill>
                  <a:srgbClr val="FF0000"/>
                </a:solidFill>
                <a:latin typeface="新細明體" panose="02020500000000000000" pitchFamily="18" charset="-120"/>
              </a:rPr>
              <a:t>個人願望而生活</a:t>
            </a:r>
          </a:p>
          <a:p>
            <a:endParaRPr kumimoji="0" lang="zh-TW" altLang="en-US" sz="3600"/>
          </a:p>
          <a:p>
            <a:endParaRPr kumimoji="0" lang="zh-TW" altLang="en-US" sz="2400"/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4000500" y="5429250"/>
            <a:ext cx="471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3600"/>
              <a:t>擁有參政權</a:t>
            </a:r>
            <a:r>
              <a:rPr kumimoji="0" lang="en-US" altLang="zh-TW" sz="3600"/>
              <a:t>=</a:t>
            </a:r>
            <a:r>
              <a:rPr kumimoji="0" lang="zh-TW" altLang="en-US" sz="3600"/>
              <a:t>擁有自由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2928938" y="5500688"/>
            <a:ext cx="1000125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4582" name="文字方塊 7"/>
          <p:cNvSpPr txBox="1">
            <a:spLocks noChangeArrowheads="1"/>
          </p:cNvSpPr>
          <p:nvPr/>
        </p:nvSpPr>
        <p:spPr bwMode="auto">
          <a:xfrm>
            <a:off x="1143000" y="542925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40290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台灣綠島人權紀念碑：一道長約十來公尺的石牆上刻滿當年在白色恐怖下的犧牲者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  <p:pic>
        <p:nvPicPr>
          <p:cNvPr id="140291" name="Picture 2" descr="C:\Users\Zon\Pictures\臺灣綠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08275"/>
            <a:ext cx="6192838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43000" y="714375"/>
            <a:ext cx="8534400" cy="758825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3000" b="1" smtClean="0">
                <a:solidFill>
                  <a:srgbClr val="FF0000"/>
                </a:solidFill>
              </a:rPr>
              <a:t/>
            </a:r>
            <a:br>
              <a:rPr lang="en-US" altLang="zh-TW" sz="3000" b="1" smtClean="0">
                <a:solidFill>
                  <a:srgbClr val="FF0000"/>
                </a:solidFill>
              </a:rPr>
            </a:br>
            <a:r>
              <a:rPr lang="en-US" altLang="zh-TW" sz="3000" b="1" smtClean="0">
                <a:solidFill>
                  <a:srgbClr val="FF0000"/>
                </a:solidFill>
              </a:rPr>
              <a:t>         </a:t>
            </a:r>
            <a:r>
              <a:rPr lang="zh-TW" altLang="en-US" sz="4000" b="1" smtClean="0">
                <a:solidFill>
                  <a:schemeClr val="tx1"/>
                </a:solidFill>
              </a:rPr>
              <a:t>美麗島事件</a:t>
            </a:r>
            <a:r>
              <a:rPr lang="en-US" altLang="zh-TW" sz="3000" b="1" smtClean="0">
                <a:solidFill>
                  <a:srgbClr val="A0A5B8"/>
                </a:solidFill>
              </a:rPr>
              <a:t/>
            </a:r>
            <a:br>
              <a:rPr lang="en-US" altLang="zh-TW" sz="3000" b="1" smtClean="0">
                <a:solidFill>
                  <a:srgbClr val="A0A5B8"/>
                </a:solidFill>
              </a:rPr>
            </a:br>
            <a:endParaRPr lang="zh-TW" altLang="en-US" sz="3000" smtClean="0">
              <a:solidFill>
                <a:srgbClr val="A0A5B8"/>
              </a:solidFill>
            </a:endParaRPr>
          </a:p>
        </p:txBody>
      </p:sp>
      <p:sp>
        <p:nvSpPr>
          <p:cNvPr id="142338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468313" y="1557338"/>
            <a:ext cx="8218487" cy="456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b="1" smtClean="0">
                <a:solidFill>
                  <a:srgbClr val="FF0000"/>
                </a:solidFill>
                <a:latin typeface="新細明體" panose="02020500000000000000" pitchFamily="18" charset="-120"/>
              </a:rPr>
              <a:t>美麗島事件</a:t>
            </a:r>
            <a:endParaRPr lang="en-US" altLang="zh-TW" b="1" smtClean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zh-TW" smtClean="0">
                <a:latin typeface="新細明體" panose="02020500000000000000" pitchFamily="18" charset="-120"/>
              </a:rPr>
              <a:t>1979</a:t>
            </a:r>
            <a:r>
              <a:rPr lang="zh-TW" altLang="en-US" smtClean="0">
                <a:latin typeface="新細明體" panose="02020500000000000000" pitchFamily="18" charset="-120"/>
              </a:rPr>
              <a:t>年美麗島雜誌社發行人黃信介向警備總部提出，將於</a:t>
            </a:r>
            <a:r>
              <a:rPr lang="en-US" altLang="zh-TW" smtClean="0">
                <a:latin typeface="新細明體" panose="02020500000000000000" pitchFamily="18" charset="-120"/>
              </a:rPr>
              <a:t>12</a:t>
            </a:r>
            <a:r>
              <a:rPr lang="zh-TW" altLang="en-US" smtClean="0">
                <a:latin typeface="新細明體" panose="02020500000000000000" pitchFamily="18" charset="-120"/>
              </a:rPr>
              <a:t>月</a:t>
            </a:r>
            <a:r>
              <a:rPr lang="en-US" altLang="zh-TW" smtClean="0">
                <a:latin typeface="新細明體" panose="02020500000000000000" pitchFamily="18" charset="-120"/>
              </a:rPr>
              <a:t>10</a:t>
            </a:r>
            <a:r>
              <a:rPr lang="zh-TW" altLang="en-US" smtClean="0">
                <a:latin typeface="新細明體" panose="02020500000000000000" pitchFamily="18" charset="-120"/>
              </a:rPr>
              <a:t>日在高雄舉行「人權大會」的申請。</a:t>
            </a:r>
            <a:r>
              <a:rPr lang="en-US" altLang="zh-TW" smtClean="0">
                <a:latin typeface="新細明體" panose="02020500000000000000" pitchFamily="18" charset="-120"/>
              </a:rPr>
              <a:t>12</a:t>
            </a:r>
            <a:r>
              <a:rPr lang="zh-TW" altLang="en-US" smtClean="0">
                <a:latin typeface="新細明體" panose="02020500000000000000" pitchFamily="18" charset="-120"/>
              </a:rPr>
              <a:t>月</a:t>
            </a:r>
            <a:r>
              <a:rPr lang="en-US" altLang="zh-TW" smtClean="0">
                <a:latin typeface="新細明體" panose="02020500000000000000" pitchFamily="18" charset="-120"/>
              </a:rPr>
              <a:t>9</a:t>
            </a:r>
            <a:r>
              <a:rPr lang="zh-TW" altLang="en-US" smtClean="0">
                <a:latin typeface="新細明體" panose="02020500000000000000" pitchFamily="18" charset="-120"/>
              </a:rPr>
              <a:t>日南區警備司令部突然宣布於次日起舉行「冬防演習」，嚴禁一切集會，然而早已安排好的集會遊行卻難以臨時解散。</a:t>
            </a:r>
            <a:r>
              <a:rPr lang="en-US" altLang="zh-TW" smtClean="0">
                <a:latin typeface="新細明體" panose="02020500000000000000" pitchFamily="18" charset="-120"/>
              </a:rPr>
              <a:t>12</a:t>
            </a:r>
            <a:r>
              <a:rPr lang="zh-TW" altLang="en-US" smtClean="0">
                <a:latin typeface="新細明體" panose="02020500000000000000" pitchFamily="18" charset="-120"/>
              </a:rPr>
              <a:t>月</a:t>
            </a:r>
            <a:r>
              <a:rPr lang="en-US" altLang="zh-TW" smtClean="0">
                <a:latin typeface="新細明體" panose="02020500000000000000" pitchFamily="18" charset="-120"/>
              </a:rPr>
              <a:t>10</a:t>
            </a:r>
            <a:r>
              <a:rPr lang="zh-TW" altLang="en-US" smtClean="0">
                <a:latin typeface="新細明體" panose="02020500000000000000" pitchFamily="18" charset="-120"/>
              </a:rPr>
              <a:t>日傍晚，</a:t>
            </a:r>
            <a:r>
              <a:rPr lang="zh-TW" altLang="zh-TW" smtClean="0">
                <a:latin typeface="新細明體" panose="02020500000000000000" pitchFamily="18" charset="-120"/>
              </a:rPr>
              <a:t>以</a:t>
            </a:r>
            <a:r>
              <a:rPr lang="zh-TW" altLang="en-US" smtClean="0">
                <a:latin typeface="新細明體" panose="02020500000000000000" pitchFamily="18" charset="-120"/>
              </a:rPr>
              <a:t>美麗島雜誌社</a:t>
            </a:r>
            <a:r>
              <a:rPr lang="zh-TW" altLang="zh-TW" smtClean="0">
                <a:latin typeface="新細明體" panose="02020500000000000000" pitchFamily="18" charset="-120"/>
              </a:rPr>
              <a:t>成員為核心的</a:t>
            </a:r>
            <a:r>
              <a:rPr lang="zh-TW" altLang="en-US" smtClean="0">
                <a:latin typeface="新細明體" panose="02020500000000000000" pitchFamily="18" charset="-120"/>
              </a:rPr>
              <a:t>黨外</a:t>
            </a:r>
            <a:r>
              <a:rPr lang="zh-TW" altLang="zh-TW" smtClean="0">
                <a:latin typeface="新細明體" panose="02020500000000000000" pitchFamily="18" charset="-120"/>
              </a:rPr>
              <a:t>人士，組織群眾進行示威遊行，訴求</a:t>
            </a:r>
            <a:r>
              <a:rPr lang="zh-TW" altLang="en-US" smtClean="0">
                <a:latin typeface="新細明體" panose="02020500000000000000" pitchFamily="18" charset="-120"/>
              </a:rPr>
              <a:t>民主</a:t>
            </a:r>
            <a:r>
              <a:rPr lang="zh-TW" altLang="zh-TW" smtClean="0">
                <a:latin typeface="新細明體" panose="02020500000000000000" pitchFamily="18" charset="-120"/>
              </a:rPr>
              <a:t>與</a:t>
            </a:r>
            <a:r>
              <a:rPr lang="zh-TW" altLang="en-US" smtClean="0">
                <a:latin typeface="新細明體" panose="02020500000000000000" pitchFamily="18" charset="-120"/>
              </a:rPr>
              <a:t>自由</a:t>
            </a:r>
            <a:r>
              <a:rPr lang="zh-TW" altLang="zh-TW" smtClean="0">
                <a:latin typeface="新細明體" panose="02020500000000000000" pitchFamily="18" charset="-120"/>
              </a:rPr>
              <a:t>。</a:t>
            </a:r>
            <a:endParaRPr lang="en-US" altLang="zh-TW" smtClean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標題 3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850392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8" indent="-342900">
              <a:defRPr/>
            </a:pPr>
            <a:r>
              <a:rPr lang="zh-TW" altLang="en-US" sz="2700" dirty="0" smtClean="0">
                <a:latin typeface="標楷體" pitchFamily="65" charset="-120"/>
                <a:ea typeface="標楷體" pitchFamily="65" charset="-120"/>
              </a:rPr>
              <a:t>群眾一開始遊行，治安單位就將警戒區域</a:t>
            </a:r>
            <a:endParaRPr lang="en-US" altLang="zh-TW" sz="2700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縮小，以強大鎮暴警力封鎖住群眾的去路，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緊張氣氛不斷升高，終於造成一場上百人受傷的警民衝突事件，此即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[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美麗島事件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] 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其間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所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發生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衝突，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因是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民眾長期積怨及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政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府的高壓姿態下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才會</a:t>
            </a:r>
            <a:r>
              <a:rPr lang="zh-TW" altLang="zh-TW" dirty="0" smtClean="0">
                <a:latin typeface="標楷體" pitchFamily="65" charset="-120"/>
                <a:ea typeface="標楷體" pitchFamily="65" charset="-120"/>
              </a:rPr>
              <a:t>越演越烈，竟演變成官民暴力相對，最後以國民黨政府派遣軍警全面鎮壓收場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46434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  影響最深遠的民主運動</a:t>
            </a:r>
            <a:r>
              <a:rPr lang="en-US" altLang="zh-TW" smtClean="0"/>
              <a:t>-</a:t>
            </a:r>
            <a:r>
              <a:rPr lang="zh-TW" altLang="en-US" smtClean="0"/>
              <a:t>美麗島事件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  <p:pic>
        <p:nvPicPr>
          <p:cNvPr id="146435" name="Picture 2" descr="C:\Users\Zon\Pictures\thCAD72MV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763" y="2349500"/>
            <a:ext cx="684688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48482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/>
              <a:t>黨外民運人士守護台灣   黃信介進入軍事法處受</a:t>
            </a:r>
            <a:endParaRPr lang="en-US" altLang="zh-TW" sz="2800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/>
              <a:t>                   </a:t>
            </a:r>
          </a:p>
        </p:txBody>
      </p:sp>
      <p:pic>
        <p:nvPicPr>
          <p:cNvPr id="148483" name="Picture 2" descr="C:\Users\Zon\Pictures\thCAZXY8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143125"/>
            <a:ext cx="35290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84" name="Picture 2" descr="C:\Users\Zon\Pictures\thCA4LKFE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14563"/>
            <a:ext cx="37115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42875" y="1527175"/>
            <a:ext cx="8858250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z="3900" b="1" smtClean="0"/>
              <a:t>美麗島事件影響</a:t>
            </a:r>
            <a:endParaRPr lang="en-US" altLang="zh-TW" sz="3900" b="1" smtClean="0"/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en-US" altLang="zh-TW" sz="3300" smtClean="0"/>
              <a:t>1.</a:t>
            </a:r>
            <a:r>
              <a:rPr lang="zh-TW" altLang="zh-TW" sz="3200" smtClean="0"/>
              <a:t>事件</a:t>
            </a:r>
            <a:r>
              <a:rPr lang="zh-TW" altLang="en-US" sz="3200" smtClean="0"/>
              <a:t>之後</a:t>
            </a:r>
            <a:r>
              <a:rPr lang="zh-TW" altLang="zh-TW" sz="3200" smtClean="0"/>
              <a:t>對台灣的</a:t>
            </a:r>
            <a:r>
              <a:rPr lang="zh-TW" altLang="en-US" sz="3200" smtClean="0"/>
              <a:t>政局發展</a:t>
            </a:r>
            <a:r>
              <a:rPr lang="zh-TW" altLang="zh-TW" sz="3200" smtClean="0"/>
              <a:t>有著重要影響，國民黨逐漸</a:t>
            </a:r>
            <a:r>
              <a:rPr lang="zh-TW" altLang="en-US" sz="3200" smtClean="0"/>
              <a:t>改變一黨專政</a:t>
            </a:r>
            <a:r>
              <a:rPr lang="zh-TW" altLang="zh-TW" sz="3200" smtClean="0"/>
              <a:t>的路線以應時勢，</a:t>
            </a:r>
            <a:r>
              <a:rPr lang="zh-TW" altLang="en-US" sz="3200" smtClean="0"/>
              <a:t>更因而</a:t>
            </a:r>
            <a:r>
              <a:rPr lang="zh-TW" altLang="zh-TW" sz="3200" smtClean="0"/>
              <a:t>解除</a:t>
            </a:r>
            <a:r>
              <a:rPr lang="zh-TW" altLang="en-US" sz="3200" smtClean="0"/>
              <a:t>戒嚴，美麗島事件可說是解嚴的關鍵。</a:t>
            </a:r>
            <a:endParaRPr lang="en-US" altLang="zh-TW" sz="3200" b="1" smtClean="0"/>
          </a:p>
          <a:p>
            <a:pPr marL="342900" lvl="1" indent="-342900"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3200" smtClean="0">
                <a:solidFill>
                  <a:schemeClr val="tx1"/>
                </a:solidFill>
              </a:rPr>
              <a:t>2.</a:t>
            </a:r>
            <a:r>
              <a:rPr lang="zh-TW" altLang="zh-TW" sz="3200" smtClean="0">
                <a:solidFill>
                  <a:schemeClr val="tx1"/>
                </a:solidFill>
              </a:rPr>
              <a:t>美麗島事件，引出一批學有專精的辯護律師，使他們從幕後走到幕前，紛紛投入黨外運動，成為黨外運動的名角。像謝長廷﹑陳水扁、尤清、、蘇貞昌等人，都是在擔任美麗島辯護律師之後，風雲際會，投入政治運動的行列。</a:t>
            </a:r>
            <a:endParaRPr lang="en-US" altLang="zh-TW" sz="3200" smtClean="0">
              <a:solidFill>
                <a:schemeClr val="tx1"/>
              </a:solidFill>
            </a:endParaRPr>
          </a:p>
          <a:p>
            <a:pPr marL="342900" lvl="1" indent="-342900" algn="ctr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解嚴</a:t>
            </a:r>
          </a:p>
        </p:txBody>
      </p:sp>
      <p:pic>
        <p:nvPicPr>
          <p:cNvPr id="152578" name="Picture 2" descr="C:\Users\Zon\Pictures\e5b45ce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2071688"/>
            <a:ext cx="2808287" cy="3671887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579" name="文字方塊 3"/>
          <p:cNvSpPr txBox="1">
            <a:spLocks noChangeArrowheads="1"/>
          </p:cNvSpPr>
          <p:nvPr/>
        </p:nvSpPr>
        <p:spPr bwMode="auto">
          <a:xfrm>
            <a:off x="857250" y="2357438"/>
            <a:ext cx="40005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3200"/>
              <a:t>解嚴</a:t>
            </a:r>
          </a:p>
          <a:p>
            <a:r>
              <a:rPr kumimoji="0" lang="en-US" altLang="zh-TW" sz="2800"/>
              <a:t>1987</a:t>
            </a:r>
            <a:r>
              <a:rPr kumimoji="0" lang="zh-TW" altLang="en-US" sz="2800"/>
              <a:t>年</a:t>
            </a:r>
            <a:r>
              <a:rPr kumimoji="0" lang="en-US" altLang="zh-TW" sz="2800"/>
              <a:t>7</a:t>
            </a:r>
            <a:r>
              <a:rPr kumimoji="0" lang="zh-TW" altLang="en-US" sz="2800"/>
              <a:t>月</a:t>
            </a:r>
            <a:r>
              <a:rPr kumimoji="0" lang="en-US" altLang="zh-TW" sz="2800"/>
              <a:t>15</a:t>
            </a:r>
            <a:r>
              <a:rPr kumimoji="0" lang="zh-TW" altLang="en-US" sz="2800"/>
              <a:t>日</a:t>
            </a:r>
            <a:r>
              <a:rPr kumimoji="0" lang="en-US" altLang="zh-TW" sz="2800"/>
              <a:t>(</a:t>
            </a:r>
            <a:r>
              <a:rPr kumimoji="0" lang="zh-TW" altLang="en-US" sz="2800"/>
              <a:t>民國</a:t>
            </a:r>
            <a:r>
              <a:rPr kumimoji="0" lang="en-US" altLang="zh-TW" sz="2800"/>
              <a:t>76</a:t>
            </a:r>
            <a:r>
              <a:rPr kumimoji="0" lang="zh-TW" altLang="en-US" sz="2800"/>
              <a:t>年</a:t>
            </a:r>
            <a:r>
              <a:rPr kumimoji="0" lang="en-US" altLang="zh-TW" sz="2800"/>
              <a:t>) </a:t>
            </a:r>
            <a:r>
              <a:rPr kumimoji="0" lang="zh-TW" altLang="en-US" sz="2800"/>
              <a:t>蔣經國總統宣布解嚴，</a:t>
            </a:r>
          </a:p>
          <a:p>
            <a:r>
              <a:rPr kumimoji="0" lang="zh-TW" altLang="en-US" sz="2800"/>
              <a:t>開放黨禁、解除報禁、言論自由、開放兩岸探親。使台灣憲政恢復實態， 促進政治民主化， </a:t>
            </a:r>
          </a:p>
          <a:p>
            <a:r>
              <a:rPr kumimoji="0" lang="zh-TW" altLang="en-US" sz="2800"/>
              <a:t>歸還自由權給人民。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54626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/>
              <a:t>解嚴後的影響</a:t>
            </a:r>
            <a:r>
              <a:rPr lang="en-US" altLang="zh-TW" sz="2800" smtClean="0"/>
              <a:t>: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zh-TW" sz="2400" smtClean="0"/>
              <a:t>1.</a:t>
            </a:r>
            <a:r>
              <a:rPr lang="zh-TW" altLang="en-US" sz="2400" smtClean="0"/>
              <a:t>人身自由權受到更多保障，在言論、出版及集會結社自由上</a:t>
            </a:r>
            <a:r>
              <a:rPr lang="en-US" altLang="zh-TW" sz="2400" smtClean="0"/>
              <a:t>,</a:t>
            </a:r>
            <a:r>
              <a:rPr lang="zh-TW" altLang="en-US" sz="2400" smtClean="0"/>
              <a:t>人民權利也受到憲法保障。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zh-TW" sz="2400" smtClean="0"/>
              <a:t>2.</a:t>
            </a:r>
            <a:r>
              <a:rPr lang="zh-TW" altLang="en-US" sz="2400" smtClean="0"/>
              <a:t>平民不受軍法處置</a:t>
            </a:r>
            <a:endParaRPr lang="en-US" altLang="zh-TW" sz="2400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zh-TW" sz="2400" smtClean="0"/>
              <a:t>3.</a:t>
            </a:r>
            <a:r>
              <a:rPr lang="zh-TW" altLang="en-US" sz="2400" smtClean="0"/>
              <a:t>出入境及出版物的管理由軍方警備機關移交警察機關及新聞局負責</a:t>
            </a:r>
            <a:endParaRPr lang="en-US" altLang="zh-TW" sz="2400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zh-TW" sz="2400" smtClean="0"/>
              <a:t>4.</a:t>
            </a:r>
            <a:r>
              <a:rPr lang="zh-TW" altLang="en-US" sz="2400" smtClean="0"/>
              <a:t>台灣地區人民可依法結黨結社、組織參加集會遊行及從事政治活動。</a:t>
            </a:r>
            <a:endParaRPr lang="en-US" altLang="zh-TW" sz="2400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zh-TW" sz="2400" smtClean="0"/>
              <a:t>5.</a:t>
            </a:r>
            <a:r>
              <a:rPr lang="zh-TW" altLang="en-US" sz="2400" smtClean="0"/>
              <a:t>解嚴後許多事項政府不在管制，各主管機關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57313" y="785813"/>
            <a:ext cx="8534400" cy="758825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3000" b="1" smtClean="0">
                <a:solidFill>
                  <a:srgbClr val="FF0000"/>
                </a:solidFill>
              </a:rPr>
              <a:t/>
            </a:r>
            <a:br>
              <a:rPr lang="en-US" altLang="zh-TW" sz="3000" b="1" smtClean="0">
                <a:solidFill>
                  <a:srgbClr val="FF0000"/>
                </a:solidFill>
              </a:rPr>
            </a:br>
            <a:r>
              <a:rPr lang="en-US" altLang="zh-TW" sz="3000" b="1" smtClean="0">
                <a:solidFill>
                  <a:srgbClr val="FF0000"/>
                </a:solidFill>
              </a:rPr>
              <a:t>         </a:t>
            </a:r>
            <a:r>
              <a:rPr lang="zh-TW" altLang="en-US" sz="4000" b="1" smtClean="0">
                <a:solidFill>
                  <a:schemeClr val="tx1"/>
                </a:solidFill>
              </a:rPr>
              <a:t>蔣經國時代</a:t>
            </a:r>
            <a:r>
              <a:rPr lang="en-US" altLang="zh-TW" sz="4000" b="1" smtClean="0">
                <a:solidFill>
                  <a:schemeClr val="tx1"/>
                </a:solidFill>
              </a:rPr>
              <a:t/>
            </a:r>
            <a:br>
              <a:rPr lang="en-US" altLang="zh-TW" sz="4000" b="1" smtClean="0">
                <a:solidFill>
                  <a:schemeClr val="tx1"/>
                </a:solidFill>
              </a:rPr>
            </a:br>
            <a:endParaRPr lang="zh-TW" altLang="en-US" sz="4000" smtClean="0">
              <a:solidFill>
                <a:schemeClr val="tx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z="3300" b="1" smtClean="0">
                <a:solidFill>
                  <a:srgbClr val="FF0000"/>
                </a:solidFill>
              </a:rPr>
              <a:t>蔣經國時代</a:t>
            </a:r>
            <a:endParaRPr lang="en-US" altLang="zh-TW" sz="3300" b="1" smtClean="0">
              <a:solidFill>
                <a:srgbClr val="FF0000"/>
              </a:solidFill>
            </a:endParaRPr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z="3000" smtClean="0"/>
              <a:t>戒嚴</a:t>
            </a:r>
            <a:r>
              <a:rPr lang="zh-TW" altLang="zh-TW" sz="3000" smtClean="0"/>
              <a:t>期間，涉入</a:t>
            </a:r>
            <a:r>
              <a:rPr lang="zh-TW" altLang="en-US" sz="3000" smtClean="0"/>
              <a:t>白色恐怖時期</a:t>
            </a:r>
            <a:r>
              <a:rPr lang="zh-TW" altLang="zh-TW" sz="3000" smtClean="0"/>
              <a:t>踐踏</a:t>
            </a:r>
            <a:r>
              <a:rPr lang="zh-TW" altLang="en-US" sz="3000" smtClean="0"/>
              <a:t>台灣人權</a:t>
            </a:r>
            <a:r>
              <a:rPr lang="zh-TW" altLang="zh-TW" sz="3000" smtClean="0"/>
              <a:t>的諸多決策。因參與迫害</a:t>
            </a:r>
            <a:r>
              <a:rPr lang="zh-TW" altLang="en-US" sz="3000" smtClean="0"/>
              <a:t>台籍</a:t>
            </a:r>
            <a:r>
              <a:rPr lang="zh-TW" altLang="zh-TW" sz="3000" smtClean="0"/>
              <a:t>菁英，而於1970年訪問</a:t>
            </a:r>
            <a:r>
              <a:rPr lang="zh-TW" altLang="en-US" sz="3000" smtClean="0"/>
              <a:t>美國時</a:t>
            </a:r>
            <a:r>
              <a:rPr lang="zh-TW" altLang="zh-TW" sz="3000" smtClean="0"/>
              <a:t>在</a:t>
            </a:r>
            <a:r>
              <a:rPr lang="zh-TW" altLang="en-US" sz="3000" smtClean="0"/>
              <a:t>紐約市</a:t>
            </a:r>
            <a:r>
              <a:rPr lang="zh-TW" altLang="zh-TW" sz="3000" smtClean="0"/>
              <a:t>遭臺灣留學生槍擊未遂，從而開始任用臺籍人士</a:t>
            </a:r>
            <a:r>
              <a:rPr lang="zh-TW" altLang="en-US" sz="3000" smtClean="0"/>
              <a:t>如李登輝林洋港</a:t>
            </a:r>
            <a:r>
              <a:rPr lang="zh-TW" altLang="zh-TW" sz="3000" b="1" smtClean="0"/>
              <a:t>孫運璿</a:t>
            </a:r>
            <a:r>
              <a:rPr lang="zh-TW" altLang="en-US" sz="3000" smtClean="0"/>
              <a:t>等</a:t>
            </a:r>
            <a:r>
              <a:rPr lang="zh-TW" altLang="zh-TW" sz="3000" smtClean="0"/>
              <a:t>。</a:t>
            </a:r>
            <a:r>
              <a:rPr lang="zh-TW" altLang="en-US" sz="3000" smtClean="0"/>
              <a:t>政治趨向本土化。 </a:t>
            </a:r>
            <a:endParaRPr lang="en-US" altLang="zh-TW" sz="3000" smtClean="0"/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z="3000" smtClean="0"/>
              <a:t>蔣經國總統關心基層民眾的生活，推行十大建設改善人民經濟與生活。在晚年時推動有限度的民主改革，並實際走訪台灣各鄉鎮以得知地方實際需要，勤政愛民，成為台灣走透透的始祖。</a:t>
            </a:r>
            <a:endParaRPr lang="en-US" altLang="zh-TW" sz="3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2" descr="C:\Users\Zon\Pictures\01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785938"/>
            <a:ext cx="4176712" cy="446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標題 4"/>
          <p:cNvSpPr>
            <a:spLocks noGrp="1"/>
          </p:cNvSpPr>
          <p:nvPr>
            <p:ph type="title" idx="4294967295"/>
          </p:nvPr>
        </p:nvSpPr>
        <p:spPr>
          <a:xfrm>
            <a:off x="142875" y="357188"/>
            <a:ext cx="9001125" cy="758825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zh-TW" altLang="en-US" sz="3200" smtClean="0">
                <a:solidFill>
                  <a:schemeClr val="tx1"/>
                </a:solidFill>
              </a:rPr>
              <a:t>勤政又愛民</a:t>
            </a:r>
            <a:r>
              <a:rPr lang="zh-TW" altLang="en-US" sz="2000" smtClean="0">
                <a:solidFill>
                  <a:schemeClr val="tx1"/>
                </a:solidFill>
              </a:rPr>
              <a:t>造訪孤兒院</a:t>
            </a:r>
            <a:r>
              <a:rPr lang="en-US" altLang="zh-TW" sz="2000" smtClean="0">
                <a:solidFill>
                  <a:schemeClr val="tx1"/>
                </a:solidFill>
              </a:rPr>
              <a:t>-</a:t>
            </a:r>
            <a:r>
              <a:rPr lang="zh-TW" altLang="en-US" sz="2000" smtClean="0">
                <a:solidFill>
                  <a:schemeClr val="tx1"/>
                </a:solidFill>
              </a:rPr>
              <a:t>該無臂女童為楊恩典女士以及</a:t>
            </a:r>
            <a:r>
              <a:rPr lang="zh-TW" altLang="en-US" sz="2200" smtClean="0">
                <a:solidFill>
                  <a:schemeClr val="tx1"/>
                </a:solidFill>
              </a:rPr>
              <a:t>蒞臨林園廠視察</a:t>
            </a:r>
            <a:endParaRPr lang="zh-TW" altLang="en-US" sz="2000" smtClean="0">
              <a:solidFill>
                <a:schemeClr val="tx1"/>
              </a:solidFill>
            </a:endParaRPr>
          </a:p>
        </p:txBody>
      </p:sp>
      <p:pic>
        <p:nvPicPr>
          <p:cNvPr id="158723" name="Picture 3" descr="C:\Users\Zon\Pictures\2010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785938"/>
            <a:ext cx="4071937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西賽羅  </a:t>
            </a:r>
            <a:r>
              <a:rPr lang="en-US" altLang="zh-TW" smtClean="0"/>
              <a:t>Cicero</a:t>
            </a:r>
            <a:endParaRPr lang="zh-TW" altLang="en-US" smtClean="0"/>
          </a:p>
        </p:txBody>
      </p:sp>
      <p:pic>
        <p:nvPicPr>
          <p:cNvPr id="25602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928813"/>
            <a:ext cx="2259012" cy="3330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714750" y="1643063"/>
            <a:ext cx="4929188" cy="3046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+mn-ea"/>
                <a:ea typeface="+mn-ea"/>
              </a:rPr>
              <a:t>有一律法，與造化相和，適用眾人，永世不易，此即正確之理性也。人之欲以律法貶斥斯理，實不當之舉。限之滅之，無時能遂，永不能行。</a:t>
            </a:r>
            <a:endParaRPr kumimoji="0" lang="en-US" altLang="zh-TW" sz="3200" dirty="0">
              <a:latin typeface="+mn-ea"/>
              <a:ea typeface="+mn-ea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3357563" y="5286375"/>
            <a:ext cx="1143000" cy="642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572000" y="5000625"/>
            <a:ext cx="44291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3200" b="1">
                <a:solidFill>
                  <a:srgbClr val="FF0000"/>
                </a:solidFill>
              </a:rPr>
              <a:t>只要履行自己的法律義務就能得到自由</a:t>
            </a:r>
            <a:r>
              <a:rPr kumimoji="0" lang="zh-TW" altLang="en-US" sz="3200" b="1"/>
              <a:t>。</a:t>
            </a:r>
          </a:p>
          <a:p>
            <a:endParaRPr kumimoji="0" lang="zh-TW" altLang="en-US"/>
          </a:p>
        </p:txBody>
      </p:sp>
      <p:sp>
        <p:nvSpPr>
          <p:cNvPr id="25606" name="文字方塊 7"/>
          <p:cNvSpPr txBox="1">
            <a:spLocks noChangeArrowheads="1"/>
          </p:cNvSpPr>
          <p:nvPr/>
        </p:nvSpPr>
        <p:spPr bwMode="auto">
          <a:xfrm>
            <a:off x="1071563" y="5357813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357313" y="714375"/>
            <a:ext cx="8534400" cy="758825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30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/>
            </a:r>
            <a:br>
              <a:rPr lang="en-US" altLang="zh-TW" sz="3000" b="1" smtClean="0">
                <a:solidFill>
                  <a:srgbClr val="FF0000"/>
                </a:solidFill>
                <a:ea typeface="新細明體" panose="02020500000000000000" pitchFamily="18" charset="-120"/>
              </a:rPr>
            </a:br>
            <a:r>
              <a:rPr lang="en-US" altLang="zh-TW" sz="3000" b="1" smtClean="0">
                <a:solidFill>
                  <a:srgbClr val="FF0000"/>
                </a:solidFill>
                <a:ea typeface="新細明體" panose="02020500000000000000" pitchFamily="18" charset="-120"/>
              </a:rPr>
              <a:t>          </a:t>
            </a:r>
            <a:r>
              <a:rPr lang="zh-TW" altLang="en-US" sz="4000" b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李登輝時代</a:t>
            </a:r>
            <a:r>
              <a:rPr lang="en-US" altLang="zh-TW" sz="3000" smtClean="0">
                <a:solidFill>
                  <a:srgbClr val="A0A5B8"/>
                </a:solidFill>
                <a:ea typeface="新細明體" panose="02020500000000000000" pitchFamily="18" charset="-120"/>
              </a:rPr>
              <a:t/>
            </a:r>
            <a:br>
              <a:rPr lang="en-US" altLang="zh-TW" sz="3000" smtClean="0">
                <a:solidFill>
                  <a:srgbClr val="A0A5B8"/>
                </a:solidFill>
                <a:ea typeface="新細明體" panose="02020500000000000000" pitchFamily="18" charset="-120"/>
              </a:rPr>
            </a:br>
            <a:endParaRPr lang="zh-TW" altLang="en-US" sz="3000" smtClean="0">
              <a:solidFill>
                <a:srgbClr val="A0A5B8"/>
              </a:solidFill>
            </a:endParaRPr>
          </a:p>
        </p:txBody>
      </p:sp>
      <p:sp>
        <p:nvSpPr>
          <p:cNvPr id="160770" name="內容版面配置區 3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3200" smtClean="0"/>
              <a:t>李登輝時代</a:t>
            </a:r>
            <a:r>
              <a:rPr lang="zh-TW" altLang="en-US" smtClean="0"/>
              <a:t/>
            </a:r>
            <a:br>
              <a:rPr lang="zh-TW" altLang="en-US" smtClean="0"/>
            </a:br>
            <a:r>
              <a:rPr lang="zh-TW" altLang="en-US" smtClean="0"/>
              <a:t>國民黨遷台以來第一個台灣總統，是中華民國歷史上第一個民選總統；也是第一個推動落實本土化的總統，更是第一個將台灣「戒嚴」非常體制帶向「民主」正常體制的領導人；他同時還是第一個活著、在任內將權力交棒的領導人。 </a:t>
            </a:r>
            <a:endParaRPr lang="en-US" altLang="zh-TW" smtClean="0"/>
          </a:p>
          <a:p>
            <a:r>
              <a:rPr lang="zh-TW" altLang="en-US" smtClean="0"/>
              <a:t>創造台灣歷史寫下數個「第一」的紀錄。 </a:t>
            </a: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mtClean="0">
                <a:latin typeface="新細明體" panose="02020500000000000000" pitchFamily="18" charset="-120"/>
              </a:rPr>
              <a:t>李登輝施政在民主政治上的主要貢獻： </a:t>
            </a:r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mtClean="0"/>
              <a:t>一、</a:t>
            </a:r>
            <a:r>
              <a:rPr lang="zh-TW" altLang="en-US" smtClean="0">
                <a:solidFill>
                  <a:srgbClr val="FF0000"/>
                </a:solidFill>
              </a:rPr>
              <a:t>解散萬年國會</a:t>
            </a:r>
            <a:r>
              <a:rPr lang="zh-TW" altLang="en-US" smtClean="0"/>
              <a:t>：萬年國會議員由國民黨指派，從來不曾改選，李登輝利用民意壓力，以自願退職的方式，使萬年民代退職解散。使得台灣國會民主政治的基礎得以奠定。台灣人民得以推舉出具有民意基礎的台灣國會議員。 </a:t>
            </a:r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mtClean="0"/>
              <a:t>二、</a:t>
            </a:r>
            <a:r>
              <a:rPr lang="zh-TW" altLang="en-US" smtClean="0">
                <a:solidFill>
                  <a:srgbClr val="FF0000"/>
                </a:solidFill>
              </a:rPr>
              <a:t>回歸民主憲政</a:t>
            </a:r>
            <a:r>
              <a:rPr lang="zh-TW" altLang="en-US" smtClean="0"/>
              <a:t>：動員戡亂時期臨時條款不僅凍結憲法中人民的自由權利，也使得台灣民主憲政的發展受束縛，李登輝就任之初就使憲法回歸常態，也使台灣憲體邁入正常運作的軌道，同時對兩岸關係產生良性的影響。</a:t>
            </a:r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64866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三、</a:t>
            </a:r>
            <a:r>
              <a:rPr lang="zh-TW" altLang="en-US" smtClean="0">
                <a:solidFill>
                  <a:srgbClr val="FF0000"/>
                </a:solidFill>
              </a:rPr>
              <a:t>建立政黨政治</a:t>
            </a:r>
            <a:r>
              <a:rPr lang="zh-TW" altLang="en-US" smtClean="0"/>
              <a:t>：國民黨遷台以來，李登輝是第一個與在野黨主席面對面晤談的執政黨主席，也是第一個召集在野黨舉行國是會議的執政黨國家領導人，此舉象徵也代表政黨政治的開展。 朝野兩黨之間有良性的互動。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四、</a:t>
            </a:r>
            <a:r>
              <a:rPr lang="zh-TW" altLang="en-US" smtClean="0">
                <a:solidFill>
                  <a:srgbClr val="FF0000"/>
                </a:solidFill>
              </a:rPr>
              <a:t>撫平歷史傷痕</a:t>
            </a:r>
            <a:r>
              <a:rPr lang="zh-TW" altLang="en-US" smtClean="0"/>
              <a:t>：二二八事件在李登輝的主導之下，還原大屠殺的歷史真相、發放補償金，甚至親自接見受難者家屬；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66914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成立二二八基金會、建碑、通過白色恐怖受難者補償等一連串措施，對撫平歷史傷痕、促進族群的融合有極大的幫助。 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五、</a:t>
            </a:r>
            <a:r>
              <a:rPr lang="zh-TW" altLang="en-US" smtClean="0">
                <a:solidFill>
                  <a:srgbClr val="FF0000"/>
                </a:solidFill>
              </a:rPr>
              <a:t>建立生命共同體觀念</a:t>
            </a:r>
            <a:r>
              <a:rPr lang="zh-TW" altLang="en-US" smtClean="0"/>
              <a:t>：在任內加強、並鼓勵本土文化的提昇與發展；對內亦強調「台灣經驗」「經營大台灣」，使台灣人民在國家認同，培養生命共同體的觀念上，更加鞏固，亦更有尊嚴。 提出「新台灣人」的主張，希望由互相的疼惜，建立台灣生命共同體的觀念 。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43000" y="714375"/>
            <a:ext cx="8534400" cy="758825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zh-TW" altLang="en-US" sz="2500" smtClean="0">
                <a:solidFill>
                  <a:schemeClr val="tx1"/>
                </a:solidFill>
              </a:rPr>
              <a:t>二二八和平公園興建</a:t>
            </a:r>
            <a:r>
              <a:rPr lang="en-US" altLang="zh-TW" sz="2500" smtClean="0">
                <a:solidFill>
                  <a:schemeClr val="tx1"/>
                </a:solidFill>
              </a:rPr>
              <a:t>『228</a:t>
            </a:r>
            <a:r>
              <a:rPr lang="zh-TW" altLang="en-US" sz="2500" smtClean="0">
                <a:solidFill>
                  <a:schemeClr val="tx1"/>
                </a:solidFill>
              </a:rPr>
              <a:t>紀念碑</a:t>
            </a:r>
            <a:r>
              <a:rPr lang="en-US" altLang="zh-TW" sz="2500" smtClean="0">
                <a:solidFill>
                  <a:schemeClr val="tx1"/>
                </a:solidFill>
              </a:rPr>
              <a:t>』</a:t>
            </a:r>
            <a:br>
              <a:rPr lang="en-US" altLang="zh-TW" sz="2500" smtClean="0">
                <a:solidFill>
                  <a:schemeClr val="tx1"/>
                </a:solidFill>
              </a:rPr>
            </a:br>
            <a:r>
              <a:rPr lang="zh-TW" altLang="en-US" sz="2500" smtClean="0">
                <a:solidFill>
                  <a:schemeClr val="tx1"/>
                </a:solidFill>
              </a:rPr>
              <a:t>成立「研究</a:t>
            </a:r>
            <a:r>
              <a:rPr lang="en-US" altLang="zh-TW" sz="2500" smtClean="0">
                <a:solidFill>
                  <a:schemeClr val="tx1"/>
                </a:solidFill>
              </a:rPr>
              <a:t>228</a:t>
            </a:r>
            <a:r>
              <a:rPr lang="zh-TW" altLang="en-US" sz="2500" smtClean="0">
                <a:solidFill>
                  <a:schemeClr val="tx1"/>
                </a:solidFill>
              </a:rPr>
              <a:t>事件小組」還原歷史真相 </a:t>
            </a:r>
            <a:r>
              <a:rPr lang="zh-TW" altLang="en-US" sz="2500" smtClean="0"/>
              <a:t/>
            </a:r>
            <a:br>
              <a:rPr lang="zh-TW" altLang="en-US" sz="2500" smtClean="0"/>
            </a:br>
            <a:endParaRPr lang="zh-TW" altLang="en-US" sz="2800" smtClean="0"/>
          </a:p>
        </p:txBody>
      </p:sp>
      <p:pic>
        <p:nvPicPr>
          <p:cNvPr id="4" name="Picture 2" descr="C:\Users\Zon\Pictures\th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000240"/>
            <a:ext cx="3456384" cy="4248472"/>
          </a:xfrm>
          <a:effectLst>
            <a:softEdge rad="112500"/>
          </a:effectLst>
        </p:spPr>
      </p:pic>
      <p:pic>
        <p:nvPicPr>
          <p:cNvPr id="5" name="Picture 4" descr="C:\Users\Zon\Pictures\200806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071678"/>
            <a:ext cx="388843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1714500" y="214313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zh-TW" altLang="en-US" smtClean="0">
                <a:solidFill>
                  <a:schemeClr val="accent1"/>
                </a:solidFill>
              </a:rPr>
              <a:t>         </a:t>
            </a:r>
            <a:r>
              <a:rPr lang="zh-TW" altLang="en-US" sz="4000" smtClean="0">
                <a:solidFill>
                  <a:schemeClr val="tx1"/>
                </a:solidFill>
              </a:rPr>
              <a:t>三月學運</a:t>
            </a:r>
          </a:p>
        </p:txBody>
      </p:sp>
      <p:sp>
        <p:nvSpPr>
          <p:cNvPr id="171010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>
                <a:solidFill>
                  <a:srgbClr val="FF0000"/>
                </a:solidFill>
              </a:rPr>
              <a:t>三月學運</a:t>
            </a:r>
            <a:r>
              <a:rPr lang="en-US" altLang="zh-TW" smtClean="0"/>
              <a:t>(1990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  <a:r>
              <a:rPr lang="zh-TW" altLang="en-US" smtClean="0"/>
              <a:t>又稱野百合學運</a:t>
            </a:r>
            <a:endParaRPr lang="en-US" altLang="zh-TW" smtClean="0">
              <a:solidFill>
                <a:srgbClr val="FF0000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時值總統改選，國</a:t>
            </a:r>
            <a:r>
              <a:rPr lang="zh-TW" altLang="zh-TW" smtClean="0"/>
              <a:t>民黨領導階層爆發嚴重之權力鬥爭，形成所謂</a:t>
            </a:r>
            <a:r>
              <a:rPr lang="en-US" altLang="zh-TW" smtClean="0"/>
              <a:t>[</a:t>
            </a:r>
            <a:r>
              <a:rPr lang="zh-TW" altLang="zh-TW" smtClean="0"/>
              <a:t>主流派</a:t>
            </a:r>
            <a:r>
              <a:rPr lang="en-US" altLang="zh-TW" smtClean="0"/>
              <a:t>]</a:t>
            </a:r>
            <a:r>
              <a:rPr lang="zh-TW" altLang="zh-TW" smtClean="0"/>
              <a:t>（支持李登輝）與</a:t>
            </a:r>
            <a:r>
              <a:rPr lang="en-US" altLang="zh-TW" smtClean="0"/>
              <a:t>[</a:t>
            </a:r>
            <a:r>
              <a:rPr lang="zh-TW" altLang="en-US" smtClean="0"/>
              <a:t>非主流派</a:t>
            </a:r>
            <a:r>
              <a:rPr lang="en-US" altLang="zh-TW" smtClean="0"/>
              <a:t>]</a:t>
            </a:r>
            <a:r>
              <a:rPr lang="zh-TW" altLang="zh-TW" smtClean="0"/>
              <a:t>（反李登輝）之爭，非主流派企圖推出</a:t>
            </a:r>
            <a:r>
              <a:rPr lang="zh-TW" altLang="en-US" smtClean="0"/>
              <a:t>林洋港</a:t>
            </a:r>
            <a:r>
              <a:rPr lang="zh-TW" altLang="zh-TW" smtClean="0"/>
              <a:t>、</a:t>
            </a:r>
            <a:r>
              <a:rPr lang="zh-TW" altLang="en-US" smtClean="0"/>
              <a:t>蔣緯國</a:t>
            </a:r>
            <a:r>
              <a:rPr lang="zh-TW" altLang="zh-TW" smtClean="0"/>
              <a:t>參選，但因林洋港拒絕接受連署而破局，而這兩派之爭又牽涉敏感的「</a:t>
            </a:r>
            <a:r>
              <a:rPr lang="zh-TW" altLang="en-US" smtClean="0"/>
              <a:t>省籍問題</a:t>
            </a:r>
            <a:r>
              <a:rPr lang="zh-TW" altLang="zh-TW" smtClean="0"/>
              <a:t>」。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zh-TW" smtClean="0"/>
              <a:t>同年3月13日，遷台</a:t>
            </a:r>
            <a:r>
              <a:rPr lang="zh-TW" altLang="en-US" smtClean="0"/>
              <a:t>以</a:t>
            </a:r>
            <a:r>
              <a:rPr lang="zh-TW" altLang="zh-TW" smtClean="0"/>
              <a:t>來從未改選過的</a:t>
            </a:r>
            <a:r>
              <a:rPr lang="zh-TW" altLang="en-US" smtClean="0"/>
              <a:t>國民大會</a:t>
            </a:r>
            <a:r>
              <a:rPr lang="zh-TW" altLang="zh-TW" smtClean="0"/>
              <a:t>，又在</a:t>
            </a:r>
            <a:r>
              <a:rPr lang="zh-TW" altLang="en-US" smtClean="0"/>
              <a:t>中山樓國民大會</a:t>
            </a:r>
            <a:r>
              <a:rPr lang="zh-TW" altLang="zh-TW" smtClean="0"/>
              <a:t>自行通過</a:t>
            </a:r>
            <a:r>
              <a:rPr lang="en-US" altLang="zh-TW" smtClean="0"/>
              <a:t>[</a:t>
            </a:r>
            <a:r>
              <a:rPr lang="zh-TW" altLang="en-US" smtClean="0"/>
              <a:t>臨時條款</a:t>
            </a:r>
            <a:r>
              <a:rPr lang="zh-TW" altLang="zh-TW" smtClean="0"/>
              <a:t>修正案</a:t>
            </a:r>
            <a:r>
              <a:rPr lang="en-US" altLang="zh-TW" smtClean="0"/>
              <a:t>]</a:t>
            </a:r>
            <a:r>
              <a:rPr lang="zh-TW" altLang="zh-TW" smtClean="0"/>
              <a:t>，增額代表任期延長為9年，創下自行通過延長任期的惡例。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73058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zh-TW" smtClean="0"/>
              <a:t>在這種情況下，各界對國代擴權牟利的行為，</a:t>
            </a:r>
            <a:r>
              <a:rPr lang="zh-TW" altLang="en-US" smtClean="0"/>
              <a:t>覺得不恥，</a:t>
            </a:r>
            <a:r>
              <a:rPr lang="zh-TW" altLang="zh-TW" smtClean="0"/>
              <a:t>開始展開抗議</a:t>
            </a:r>
            <a:r>
              <a:rPr lang="zh-TW" altLang="en-US" smtClean="0"/>
              <a:t>。</a:t>
            </a:r>
            <a:r>
              <a:rPr lang="en-US" altLang="zh-TW" smtClean="0"/>
              <a:t>3</a:t>
            </a:r>
            <a:r>
              <a:rPr lang="zh-TW" altLang="en-US" smtClean="0"/>
              <a:t>月</a:t>
            </a:r>
            <a:r>
              <a:rPr lang="en-US" altLang="zh-TW" smtClean="0"/>
              <a:t>16</a:t>
            </a:r>
            <a:r>
              <a:rPr lang="zh-TW" altLang="en-US" smtClean="0"/>
              <a:t>日，</a:t>
            </a:r>
            <a:r>
              <a:rPr lang="zh-TW" altLang="zh-TW" smtClean="0"/>
              <a:t>9名</a:t>
            </a:r>
            <a:r>
              <a:rPr lang="zh-TW" altLang="en-US" smtClean="0"/>
              <a:t>台大學</a:t>
            </a:r>
            <a:r>
              <a:rPr lang="zh-TW" altLang="zh-TW" smtClean="0"/>
              <a:t>生到中正紀念堂前靜坐抗議，為「三月學運」揭開序幕</a:t>
            </a:r>
            <a:r>
              <a:rPr lang="zh-TW" altLang="en-US" smtClean="0"/>
              <a:t>。並提出四大訴求：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zh-TW" smtClean="0"/>
              <a:t>1.</a:t>
            </a:r>
            <a:r>
              <a:rPr lang="zh-TW" altLang="zh-TW" smtClean="0"/>
              <a:t>解散國民大會，重建一元化的國民大會制度。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zh-TW" smtClean="0"/>
              <a:t>2.</a:t>
            </a:r>
            <a:r>
              <a:rPr lang="zh-TW" altLang="zh-TW" smtClean="0"/>
              <a:t>廢</a:t>
            </a:r>
            <a:r>
              <a:rPr lang="en-US" altLang="zh-TW" smtClean="0"/>
              <a:t>[</a:t>
            </a:r>
            <a:r>
              <a:rPr lang="zh-TW" altLang="zh-TW" smtClean="0"/>
              <a:t>動員戡亂臨時條款</a:t>
            </a:r>
            <a:r>
              <a:rPr lang="en-US" altLang="zh-TW" smtClean="0"/>
              <a:t>]</a:t>
            </a:r>
            <a:r>
              <a:rPr lang="zh-TW" altLang="zh-TW" smtClean="0"/>
              <a:t>，重建新的憲法秩序。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zh-TW" smtClean="0"/>
              <a:t>3.</a:t>
            </a:r>
            <a:r>
              <a:rPr lang="zh-TW" altLang="zh-TW" smtClean="0"/>
              <a:t>召開國</a:t>
            </a:r>
            <a:r>
              <a:rPr lang="zh-TW" altLang="en-US" smtClean="0"/>
              <a:t>事</a:t>
            </a:r>
            <a:r>
              <a:rPr lang="zh-TW" altLang="zh-TW" smtClean="0"/>
              <a:t>會議，全民共謀體制危機的解決。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en-US" altLang="zh-TW" smtClean="0"/>
              <a:t>4.</a:t>
            </a:r>
            <a:r>
              <a:rPr lang="zh-TW" altLang="zh-TW" smtClean="0"/>
              <a:t>提出民主改革時間表，呼應民意的潮流。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804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mtClean="0"/>
              <a:t>三月學運的影響</a:t>
            </a:r>
            <a:endParaRPr lang="en-US" altLang="zh-TW" smtClean="0"/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mtClean="0"/>
              <a:t>李登輝與</a:t>
            </a:r>
            <a:r>
              <a:rPr lang="zh-TW" altLang="zh-TW" smtClean="0"/>
              <a:t>朝野協商</a:t>
            </a:r>
            <a:r>
              <a:rPr lang="zh-TW" altLang="en-US" smtClean="0"/>
              <a:t>，</a:t>
            </a:r>
            <a:r>
              <a:rPr lang="zh-TW" altLang="zh-TW" smtClean="0"/>
              <a:t>最後達成</a:t>
            </a:r>
            <a:r>
              <a:rPr lang="en-US" altLang="zh-TW" smtClean="0"/>
              <a:t>[</a:t>
            </a:r>
            <a:r>
              <a:rPr lang="zh-TW" altLang="zh-TW" smtClean="0"/>
              <a:t>終止動員戡亂時期</a:t>
            </a:r>
            <a:r>
              <a:rPr lang="en-US" altLang="zh-TW" smtClean="0"/>
              <a:t>]</a:t>
            </a:r>
            <a:r>
              <a:rPr lang="zh-TW" altLang="zh-TW" smtClean="0"/>
              <a:t>、</a:t>
            </a:r>
            <a:r>
              <a:rPr lang="en-US" altLang="zh-TW" smtClean="0"/>
              <a:t>[</a:t>
            </a:r>
            <a:r>
              <a:rPr lang="zh-TW" altLang="zh-TW" smtClean="0"/>
              <a:t>回歸憲法</a:t>
            </a:r>
            <a:r>
              <a:rPr lang="en-US" altLang="zh-TW" smtClean="0"/>
              <a:t>]</a:t>
            </a:r>
            <a:r>
              <a:rPr lang="zh-TW" altLang="zh-TW" smtClean="0"/>
              <a:t>、</a:t>
            </a:r>
            <a:r>
              <a:rPr lang="en-US" altLang="zh-TW" smtClean="0"/>
              <a:t>[</a:t>
            </a:r>
            <a:r>
              <a:rPr lang="zh-TW" altLang="zh-TW" smtClean="0"/>
              <a:t>廢《動員戡亂時期臨時條款》</a:t>
            </a:r>
            <a:r>
              <a:rPr lang="en-US" altLang="zh-TW" smtClean="0"/>
              <a:t>]</a:t>
            </a:r>
            <a:r>
              <a:rPr lang="zh-TW" altLang="zh-TW" smtClean="0"/>
              <a:t>、「修憲採取一機關兩階段方式</a:t>
            </a:r>
            <a:r>
              <a:rPr lang="en-US" altLang="zh-TW" smtClean="0"/>
              <a:t>]</a:t>
            </a:r>
            <a:r>
              <a:rPr lang="zh-TW" altLang="zh-TW" smtClean="0"/>
              <a:t>、</a:t>
            </a:r>
            <a:r>
              <a:rPr lang="en-US" altLang="zh-TW" smtClean="0"/>
              <a:t>[</a:t>
            </a:r>
            <a:r>
              <a:rPr lang="zh-TW" altLang="zh-TW" smtClean="0"/>
              <a:t>修憲以《中華民國憲法增修條文》名之</a:t>
            </a:r>
            <a:r>
              <a:rPr lang="en-US" altLang="zh-TW" smtClean="0"/>
              <a:t>]</a:t>
            </a:r>
            <a:r>
              <a:rPr lang="zh-TW" altLang="zh-TW" smtClean="0"/>
              <a:t>等共識，並一一透過法定體制逐一落實。</a:t>
            </a:r>
            <a:endParaRPr lang="en-US" altLang="zh-TW" smtClean="0"/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zh-TW" smtClean="0"/>
              <a:t>當時高舉的四大訴求，逐漸內化成台灣政治</a:t>
            </a:r>
            <a:r>
              <a:rPr lang="zh-TW" altLang="en-US" smtClean="0"/>
              <a:t>民主化</a:t>
            </a:r>
            <a:r>
              <a:rPr lang="zh-TW" altLang="zh-TW" smtClean="0"/>
              <a:t>的基本訴求，陸續完成國家民主化的初步改革，以及政權的和平轉移。</a:t>
            </a:r>
            <a:r>
              <a:rPr lang="zh-TW" altLang="en-US" smtClean="0"/>
              <a:t>而</a:t>
            </a:r>
            <a:r>
              <a:rPr lang="zh-TW" altLang="zh-TW" smtClean="0"/>
              <a:t>對於學校裡面的校園文化而言，透過這次學運和成果，開拓校園內更大的民主空間</a:t>
            </a:r>
            <a:r>
              <a:rPr lang="zh-TW" altLang="en-US" smtClean="0"/>
              <a:t>。 </a:t>
            </a:r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endParaRPr lang="zh-TW" altLang="en-US" smtClean="0">
              <a:latin typeface="新細明體" panose="02020500000000000000" pitchFamily="18" charset="-120"/>
            </a:endParaRPr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endParaRPr lang="zh-TW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總統直選</a:t>
            </a:r>
          </a:p>
        </p:txBody>
      </p:sp>
      <p:sp>
        <p:nvSpPr>
          <p:cNvPr id="177154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3000" b="1" smtClean="0">
                <a:solidFill>
                  <a:srgbClr val="FF0000"/>
                </a:solidFill>
                <a:latin typeface="新細明體" panose="02020500000000000000" pitchFamily="18" charset="-120"/>
              </a:rPr>
              <a:t>總統直選</a:t>
            </a:r>
            <a:endParaRPr lang="en-US" altLang="zh-TW" sz="3000" b="1" smtClean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李登輝總統與國民大會於</a:t>
            </a:r>
            <a:r>
              <a:rPr lang="en-US" altLang="zh-TW" smtClean="0"/>
              <a:t>1995</a:t>
            </a:r>
            <a:r>
              <a:rPr lang="zh-TW" altLang="en-US" smtClean="0"/>
              <a:t>年修改原由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國民大會間接選舉的方式，於</a:t>
            </a:r>
            <a:r>
              <a:rPr lang="en-US" altLang="zh-TW" smtClean="0"/>
              <a:t>1996</a:t>
            </a:r>
            <a:r>
              <a:rPr lang="zh-TW" altLang="en-US" smtClean="0"/>
              <a:t>年</a:t>
            </a:r>
            <a:r>
              <a:rPr lang="en-US" altLang="zh-TW" smtClean="0"/>
              <a:t>6</a:t>
            </a:r>
            <a:r>
              <a:rPr lang="zh-TW" altLang="en-US" smtClean="0"/>
              <a:t>月改由直選。建國以來推動歷次的修憲過程中，最為關鍵的一項改革制度，也是民主化的最大象徵。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79202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b="1" smtClean="0">
                <a:solidFill>
                  <a:srgbClr val="FF0000"/>
                </a:solidFill>
              </a:rPr>
              <a:t>第一屆民選總統副總統</a:t>
            </a:r>
            <a:endParaRPr lang="en-US" altLang="zh-TW" b="1" smtClean="0">
              <a:solidFill>
                <a:srgbClr val="FF0000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b="1" smtClean="0">
                <a:solidFill>
                  <a:srgbClr val="FF0000"/>
                </a:solidFill>
              </a:rPr>
              <a:t> </a:t>
            </a:r>
            <a:endParaRPr lang="zh-TW" altLang="en-US" smtClean="0"/>
          </a:p>
        </p:txBody>
      </p:sp>
      <p:pic>
        <p:nvPicPr>
          <p:cNvPr id="179203" name="Picture 2" descr="C:\Users\Zon\Pictures\mi1010731_3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492375"/>
            <a:ext cx="7227887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拖馬斯．霍布斯</a:t>
            </a:r>
            <a:r>
              <a:rPr lang="en-US" altLang="zh-TW" smtClean="0"/>
              <a:t>  Thomas Hobbes</a:t>
            </a:r>
            <a:endParaRPr lang="zh-TW" altLang="en-US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2786082" cy="3374761"/>
          </a:xfrm>
          <a:effectLst>
            <a:softEdge rad="112500"/>
          </a:effectLst>
        </p:spPr>
      </p:pic>
      <p:sp>
        <p:nvSpPr>
          <p:cNvPr id="26627" name="文字方塊 4"/>
          <p:cNvSpPr txBox="1">
            <a:spLocks noChangeArrowheads="1"/>
          </p:cNvSpPr>
          <p:nvPr/>
        </p:nvSpPr>
        <p:spPr bwMode="auto">
          <a:xfrm>
            <a:off x="4500563" y="1928813"/>
            <a:ext cx="40005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latin typeface="新細明體" panose="02020500000000000000" pitchFamily="18" charset="-120"/>
              </a:rPr>
              <a:t>在</a:t>
            </a:r>
            <a:r>
              <a:rPr kumimoji="0" lang="zh-TW" altLang="en-US" sz="2800">
                <a:solidFill>
                  <a:srgbClr val="FF0000"/>
                </a:solidFill>
                <a:latin typeface="新細明體" panose="02020500000000000000" pitchFamily="18" charset="-120"/>
              </a:rPr>
              <a:t>自然狀態之下</a:t>
            </a:r>
            <a:r>
              <a:rPr kumimoji="0" lang="zh-TW" altLang="en-US" sz="2800">
                <a:latin typeface="新細明體" panose="02020500000000000000" pitchFamily="18" charset="-120"/>
              </a:rPr>
              <a:t>，人們可以用盡一切手段保護自己的生命安全。</a:t>
            </a:r>
            <a:endParaRPr kumimoji="0" lang="en-US" altLang="zh-TW" sz="2800">
              <a:latin typeface="新細明體" panose="02020500000000000000" pitchFamily="18" charset="-120"/>
            </a:endParaRPr>
          </a:p>
          <a:p>
            <a:endParaRPr kumimoji="0" lang="en-US" altLang="zh-TW" sz="2800">
              <a:latin typeface="新細明體" panose="02020500000000000000" pitchFamily="18" charset="-120"/>
            </a:endParaRPr>
          </a:p>
          <a:p>
            <a:r>
              <a:rPr kumimoji="0" lang="zh-TW" altLang="en-US" sz="2800">
                <a:solidFill>
                  <a:srgbClr val="FF0000"/>
                </a:solidFill>
                <a:latin typeface="新細明體" panose="02020500000000000000" pitchFamily="18" charset="-120"/>
              </a:rPr>
              <a:t>行使自然權力者</a:t>
            </a:r>
            <a:r>
              <a:rPr kumimoji="0" lang="zh-TW" altLang="en-US" sz="2800">
                <a:latin typeface="新細明體" panose="02020500000000000000" pitchFamily="18" charset="-120"/>
              </a:rPr>
              <a:t>，人人皆有自由，而得任意用其力以保其生。</a:t>
            </a:r>
            <a:endParaRPr kumimoji="0" lang="en-US" altLang="zh-TW" sz="2800">
              <a:latin typeface="新細明體" panose="02020500000000000000" pitchFamily="18" charset="-120"/>
            </a:endParaRPr>
          </a:p>
        </p:txBody>
      </p:sp>
      <p:sp>
        <p:nvSpPr>
          <p:cNvPr id="6" name="向右箭號 5"/>
          <p:cNvSpPr/>
          <p:nvPr/>
        </p:nvSpPr>
        <p:spPr>
          <a:xfrm>
            <a:off x="3429000" y="5643563"/>
            <a:ext cx="928688" cy="642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文字方塊 6"/>
          <p:cNvSpPr txBox="1">
            <a:spLocks noChangeArrowheads="1"/>
          </p:cNvSpPr>
          <p:nvPr/>
        </p:nvSpPr>
        <p:spPr bwMode="auto">
          <a:xfrm>
            <a:off x="4500563" y="5429250"/>
            <a:ext cx="40005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 b="1">
                <a:solidFill>
                  <a:srgbClr val="FF0000"/>
                </a:solidFill>
                <a:latin typeface="新細明體" panose="02020500000000000000" pitchFamily="18" charset="-120"/>
              </a:rPr>
              <a:t>依自己的意思去做自己想做的事就是自由。</a:t>
            </a:r>
            <a:endParaRPr kumimoji="0" lang="en-US" altLang="zh-TW" sz="2800" b="1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endParaRPr kumimoji="0" lang="zh-TW" altLang="en-US"/>
          </a:p>
        </p:txBody>
      </p:sp>
      <p:sp>
        <p:nvSpPr>
          <p:cNvPr id="26630" name="文字方塊 7"/>
          <p:cNvSpPr txBox="1">
            <a:spLocks noChangeArrowheads="1"/>
          </p:cNvSpPr>
          <p:nvPr/>
        </p:nvSpPr>
        <p:spPr bwMode="auto">
          <a:xfrm>
            <a:off x="1143000" y="5786438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85750" y="3357563"/>
            <a:ext cx="8534400" cy="758825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>                  </a:t>
            </a:r>
            <a:r>
              <a:rPr lang="zh-TW" altLang="en-US" sz="4000" b="1" smtClean="0">
                <a:solidFill>
                  <a:schemeClr val="tx1"/>
                </a:solidFill>
              </a:rPr>
              <a:t>第一次政黨輪替</a:t>
            </a:r>
            <a:r>
              <a:rPr lang="en-US" altLang="zh-TW" sz="4000" smtClean="0">
                <a:solidFill>
                  <a:schemeClr val="tx1"/>
                </a:solidFill>
              </a:rPr>
              <a:t/>
            </a:r>
            <a:br>
              <a:rPr lang="en-US" altLang="zh-TW" sz="4000" smtClean="0">
                <a:solidFill>
                  <a:schemeClr val="tx1"/>
                </a:solidFill>
              </a:rPr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zh-TW" altLang="en-US" sz="3600" b="1" smtClean="0">
                <a:solidFill>
                  <a:srgbClr val="FF0000"/>
                </a:solidFill>
              </a:rPr>
              <a:t>第一次政黨輪替</a:t>
            </a:r>
            <a:r>
              <a:rPr lang="en-US" altLang="zh-TW" sz="2700" smtClean="0">
                <a:solidFill>
                  <a:schemeClr val="tx1"/>
                </a:solidFill>
              </a:rPr>
              <a:t>2000</a:t>
            </a:r>
            <a:r>
              <a:rPr lang="zh-TW" altLang="en-US" sz="2700" smtClean="0">
                <a:solidFill>
                  <a:schemeClr val="tx1"/>
                </a:solidFill>
              </a:rPr>
              <a:t>年</a:t>
            </a:r>
            <a:r>
              <a:rPr lang="en-US" altLang="zh-TW" sz="2700" smtClean="0">
                <a:solidFill>
                  <a:schemeClr val="tx1"/>
                </a:solidFill>
              </a:rPr>
              <a:t>3</a:t>
            </a:r>
            <a:r>
              <a:rPr lang="zh-TW" altLang="en-US" sz="2700" smtClean="0">
                <a:solidFill>
                  <a:schemeClr val="tx1"/>
                </a:solidFill>
              </a:rPr>
              <a:t>月</a:t>
            </a:r>
            <a:r>
              <a:rPr lang="en-US" altLang="zh-TW" sz="2700" smtClean="0">
                <a:solidFill>
                  <a:schemeClr val="tx1"/>
                </a:solidFill>
              </a:rPr>
              <a:t>(</a:t>
            </a:r>
            <a:r>
              <a:rPr lang="zh-TW" altLang="en-US" sz="2700" smtClean="0">
                <a:solidFill>
                  <a:schemeClr val="tx1"/>
                </a:solidFill>
              </a:rPr>
              <a:t>民國</a:t>
            </a:r>
            <a:r>
              <a:rPr lang="en-US" altLang="zh-TW" sz="2700" smtClean="0">
                <a:solidFill>
                  <a:schemeClr val="tx1"/>
                </a:solidFill>
              </a:rPr>
              <a:t>89</a:t>
            </a:r>
            <a:r>
              <a:rPr lang="zh-TW" altLang="en-US" sz="2700" smtClean="0">
                <a:solidFill>
                  <a:schemeClr val="tx1"/>
                </a:solidFill>
              </a:rPr>
              <a:t>年</a:t>
            </a:r>
            <a:r>
              <a:rPr lang="en-US" altLang="zh-TW" sz="2700" smtClean="0">
                <a:solidFill>
                  <a:schemeClr val="tx1"/>
                </a:solidFill>
              </a:rPr>
              <a:t>)</a:t>
            </a:r>
            <a:r>
              <a:rPr lang="zh-TW" altLang="en-US" sz="2700" smtClean="0">
                <a:solidFill>
                  <a:schemeClr val="tx1"/>
                </a:solidFill>
              </a:rPr>
              <a:t>，                                                   </a:t>
            </a:r>
            <a:r>
              <a:rPr lang="en-US" altLang="zh-TW" sz="2700" smtClean="0">
                <a:solidFill>
                  <a:schemeClr val="tx1"/>
                </a:solidFill>
              </a:rPr>
              <a:t>2004</a:t>
            </a:r>
            <a:r>
              <a:rPr lang="zh-TW" altLang="en-US" sz="2700" smtClean="0">
                <a:solidFill>
                  <a:schemeClr val="tx1"/>
                </a:solidFill>
              </a:rPr>
              <a:t>年連任， </a:t>
            </a:r>
            <a:r>
              <a:rPr lang="en-US" altLang="zh-TW" sz="2700" smtClean="0">
                <a:solidFill>
                  <a:schemeClr val="tx1"/>
                </a:solidFill>
              </a:rPr>
              <a:t/>
            </a:r>
            <a:br>
              <a:rPr lang="en-US" altLang="zh-TW" sz="2700" smtClean="0">
                <a:solidFill>
                  <a:schemeClr val="tx1"/>
                </a:solidFill>
              </a:rPr>
            </a:br>
            <a:r>
              <a:rPr lang="zh-TW" altLang="en-US" sz="2700" smtClean="0">
                <a:solidFill>
                  <a:schemeClr val="tx1"/>
                </a:solidFill>
              </a:rPr>
              <a:t>首次由民進黨陳水扁及呂秀蓮當選正副總統。</a:t>
            </a:r>
            <a:r>
              <a:rPr lang="en-US" altLang="zh-TW" sz="2700" smtClean="0">
                <a:solidFill>
                  <a:schemeClr val="tx1"/>
                </a:solidFill>
              </a:rPr>
              <a:t/>
            </a:r>
            <a:br>
              <a:rPr lang="en-US" altLang="zh-TW" sz="2700" smtClean="0">
                <a:solidFill>
                  <a:schemeClr val="tx1"/>
                </a:solidFill>
              </a:rPr>
            </a:br>
            <a:r>
              <a:rPr lang="zh-TW" altLang="en-US" sz="2700" smtClean="0">
                <a:solidFill>
                  <a:schemeClr val="tx1"/>
                </a:solidFill>
              </a:rPr>
              <a:t>開始進入多黨競爭的時代。</a:t>
            </a:r>
            <a:r>
              <a:rPr lang="en-US" altLang="zh-TW" sz="2700" smtClean="0">
                <a:solidFill>
                  <a:schemeClr val="tx1"/>
                </a:solidFill>
              </a:rPr>
              <a:t/>
            </a:r>
            <a:br>
              <a:rPr lang="en-US" altLang="zh-TW" sz="2700" smtClean="0">
                <a:solidFill>
                  <a:schemeClr val="tx1"/>
                </a:solidFill>
              </a:rPr>
            </a:br>
            <a:r>
              <a:rPr lang="zh-TW" altLang="en-US" sz="2700" smtClean="0">
                <a:solidFill>
                  <a:schemeClr val="tx1"/>
                </a:solidFill>
              </a:rPr>
              <a:t>也是國民黨在台灣執政五十餘年第一次政黨輪替。</a:t>
            </a:r>
            <a:r>
              <a:rPr lang="en-US" altLang="zh-TW" sz="2700" smtClean="0">
                <a:solidFill>
                  <a:schemeClr val="tx1"/>
                </a:solidFill>
              </a:rPr>
              <a:t/>
            </a:r>
            <a:br>
              <a:rPr lang="en-US" altLang="zh-TW" sz="2700" smtClean="0">
                <a:solidFill>
                  <a:schemeClr val="tx1"/>
                </a:solidFill>
              </a:rPr>
            </a:br>
            <a:endParaRPr lang="zh-TW" altLang="en-US" sz="2700" smtClean="0">
              <a:solidFill>
                <a:schemeClr val="tx1"/>
              </a:solidFill>
            </a:endParaRPr>
          </a:p>
        </p:txBody>
      </p:sp>
      <p:pic>
        <p:nvPicPr>
          <p:cNvPr id="181250" name="Picture 2" descr="C:\Users\Zon\Pictures\7-04-295-1L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714750"/>
            <a:ext cx="4143375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785813" y="571500"/>
            <a:ext cx="8534400" cy="758825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3000" b="1" smtClean="0">
                <a:solidFill>
                  <a:srgbClr val="FF0000"/>
                </a:solidFill>
              </a:rPr>
              <a:t/>
            </a:r>
            <a:br>
              <a:rPr lang="en-US" altLang="zh-TW" sz="3000" b="1" smtClean="0">
                <a:solidFill>
                  <a:srgbClr val="FF0000"/>
                </a:solidFill>
              </a:rPr>
            </a:br>
            <a:r>
              <a:rPr lang="en-US" altLang="zh-TW" sz="3000" b="1" smtClean="0">
                <a:solidFill>
                  <a:srgbClr val="FF0000"/>
                </a:solidFill>
              </a:rPr>
              <a:t>           </a:t>
            </a:r>
            <a:r>
              <a:rPr lang="zh-TW" altLang="en-US" sz="4000" b="1" smtClean="0">
                <a:solidFill>
                  <a:schemeClr val="tx1"/>
                </a:solidFill>
              </a:rPr>
              <a:t>紅衫軍事件</a:t>
            </a:r>
            <a:r>
              <a:rPr lang="en-US" altLang="zh-TW" sz="3000" b="1" smtClean="0">
                <a:solidFill>
                  <a:srgbClr val="A0A5B8"/>
                </a:solidFill>
              </a:rPr>
              <a:t/>
            </a:r>
            <a:br>
              <a:rPr lang="en-US" altLang="zh-TW" sz="3000" b="1" smtClean="0">
                <a:solidFill>
                  <a:srgbClr val="A0A5B8"/>
                </a:solidFill>
              </a:rPr>
            </a:br>
            <a:endParaRPr lang="zh-TW" altLang="en-US" sz="3000" smtClean="0">
              <a:solidFill>
                <a:srgbClr val="A0A5B8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z="3600" b="1" smtClean="0">
                <a:solidFill>
                  <a:srgbClr val="FF0000"/>
                </a:solidFill>
                <a:latin typeface="新細明體" panose="02020500000000000000" pitchFamily="18" charset="-120"/>
              </a:rPr>
              <a:t>紅衫軍事件</a:t>
            </a:r>
            <a:endParaRPr lang="en-US" altLang="zh-TW" sz="3600" b="1" smtClean="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zh-TW" sz="2800" smtClean="0"/>
              <a:t>為</a:t>
            </a:r>
            <a:r>
              <a:rPr lang="en-US" altLang="zh-TW" sz="2800" smtClean="0"/>
              <a:t>2006</a:t>
            </a:r>
            <a:r>
              <a:rPr lang="zh-TW" altLang="en-US" sz="2800" smtClean="0"/>
              <a:t>年</a:t>
            </a:r>
            <a:r>
              <a:rPr lang="en-US" altLang="zh-TW" sz="2800" smtClean="0"/>
              <a:t>8</a:t>
            </a:r>
            <a:r>
              <a:rPr lang="zh-TW" altLang="en-US" sz="2800" smtClean="0"/>
              <a:t>月</a:t>
            </a:r>
            <a:r>
              <a:rPr lang="en-US" altLang="zh-TW" sz="2800" smtClean="0"/>
              <a:t>12</a:t>
            </a:r>
            <a:r>
              <a:rPr lang="zh-TW" altLang="en-US" sz="2800" smtClean="0"/>
              <a:t>日</a:t>
            </a:r>
            <a:r>
              <a:rPr lang="zh-TW" altLang="zh-TW" sz="2800" smtClean="0"/>
              <a:t>起，由前</a:t>
            </a:r>
            <a:r>
              <a:rPr lang="zh-TW" altLang="en-US" sz="2800" smtClean="0"/>
              <a:t>民進黨</a:t>
            </a:r>
            <a:r>
              <a:rPr lang="zh-TW" altLang="zh-TW" sz="2800" smtClean="0"/>
              <a:t>主席</a:t>
            </a:r>
            <a:r>
              <a:rPr lang="zh-TW" altLang="en-US" sz="2800" smtClean="0"/>
              <a:t>施明德</a:t>
            </a:r>
            <a:r>
              <a:rPr lang="zh-TW" altLang="zh-TW" sz="2800" smtClean="0"/>
              <a:t>於</a:t>
            </a:r>
            <a:r>
              <a:rPr lang="zh-TW" altLang="en-US" sz="2800" smtClean="0"/>
              <a:t>台灣</a:t>
            </a:r>
            <a:r>
              <a:rPr lang="zh-TW" altLang="zh-TW" sz="2800" smtClean="0"/>
              <a:t>發起政治訴求運動：要求</a:t>
            </a:r>
            <a:r>
              <a:rPr lang="zh-TW" altLang="en-US" sz="2800" smtClean="0"/>
              <a:t>中華民國總統陳水扁</a:t>
            </a:r>
            <a:r>
              <a:rPr lang="zh-TW" altLang="zh-TW" sz="2800" smtClean="0"/>
              <a:t>應為</a:t>
            </a:r>
            <a:r>
              <a:rPr lang="zh-TW" altLang="en-US" sz="2800" smtClean="0"/>
              <a:t>國務機要費案</a:t>
            </a:r>
            <a:r>
              <a:rPr lang="zh-TW" altLang="zh-TW" sz="2800" smtClean="0"/>
              <a:t>、</a:t>
            </a:r>
            <a:r>
              <a:rPr lang="zh-TW" altLang="en-US" sz="2800" smtClean="0"/>
              <a:t>及</a:t>
            </a:r>
            <a:r>
              <a:rPr lang="zh-TW" altLang="zh-TW" sz="2800" smtClean="0"/>
              <a:t>其親信及</a:t>
            </a:r>
            <a:r>
              <a:rPr lang="zh-TW" altLang="en-US" sz="2800" smtClean="0"/>
              <a:t>家人</a:t>
            </a:r>
            <a:r>
              <a:rPr lang="zh-TW" altLang="zh-TW" sz="2800" smtClean="0"/>
              <a:t>相關的諸多弊案負責，並主動下台。</a:t>
            </a:r>
            <a:endParaRPr lang="en-US" altLang="zh-TW" sz="2800" smtClean="0"/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z="2800" smtClean="0"/>
              <a:t>紅衫軍最初起因於泰勞暴動事件及高雄捷運弊案，卻扯出陳總統要求</a:t>
            </a:r>
            <a:r>
              <a:rPr lang="en-US" altLang="zh-TW" sz="2800" smtClean="0"/>
              <a:t>50 </a:t>
            </a:r>
            <a:r>
              <a:rPr lang="zh-TW" altLang="en-US" sz="2800" smtClean="0"/>
              <a:t>億元的政治獻金，讓立委邱毅拿到政論節目上爆料，接著又爆發</a:t>
            </a:r>
            <a:r>
              <a:rPr lang="en-US" altLang="zh-TW" sz="2800" smtClean="0"/>
              <a:t>SOGO </a:t>
            </a:r>
            <a:r>
              <a:rPr lang="zh-TW" altLang="en-US" sz="2800" smtClean="0"/>
              <a:t>禮券案、台開案，以及國務機要費案，一系列貪腐弊案讓民怨四起。</a:t>
            </a:r>
            <a:endParaRPr lang="en-US" altLang="zh-TW" sz="2800" smtClean="0"/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zh-TW" sz="2800" smtClean="0"/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endParaRPr lang="en-US" altLang="zh-TW" sz="2800" smtClean="0"/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endParaRPr lang="zh-TW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z="2800" smtClean="0">
                <a:latin typeface="新細明體" panose="02020500000000000000" pitchFamily="18" charset="-120"/>
              </a:rPr>
              <a:t>這是一次超越省籍、藍綠、統獨的全民運動。參加的民眾固然有長期反扁者，但泛綠、本省籍、厭惡貪腐Ａ錢的民眾也很多，他們並不是基於省籍或藍綠的意識而站出來，而是超越這些沾滿口水與恩怨的政治標籤，單純而直接地要求實現一個道德標準。 看出台灣人民已可自由參加政治活動並落實主權在民理論。</a:t>
            </a:r>
            <a:endParaRPr lang="en-US" altLang="zh-TW" sz="2800" smtClean="0">
              <a:latin typeface="新細明體" panose="02020500000000000000" pitchFamily="18" charset="-120"/>
            </a:endParaRPr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r>
              <a:rPr lang="zh-TW" altLang="en-US" sz="2800" smtClean="0">
                <a:latin typeface="新細明體" panose="02020500000000000000" pitchFamily="18" charset="-120"/>
              </a:rPr>
              <a:t>除藍綠政治人物外，紅衫軍運動背後還有媒體、黑道、演藝界，甚至特種行業人士的介入，整個事件太過複雜。最</a:t>
            </a:r>
            <a:r>
              <a:rPr lang="zh-TW" altLang="zh-TW" sz="2800" smtClean="0">
                <a:latin typeface="新細明體" panose="02020500000000000000" pitchFamily="18" charset="-120"/>
              </a:rPr>
              <a:t>後隨著紅衫軍內鬨，此運動也草草收場，總統陳水扁亦未下台。</a:t>
            </a:r>
            <a:endParaRPr lang="zh-TW" altLang="en-US" sz="2800" smtClean="0">
              <a:latin typeface="新細明體" panose="02020500000000000000" pitchFamily="18" charset="-120"/>
            </a:endParaRPr>
          </a:p>
          <a:p>
            <a:pPr marL="0" indent="0" algn="ctr">
              <a:lnSpc>
                <a:spcPct val="90000"/>
              </a:lnSpc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zh-TW" alt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187394" name="Picture 2" descr="C:\Users\Zon\Pictures\twaa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4175125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5" name="Picture 2" descr="C:\Users\Zon\Pictures\thCAAPIP0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63" y="1557338"/>
            <a:ext cx="3862387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14313" y="1857375"/>
            <a:ext cx="4357687" cy="4330700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>                    </a:t>
            </a:r>
            <a:r>
              <a:rPr lang="en-US" altLang="zh-TW" sz="3000" smtClean="0">
                <a:solidFill>
                  <a:srgbClr val="A0A5B8"/>
                </a:solidFill>
              </a:rPr>
              <a:t/>
            </a:r>
            <a:br>
              <a:rPr lang="en-US" altLang="zh-TW" sz="3000" smtClean="0">
                <a:solidFill>
                  <a:srgbClr val="A0A5B8"/>
                </a:solidFill>
              </a:rPr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zh-TW" altLang="en-US" sz="3600" b="1" smtClean="0">
                <a:solidFill>
                  <a:srgbClr val="FF0000"/>
                </a:solidFill>
              </a:rPr>
              <a:t>第二次政黨輪替</a:t>
            </a:r>
            <a:r>
              <a:rPr lang="en-US" altLang="zh-TW" sz="2800" b="1" smtClean="0"/>
              <a:t/>
            </a:r>
            <a:br>
              <a:rPr lang="en-US" altLang="zh-TW" sz="2800" b="1" smtClean="0"/>
            </a:br>
            <a:r>
              <a:rPr lang="en-US" altLang="zh-TW" sz="2900" smtClean="0">
                <a:solidFill>
                  <a:schemeClr val="tx1"/>
                </a:solidFill>
              </a:rPr>
              <a:t> 2008</a:t>
            </a:r>
            <a:r>
              <a:rPr lang="zh-TW" altLang="en-US" sz="2900" smtClean="0">
                <a:solidFill>
                  <a:schemeClr val="tx1"/>
                </a:solidFill>
              </a:rPr>
              <a:t>年總統大選由中國</a:t>
            </a:r>
            <a:r>
              <a:rPr lang="en-US" altLang="zh-TW" sz="2900" smtClean="0">
                <a:solidFill>
                  <a:schemeClr val="tx1"/>
                </a:solidFill>
              </a:rPr>
              <a:t/>
            </a:r>
            <a:br>
              <a:rPr lang="en-US" altLang="zh-TW" sz="2900" smtClean="0">
                <a:solidFill>
                  <a:schemeClr val="tx1"/>
                </a:solidFill>
              </a:rPr>
            </a:br>
            <a:r>
              <a:rPr lang="zh-TW" altLang="en-US" sz="2900" smtClean="0">
                <a:solidFill>
                  <a:schemeClr val="tx1"/>
                </a:solidFill>
              </a:rPr>
              <a:t>國民黨馬英九蕭萬長獲勝</a:t>
            </a:r>
            <a:r>
              <a:rPr lang="en-US" altLang="zh-TW" sz="2900" smtClean="0">
                <a:solidFill>
                  <a:schemeClr val="tx1"/>
                </a:solidFill>
              </a:rPr>
              <a:t/>
            </a:r>
            <a:br>
              <a:rPr lang="en-US" altLang="zh-TW" sz="2900" smtClean="0">
                <a:solidFill>
                  <a:schemeClr val="tx1"/>
                </a:solidFill>
              </a:rPr>
            </a:br>
            <a:r>
              <a:rPr lang="en-US" altLang="zh-TW" sz="2900" smtClean="0">
                <a:solidFill>
                  <a:schemeClr val="tx1"/>
                </a:solidFill>
              </a:rPr>
              <a:t>2012</a:t>
            </a:r>
            <a:r>
              <a:rPr lang="zh-TW" altLang="en-US" sz="2900" smtClean="0">
                <a:solidFill>
                  <a:schemeClr val="tx1"/>
                </a:solidFill>
              </a:rPr>
              <a:t>年總統大選由中國</a:t>
            </a:r>
            <a:r>
              <a:rPr lang="en-US" altLang="zh-TW" sz="2900" smtClean="0">
                <a:solidFill>
                  <a:schemeClr val="tx1"/>
                </a:solidFill>
              </a:rPr>
              <a:t/>
            </a:r>
            <a:br>
              <a:rPr lang="en-US" altLang="zh-TW" sz="2900" smtClean="0">
                <a:solidFill>
                  <a:schemeClr val="tx1"/>
                </a:solidFill>
              </a:rPr>
            </a:br>
            <a:r>
              <a:rPr lang="zh-TW" altLang="en-US" sz="2900" smtClean="0">
                <a:solidFill>
                  <a:schemeClr val="tx1"/>
                </a:solidFill>
              </a:rPr>
              <a:t>國民黨馬英九吳敦義當選          </a:t>
            </a:r>
            <a:r>
              <a:rPr lang="en-US" altLang="zh-TW" sz="2900" smtClean="0">
                <a:solidFill>
                  <a:schemeClr val="tx1"/>
                </a:solidFill>
              </a:rPr>
              <a:t/>
            </a:r>
            <a:br>
              <a:rPr lang="en-US" altLang="zh-TW" sz="2900" smtClean="0">
                <a:solidFill>
                  <a:schemeClr val="tx1"/>
                </a:solidFill>
              </a:rPr>
            </a:br>
            <a:r>
              <a:rPr lang="zh-TW" altLang="en-US" sz="2900" smtClean="0">
                <a:solidFill>
                  <a:schemeClr val="tx1"/>
                </a:solidFill>
              </a:rPr>
              <a:t>經過第二次政黨輪替的</a:t>
            </a:r>
            <a:r>
              <a:rPr lang="en-US" altLang="zh-TW" sz="2900" smtClean="0">
                <a:solidFill>
                  <a:schemeClr val="tx1"/>
                </a:solidFill>
              </a:rPr>
              <a:t/>
            </a:r>
            <a:br>
              <a:rPr lang="en-US" altLang="zh-TW" sz="2900" smtClean="0">
                <a:solidFill>
                  <a:schemeClr val="tx1"/>
                </a:solidFill>
              </a:rPr>
            </a:br>
            <a:r>
              <a:rPr lang="zh-TW" altLang="en-US" sz="2900" smtClean="0">
                <a:solidFill>
                  <a:schemeClr val="tx1"/>
                </a:solidFill>
              </a:rPr>
              <a:t>檢定後民主政治轉型已經越來越鞏固</a:t>
            </a:r>
            <a:r>
              <a:rPr lang="zh-TW" altLang="en-US" sz="2500" smtClean="0">
                <a:solidFill>
                  <a:schemeClr val="tx1"/>
                </a:solidFill>
              </a:rPr>
              <a:t>。</a:t>
            </a:r>
            <a:endParaRPr lang="zh-TW" altLang="en-US" sz="2700" smtClean="0">
              <a:solidFill>
                <a:schemeClr val="tx1"/>
              </a:solidFill>
            </a:endParaRPr>
          </a:p>
        </p:txBody>
      </p:sp>
      <p:pic>
        <p:nvPicPr>
          <p:cNvPr id="189442" name="Picture 2" descr="C:\Users\Zon\Pictures\thCAFP7B4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2060575"/>
            <a:ext cx="4391025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91490" name="內容版面配置區 3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zh-TW" sz="4000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z="4000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z="400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4000" smtClean="0"/>
              <a:t>現階段問題討論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93538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>
                <a:latin typeface="新細明體" panose="02020500000000000000" pitchFamily="18" charset="-120"/>
              </a:rPr>
              <a:t>目前台灣的自由，根據</a:t>
            </a:r>
            <a:r>
              <a:rPr lang="en-US" altLang="zh-TW" smtClean="0">
                <a:latin typeface="新細明體" panose="02020500000000000000" pitchFamily="18" charset="-120"/>
              </a:rPr>
              <a:t>2007</a:t>
            </a:r>
            <a:r>
              <a:rPr lang="zh-TW" altLang="en-US" smtClean="0">
                <a:latin typeface="新細明體" panose="02020500000000000000" pitchFamily="18" charset="-120"/>
              </a:rPr>
              <a:t>聯合國家</a:t>
            </a:r>
            <a:r>
              <a:rPr lang="en-US" altLang="zh-TW" smtClean="0">
                <a:latin typeface="新細明體" panose="02020500000000000000" pitchFamily="18" charset="-120"/>
              </a:rPr>
              <a:t>70</a:t>
            </a:r>
            <a:r>
              <a:rPr lang="zh-TW" altLang="en-US" smtClean="0">
                <a:latin typeface="新細明體" panose="02020500000000000000" pitchFamily="18" charset="-120"/>
              </a:rPr>
              <a:t>％評比，台灣是亞洲最自由的國家。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>
                <a:latin typeface="新細明體" panose="02020500000000000000" pitchFamily="18" charset="-120"/>
              </a:rPr>
              <a:t>但是</a:t>
            </a:r>
            <a:r>
              <a:rPr lang="en-US" altLang="zh-TW" smtClean="0">
                <a:latin typeface="新細明體" panose="02020500000000000000" pitchFamily="18" charset="-120"/>
              </a:rPr>
              <a:t>[</a:t>
            </a:r>
            <a:r>
              <a:rPr lang="zh-TW" altLang="en-US" smtClean="0">
                <a:latin typeface="新細明體" panose="02020500000000000000" pitchFamily="18" charset="-120"/>
              </a:rPr>
              <a:t>怪力亂神</a:t>
            </a:r>
            <a:r>
              <a:rPr lang="en-US" altLang="zh-TW" smtClean="0">
                <a:latin typeface="新細明體" panose="02020500000000000000" pitchFamily="18" charset="-120"/>
              </a:rPr>
              <a:t>]</a:t>
            </a:r>
            <a:r>
              <a:rPr lang="zh-TW" altLang="en-US" smtClean="0">
                <a:latin typeface="新細明體" panose="02020500000000000000" pitchFamily="18" charset="-120"/>
              </a:rPr>
              <a:t>的現象，卻充斥著整個社會，放任財團大量吸金賤購農田養地炒房價，金控想介入媒體</a:t>
            </a:r>
            <a:r>
              <a:rPr lang="en-US" altLang="zh-TW" smtClean="0">
                <a:latin typeface="新細明體" panose="02020500000000000000" pitchFamily="18" charset="-120"/>
              </a:rPr>
              <a:t>…</a:t>
            </a:r>
            <a:r>
              <a:rPr lang="zh-TW" altLang="en-US" smtClean="0">
                <a:latin typeface="新細明體" panose="02020500000000000000" pitchFamily="18" charset="-120"/>
              </a:rPr>
              <a:t>為所欲為。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>
                <a:latin typeface="新細明體" panose="02020500000000000000" pitchFamily="18" charset="-120"/>
              </a:rPr>
              <a:t>商人為獲取暴利，讓黑心食品或塑化劑等有害健康的商品照樣上市，一切向</a:t>
            </a:r>
            <a:r>
              <a:rPr lang="en-US" altLang="zh-TW" smtClean="0">
                <a:latin typeface="新細明體" panose="02020500000000000000" pitchFamily="18" charset="-120"/>
              </a:rPr>
              <a:t>[</a:t>
            </a:r>
            <a:r>
              <a:rPr lang="zh-TW" altLang="en-US" smtClean="0">
                <a:latin typeface="新細明體" panose="02020500000000000000" pitchFamily="18" charset="-120"/>
              </a:rPr>
              <a:t>錢</a:t>
            </a:r>
            <a:r>
              <a:rPr lang="en-US" altLang="zh-TW" smtClean="0">
                <a:latin typeface="新細明體" panose="02020500000000000000" pitchFamily="18" charset="-120"/>
              </a:rPr>
              <a:t>]</a:t>
            </a:r>
            <a:r>
              <a:rPr lang="zh-TW" altLang="en-US" smtClean="0">
                <a:latin typeface="新細明體" panose="02020500000000000000" pitchFamily="18" charset="-120"/>
              </a:rPr>
              <a:t>看。</a:t>
            </a:r>
            <a:endParaRPr lang="en-US" altLang="zh-TW" smtClean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95586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539750" y="1628775"/>
            <a:ext cx="8147050" cy="4497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>
                <a:latin typeface="新細明體" panose="02020500000000000000" pitchFamily="18" charset="-120"/>
              </a:rPr>
              <a:t>產業西進或外移，本土失業人口暴增，國內油</a:t>
            </a:r>
            <a:br>
              <a:rPr lang="zh-TW" altLang="en-US" smtClean="0">
                <a:latin typeface="新細明體" panose="02020500000000000000" pitchFamily="18" charset="-120"/>
              </a:rPr>
            </a:br>
            <a:r>
              <a:rPr lang="zh-TW" altLang="en-US" smtClean="0">
                <a:latin typeface="新細明體" panose="02020500000000000000" pitchFamily="18" charset="-120"/>
              </a:rPr>
              <a:t>電雙漲，核能政策搖搖擺擺，讓生活更不安。全民瘋樂透威力彩，導致年輕人好逸惡勞，不認真腳踏實地的作事，只想一步登天。更有部分人士過度的曲解自由與人權的定義。未善加珍惜得來不易的自由，更增加社會的亂象。</a:t>
            </a:r>
            <a:br>
              <a:rPr lang="zh-TW" altLang="en-US" smtClean="0">
                <a:latin typeface="新細明體" panose="02020500000000000000" pitchFamily="18" charset="-120"/>
              </a:rPr>
            </a:br>
            <a:endParaRPr lang="zh-TW" altLang="en-US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>
                <a:latin typeface="新細明體" panose="02020500000000000000" pitchFamily="18" charset="-120"/>
              </a:rPr>
              <a:t>對於社會的製造對立分化 可以說成人民自由意識</a:t>
            </a:r>
            <a:br>
              <a:rPr lang="zh-TW" altLang="en-US" smtClean="0">
                <a:latin typeface="新細明體" panose="02020500000000000000" pitchFamily="18" charset="-120"/>
              </a:rPr>
            </a:br>
            <a:r>
              <a:rPr lang="zh-TW" altLang="en-US" smtClean="0">
                <a:latin typeface="新細明體" panose="02020500000000000000" pitchFamily="18" charset="-120"/>
              </a:rPr>
              <a:t>對於議會亂象的暴力衝突 可以說成這叫多數暴力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97634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>
                <a:latin typeface="新細明體" panose="02020500000000000000" pitchFamily="18" charset="-120"/>
              </a:rPr>
              <a:t>對於癱瘓社會秩序的舉動 可以說成這是集會遊行權</a:t>
            </a:r>
            <a:br>
              <a:rPr lang="zh-TW" altLang="en-US" smtClean="0">
                <a:latin typeface="新細明體" panose="02020500000000000000" pitchFamily="18" charset="-120"/>
              </a:rPr>
            </a:br>
            <a:r>
              <a:rPr lang="zh-TW" altLang="en-US" smtClean="0">
                <a:latin typeface="新細明體" panose="02020500000000000000" pitchFamily="18" charset="-120"/>
              </a:rPr>
              <a:t>對於不理性意識形態語言 可以說成是因為愛台灣</a:t>
            </a:r>
            <a:br>
              <a:rPr lang="zh-TW" altLang="en-US" smtClean="0">
                <a:latin typeface="新細明體" panose="02020500000000000000" pitchFamily="18" charset="-120"/>
              </a:rPr>
            </a:br>
            <a:r>
              <a:rPr lang="zh-TW" altLang="en-US" smtClean="0">
                <a:latin typeface="新細明體" panose="02020500000000000000" pitchFamily="18" charset="-120"/>
              </a:rPr>
              <a:t>對於製造對立暴力與衝突 可以美化成為為民主抗爭</a:t>
            </a:r>
            <a:br>
              <a:rPr lang="zh-TW" altLang="en-US" smtClean="0">
                <a:latin typeface="新細明體" panose="02020500000000000000" pitchFamily="18" charset="-120"/>
              </a:rPr>
            </a:br>
            <a:r>
              <a:rPr lang="zh-TW" altLang="en-US" smtClean="0">
                <a:latin typeface="新細明體" panose="02020500000000000000" pitchFamily="18" charset="-120"/>
              </a:rPr>
              <a:t>對於貪污腐敗海外匯款案 也可以說成建國基金或政治獻金甚至無罪開釋。 </a:t>
            </a:r>
            <a:r>
              <a:rPr lang="zh-TW" altLang="en-US" sz="2800" smtClean="0"/>
              <a:t/>
            </a:r>
            <a:br>
              <a:rPr lang="zh-TW" altLang="en-US" sz="2800" smtClean="0"/>
            </a:br>
            <a:endParaRPr lang="zh-TW" altLang="en-US" sz="2800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anchor="b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</a:br>
            <a:endParaRPr lang="zh-TW" alt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199682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4200" b="1" smtClean="0">
                <a:latin typeface="新細明體" panose="02020500000000000000" pitchFamily="18" charset="-120"/>
              </a:rPr>
              <a:t>阿扁難題</a:t>
            </a:r>
            <a:endParaRPr lang="en-US" altLang="zh-TW" sz="4200" b="1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>
                <a:latin typeface="新細明體" panose="02020500000000000000" pitchFamily="18" charset="-120"/>
              </a:rPr>
              <a:t>因犯下侵犯人權的貪汙罪</a:t>
            </a:r>
            <a:r>
              <a:rPr lang="en-US" altLang="zh-TW" sz="2800" smtClean="0">
                <a:latin typeface="新細明體" panose="02020500000000000000" pitchFamily="18" charset="-120"/>
              </a:rPr>
              <a:t>[</a:t>
            </a:r>
            <a:r>
              <a:rPr lang="zh-TW" altLang="en-US" sz="2800" smtClean="0">
                <a:latin typeface="新細明體" panose="02020500000000000000" pitchFamily="18" charset="-120"/>
              </a:rPr>
              <a:t>昔為大總統，今為階下囚</a:t>
            </a:r>
            <a:r>
              <a:rPr lang="en-US" altLang="zh-TW" sz="2800" smtClean="0">
                <a:latin typeface="新細明體" panose="02020500000000000000" pitchFamily="18" charset="-120"/>
              </a:rPr>
              <a:t>]</a:t>
            </a:r>
            <a:r>
              <a:rPr lang="zh-TW" altLang="en-US" sz="2800" smtClean="0">
                <a:latin typeface="新細明體" panose="02020500000000000000" pitchFamily="18" charset="-120"/>
              </a:rPr>
              <a:t>的阿扁，曾在</a:t>
            </a:r>
            <a:r>
              <a:rPr lang="en-US" altLang="zh-TW" sz="2800" smtClean="0">
                <a:latin typeface="新細明體" panose="02020500000000000000" pitchFamily="18" charset="-120"/>
              </a:rPr>
              <a:t>2000</a:t>
            </a:r>
            <a:r>
              <a:rPr lang="zh-TW" altLang="en-US" sz="2800" smtClean="0">
                <a:latin typeface="新細明體" panose="02020500000000000000" pitchFamily="18" charset="-120"/>
              </a:rPr>
              <a:t>年與</a:t>
            </a:r>
            <a:r>
              <a:rPr lang="en-US" altLang="zh-TW" sz="2800" smtClean="0">
                <a:latin typeface="新細明體" panose="02020500000000000000" pitchFamily="18" charset="-120"/>
              </a:rPr>
              <a:t>2004</a:t>
            </a:r>
            <a:r>
              <a:rPr lang="zh-TW" altLang="en-US" sz="2800" smtClean="0">
                <a:latin typeface="新細明體" panose="02020500000000000000" pitchFamily="18" charset="-120"/>
              </a:rPr>
              <a:t>年就職時風光的向全國人民宣誓兩次</a:t>
            </a:r>
            <a:r>
              <a:rPr lang="en-US" altLang="zh-TW" sz="2800" smtClean="0">
                <a:latin typeface="新細明體" panose="02020500000000000000" pitchFamily="18" charset="-120"/>
              </a:rPr>
              <a:t>[</a:t>
            </a:r>
            <a:r>
              <a:rPr lang="zh-TW" altLang="en-US" sz="2800" smtClean="0">
                <a:latin typeface="新細明體" panose="02020500000000000000" pitchFamily="18" charset="-120"/>
              </a:rPr>
              <a:t>余必遵守憲法，盡忠職守，增進人民福利，保衛國家，無負國民付託。</a:t>
            </a:r>
            <a:r>
              <a:rPr lang="en-US" altLang="zh-TW" sz="2800" smtClean="0">
                <a:latin typeface="新細明體" panose="02020500000000000000" pitchFamily="18" charset="-120"/>
              </a:rPr>
              <a:t> </a:t>
            </a:r>
            <a:r>
              <a:rPr lang="zh-TW" altLang="en-US" sz="2800" smtClean="0">
                <a:latin typeface="新細明體" panose="02020500000000000000" pitchFamily="18" charset="-120"/>
              </a:rPr>
              <a:t>如違誓言，願受國家嚴厲之制裁</a:t>
            </a:r>
            <a:r>
              <a:rPr lang="en-US" altLang="zh-TW" sz="2800" smtClean="0">
                <a:latin typeface="新細明體" panose="02020500000000000000" pitchFamily="18" charset="-120"/>
              </a:rPr>
              <a:t>] </a:t>
            </a:r>
            <a:r>
              <a:rPr lang="zh-TW" altLang="en-US" sz="2800" smtClean="0">
                <a:latin typeface="新細明體" panose="02020500000000000000" pitchFamily="18" charset="-120"/>
              </a:rPr>
              <a:t>。</a:t>
            </a:r>
            <a:endParaRPr lang="en-US" altLang="zh-TW" sz="2800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>
                <a:latin typeface="新細明體" panose="02020500000000000000" pitchFamily="18" charset="-120"/>
              </a:rPr>
              <a:t>阿扁不僅辜負全民的期待與託付，也傷害一個幸運收割台灣數十年來，多數人為爭取台灣自由而奉獻性命、自由換取的果實。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洛克</a:t>
            </a:r>
            <a:r>
              <a:rPr lang="en-US" altLang="zh-TW" smtClean="0"/>
              <a:t>  Locke</a:t>
            </a:r>
            <a:endParaRPr lang="zh-TW" altLang="en-US" smtClean="0"/>
          </a:p>
        </p:txBody>
      </p:sp>
      <p:pic>
        <p:nvPicPr>
          <p:cNvPr id="4" name="內容版面配置區 4" descr="005洛克2012.05.19取自yahoo圖片搜尋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85786" y="2071678"/>
            <a:ext cx="2571768" cy="3354480"/>
          </a:xfrm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3857625" y="1857375"/>
            <a:ext cx="4143375" cy="26781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latin typeface="新細明體" panose="02020500000000000000" pitchFamily="18" charset="-120"/>
              </a:rPr>
              <a:t>在自然狀態中，人的自然自由必須以自然法</a:t>
            </a:r>
            <a:r>
              <a:rPr kumimoji="0" lang="en-US" altLang="zh-TW" sz="2800">
                <a:latin typeface="新細明體" panose="02020500000000000000" pitchFamily="18" charset="-120"/>
              </a:rPr>
              <a:t>(</a:t>
            </a:r>
            <a:r>
              <a:rPr kumimoji="0" lang="zh-TW" altLang="en-US" sz="2800">
                <a:latin typeface="新細明體" panose="02020500000000000000" pitchFamily="18" charset="-120"/>
              </a:rPr>
              <a:t>理性</a:t>
            </a:r>
            <a:r>
              <a:rPr kumimoji="0" lang="en-US" altLang="zh-TW" sz="2800">
                <a:latin typeface="新細明體" panose="02020500000000000000" pitchFamily="18" charset="-120"/>
              </a:rPr>
              <a:t>)</a:t>
            </a:r>
            <a:r>
              <a:rPr kumimoji="0" lang="zh-TW" altLang="en-US" sz="2800">
                <a:latin typeface="新細明體" panose="02020500000000000000" pitchFamily="18" charset="-120"/>
              </a:rPr>
              <a:t>為準繩；在公民社會中，則</a:t>
            </a:r>
            <a:r>
              <a:rPr kumimoji="0" lang="zh-TW" altLang="en-US" sz="2800">
                <a:solidFill>
                  <a:srgbClr val="FF0000"/>
                </a:solidFill>
                <a:latin typeface="新細明體" panose="02020500000000000000" pitchFamily="18" charset="-120"/>
              </a:rPr>
              <a:t>自由須受立法機構所</a:t>
            </a:r>
            <a:endParaRPr kumimoji="0" lang="en-US" altLang="zh-TW" sz="2800">
              <a:solidFill>
                <a:srgbClr val="FF0000"/>
              </a:solidFill>
              <a:latin typeface="新細明體" panose="02020500000000000000" pitchFamily="18" charset="-120"/>
            </a:endParaRPr>
          </a:p>
          <a:p>
            <a:r>
              <a:rPr kumimoji="0" lang="zh-TW" altLang="en-US" sz="2800">
                <a:solidFill>
                  <a:srgbClr val="FF0000"/>
                </a:solidFill>
                <a:latin typeface="新細明體" panose="02020500000000000000" pitchFamily="18" charset="-120"/>
              </a:rPr>
              <a:t>制定法律之約束</a:t>
            </a:r>
            <a:r>
              <a:rPr kumimoji="0" lang="zh-TW" altLang="en-US" sz="2800">
                <a:latin typeface="新細明體" panose="02020500000000000000" pitchFamily="18" charset="-120"/>
              </a:rPr>
              <a:t>。</a:t>
            </a:r>
            <a:endParaRPr kumimoji="0" lang="en-US" altLang="zh-TW" sz="2800">
              <a:latin typeface="新細明體" panose="02020500000000000000" pitchFamily="18" charset="-120"/>
            </a:endParaRPr>
          </a:p>
          <a:p>
            <a:endParaRPr kumimoji="0" lang="zh-TW" altLang="en-US" sz="2800"/>
          </a:p>
        </p:txBody>
      </p:sp>
      <p:sp>
        <p:nvSpPr>
          <p:cNvPr id="27652" name="文字方塊 5"/>
          <p:cNvSpPr txBox="1">
            <a:spLocks noChangeArrowheads="1"/>
          </p:cNvSpPr>
          <p:nvPr/>
        </p:nvSpPr>
        <p:spPr bwMode="auto">
          <a:xfrm>
            <a:off x="3857625" y="4572000"/>
            <a:ext cx="44291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400" b="1"/>
              <a:t>例子</a:t>
            </a:r>
            <a:r>
              <a:rPr kumimoji="0" lang="en-US" altLang="zh-TW" sz="2400" b="1"/>
              <a:t>:</a:t>
            </a:r>
            <a:r>
              <a:rPr kumimoji="0" lang="zh-TW" altLang="en-US" sz="2400" b="1"/>
              <a:t>在自然狀態中，可以任意處理自己的身體與財產，但不可影響其他人的自由及財產。</a:t>
            </a:r>
          </a:p>
          <a:p>
            <a:endParaRPr kumimoji="0" lang="zh-TW" altLang="en-US"/>
          </a:p>
        </p:txBody>
      </p:sp>
      <p:sp>
        <p:nvSpPr>
          <p:cNvPr id="27653" name="文字方塊 6"/>
          <p:cNvSpPr txBox="1">
            <a:spLocks noChangeArrowheads="1"/>
          </p:cNvSpPr>
          <p:nvPr/>
        </p:nvSpPr>
        <p:spPr bwMode="auto">
          <a:xfrm>
            <a:off x="1071563" y="5357813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2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201730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>
                <a:latin typeface="新細明體" panose="02020500000000000000" pitchFamily="18" charset="-120"/>
              </a:rPr>
              <a:t>        那現在又憑什麼要以卸任總統的身分要求</a:t>
            </a:r>
            <a:r>
              <a:rPr lang="en-US" altLang="zh-TW" smtClean="0">
                <a:latin typeface="新細明體" panose="02020500000000000000" pitchFamily="18" charset="-120"/>
              </a:rPr>
              <a:t>[</a:t>
            </a:r>
            <a:r>
              <a:rPr lang="zh-TW" altLang="en-US" smtClean="0">
                <a:latin typeface="新細明體" panose="02020500000000000000" pitchFamily="18" charset="-120"/>
              </a:rPr>
              <a:t>禮遇</a:t>
            </a:r>
            <a:r>
              <a:rPr lang="en-US" altLang="zh-TW" smtClean="0">
                <a:latin typeface="新細明體" panose="02020500000000000000" pitchFamily="18" charset="-120"/>
              </a:rPr>
              <a:t>]</a:t>
            </a:r>
            <a:r>
              <a:rPr lang="zh-TW" altLang="en-US" smtClean="0">
                <a:latin typeface="新細明體" panose="02020500000000000000" pitchFamily="18" charset="-120"/>
              </a:rPr>
              <a:t>和</a:t>
            </a:r>
            <a:r>
              <a:rPr lang="en-US" altLang="zh-TW" smtClean="0">
                <a:latin typeface="新細明體" panose="02020500000000000000" pitchFamily="18" charset="-120"/>
              </a:rPr>
              <a:t>[</a:t>
            </a:r>
            <a:r>
              <a:rPr lang="zh-TW" altLang="en-US" smtClean="0">
                <a:latin typeface="新細明體" panose="02020500000000000000" pitchFamily="18" charset="-120"/>
              </a:rPr>
              <a:t>特權</a:t>
            </a:r>
            <a:r>
              <a:rPr lang="en-US" altLang="zh-TW" smtClean="0">
                <a:latin typeface="新細明體" panose="02020500000000000000" pitchFamily="18" charset="-120"/>
              </a:rPr>
              <a:t>]</a:t>
            </a:r>
            <a:r>
              <a:rPr lang="zh-TW" altLang="en-US" smtClean="0">
                <a:latin typeface="新細明體" panose="02020500000000000000" pitchFamily="18" charset="-120"/>
              </a:rPr>
              <a:t>呢？難道不知王子犯法與庶民同罪嗎？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2071688" y="4786313"/>
            <a:ext cx="68580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1600" b="1" cap="all" spc="250" dirty="0" smtClean="0">
                <a:solidFill>
                  <a:schemeClr val="tx2"/>
                </a:solidFill>
              </a:rPr>
              <a:t/>
            </a:r>
            <a:br>
              <a:rPr lang="en-US" altLang="zh-TW" sz="1600" b="1" cap="all" spc="250" dirty="0" smtClean="0">
                <a:solidFill>
                  <a:schemeClr val="tx2"/>
                </a:solidFill>
              </a:rPr>
            </a:br>
            <a:r>
              <a:rPr lang="en-US" altLang="zh-TW" sz="1600" b="1" cap="all" spc="250" dirty="0" smtClean="0">
                <a:solidFill>
                  <a:schemeClr val="tx2"/>
                </a:solidFill>
              </a:rPr>
              <a:t/>
            </a:r>
            <a:br>
              <a:rPr lang="en-US" altLang="zh-TW" sz="1600" b="1" cap="all" spc="250" dirty="0" smtClean="0">
                <a:solidFill>
                  <a:schemeClr val="tx2"/>
                </a:solidFill>
              </a:rPr>
            </a:br>
            <a:r>
              <a:rPr lang="zh-TW" altLang="en-US" sz="1600" b="1" cap="all" spc="250" dirty="0" smtClean="0">
                <a:solidFill>
                  <a:schemeClr val="tx2"/>
                </a:solidFill>
              </a:rPr>
              <a:t>                                    </a:t>
            </a:r>
            <a:r>
              <a:rPr lang="zh-TW" altLang="en-US" cap="all" spc="250" dirty="0" smtClean="0">
                <a:latin typeface="+mn-ea"/>
              </a:rPr>
              <a:t>報告</a:t>
            </a:r>
            <a:r>
              <a:rPr lang="zh-TW" altLang="en-US" cap="all" spc="250" dirty="0" smtClean="0"/>
              <a:t>者</a:t>
            </a:r>
            <a:r>
              <a:rPr lang="en-US" altLang="zh-TW" cap="all" spc="250" dirty="0" smtClean="0"/>
              <a:t>:</a:t>
            </a:r>
            <a:r>
              <a:rPr lang="zh-TW" altLang="en-US" cap="all" spc="250" dirty="0" smtClean="0"/>
              <a:t>吳展彰</a:t>
            </a:r>
            <a:endParaRPr lang="zh-TW" altLang="en-US" cap="all" spc="250" dirty="0"/>
          </a:p>
        </p:txBody>
      </p:sp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500063" y="571500"/>
            <a:ext cx="7772400" cy="1470025"/>
          </a:xfr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8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結論</a:t>
            </a:r>
            <a:endParaRPr lang="zh-TW" altLang="en-US" sz="8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000375" y="3500438"/>
            <a:ext cx="42148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問題與討論</a:t>
            </a:r>
            <a:endParaRPr kumimoji="0" lang="zh-TW" altLang="en-US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1" name="圖片 3" descr="4b6ee1118d8ff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714625"/>
            <a:ext cx="5486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571500" y="1428750"/>
            <a:ext cx="8229600" cy="1787525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問題</a:t>
            </a:r>
            <a:r>
              <a:rPr lang="en-US" altLang="zh-TW" dirty="0" smtClean="0">
                <a:solidFill>
                  <a:schemeClr val="tx1"/>
                </a:solidFill>
              </a:rPr>
              <a:t>1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zh-TW" altLang="en-US" sz="5300" dirty="0" smtClean="0">
                <a:solidFill>
                  <a:schemeClr val="tx1"/>
                </a:solidFill>
              </a:rPr>
              <a:t>台灣目前</a:t>
            </a:r>
            <a:r>
              <a:rPr lang="zh-TW" altLang="en-US" sz="5300" dirty="0" smtClean="0">
                <a:solidFill>
                  <a:srgbClr val="FF0000"/>
                </a:solidFill>
              </a:rPr>
              <a:t>性交易</a:t>
            </a:r>
            <a:r>
              <a:rPr lang="zh-TW" altLang="en-US" sz="5300" dirty="0" smtClean="0">
                <a:solidFill>
                  <a:schemeClr val="tx1"/>
                </a:solidFill>
              </a:rPr>
              <a:t>是否</a:t>
            </a:r>
            <a:r>
              <a:rPr lang="zh-TW" altLang="en-US" sz="5300" dirty="0" smtClean="0">
                <a:solidFill>
                  <a:srgbClr val="FF0000"/>
                </a:solidFill>
              </a:rPr>
              <a:t>自由</a:t>
            </a:r>
            <a:r>
              <a:rPr lang="en-US" altLang="zh-TW" sz="5300" dirty="0" smtClean="0">
                <a:solidFill>
                  <a:schemeClr val="tx1"/>
                </a:solidFill>
              </a:rPr>
              <a:t>?</a:t>
            </a:r>
            <a:r>
              <a:rPr lang="zh-TW" altLang="en-US" dirty="0" smtClean="0">
                <a:solidFill>
                  <a:schemeClr val="tx1"/>
                </a:solidFill>
              </a:rPr>
              <a:t/>
            </a:r>
            <a:br>
              <a:rPr lang="zh-TW" altLang="en-US" dirty="0" smtClean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歷年變動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5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sz="44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 smtClean="0"/>
              <a:t>1959</a:t>
            </a:r>
            <a:r>
              <a:rPr lang="zh-TW" altLang="en-US" sz="4400" dirty="0" smtClean="0"/>
              <a:t>年台灣省發佈實施「台灣省娼妓管理辦法」，為最早合法化。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 smtClean="0"/>
              <a:t>1973</a:t>
            </a:r>
            <a:r>
              <a:rPr lang="zh-TW" altLang="en-US" sz="4400" dirty="0" smtClean="0"/>
              <a:t>年台北市升格為直轄市後實施「台北市娼妓管理辦法」，需經由登記領取許可證於專區內工作。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 smtClean="0"/>
              <a:t>1991</a:t>
            </a:r>
            <a:r>
              <a:rPr lang="zh-TW" altLang="en-US" sz="4400" dirty="0" smtClean="0"/>
              <a:t>年通過的「社會秩序維護法」第二章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妨害善良風俗</a:t>
            </a:r>
            <a:r>
              <a:rPr lang="en-US" altLang="zh-TW" sz="4400" dirty="0" smtClean="0"/>
              <a:t>-</a:t>
            </a:r>
            <a:r>
              <a:rPr lang="zh-TW" altLang="en-US" sz="4400" dirty="0" smtClean="0"/>
              <a:t>認定賣淫妨害善良風俗，予以處罰，但只處罰賣方和仲介者，而不罰買方，即俗稱罰娼不罰嫖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 smtClean="0"/>
              <a:t>1994</a:t>
            </a:r>
            <a:r>
              <a:rPr lang="zh-TW" altLang="en-US" sz="4400" dirty="0" smtClean="0"/>
              <a:t>年陳水扁市長展開社區「掃黃」。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 smtClean="0"/>
              <a:t>1997</a:t>
            </a:r>
            <a:r>
              <a:rPr lang="zh-TW" altLang="en-US" sz="4400" dirty="0" smtClean="0"/>
              <a:t>年通過補助每人</a:t>
            </a:r>
            <a:r>
              <a:rPr lang="en-US" altLang="zh-TW" sz="4400" dirty="0" smtClean="0"/>
              <a:t>7750</a:t>
            </a:r>
            <a:r>
              <a:rPr lang="zh-TW" altLang="en-US" sz="4400" dirty="0" smtClean="0"/>
              <a:t>元，</a:t>
            </a:r>
            <a:r>
              <a:rPr lang="en-US" altLang="zh-TW" sz="4400" dirty="0" smtClean="0"/>
              <a:t>9</a:t>
            </a:r>
            <a:r>
              <a:rPr lang="zh-TW" altLang="en-US" sz="4400" dirty="0" smtClean="0"/>
              <a:t>月</a:t>
            </a:r>
            <a:r>
              <a:rPr lang="en-US" altLang="zh-TW" sz="4400" dirty="0" smtClean="0"/>
              <a:t>1</a:t>
            </a:r>
            <a:r>
              <a:rPr lang="zh-TW" altLang="en-US" sz="4400" dirty="0" smtClean="0"/>
              <a:t>日百名公娼蒙面陳情，</a:t>
            </a:r>
            <a:r>
              <a:rPr lang="en-US" altLang="zh-TW" sz="4400" dirty="0" smtClean="0"/>
              <a:t>9</a:t>
            </a:r>
            <a:r>
              <a:rPr lang="zh-TW" altLang="en-US" sz="4400" dirty="0" smtClean="0"/>
              <a:t>月</a:t>
            </a:r>
            <a:r>
              <a:rPr lang="en-US" altLang="zh-TW" sz="4400" dirty="0" smtClean="0"/>
              <a:t>6</a:t>
            </a:r>
            <a:r>
              <a:rPr lang="zh-TW" altLang="en-US" sz="4400" dirty="0" smtClean="0"/>
              <a:t>日凌晨零點仍然強制廢娼。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4400" dirty="0" smtClean="0"/>
              <a:t>1999</a:t>
            </a:r>
            <a:r>
              <a:rPr lang="zh-TW" altLang="en-US" sz="4400" dirty="0" smtClean="0"/>
              <a:t>年馬英九市長依「虹彩專案」，緩</a:t>
            </a:r>
            <a:r>
              <a:rPr lang="en-US" altLang="zh-TW" sz="4400" dirty="0" smtClean="0"/>
              <a:t>2</a:t>
            </a:r>
            <a:r>
              <a:rPr lang="zh-TW" altLang="en-US" sz="4400" dirty="0" smtClean="0"/>
              <a:t>年廢止專區。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8229600" cy="5818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TW" sz="2800" smtClean="0">
                <a:solidFill>
                  <a:schemeClr val="tx1"/>
                </a:solidFill>
              </a:rPr>
              <a:t>2001</a:t>
            </a:r>
            <a:r>
              <a:rPr lang="zh-TW" altLang="en-US" sz="2800" smtClean="0">
                <a:solidFill>
                  <a:schemeClr val="tx1"/>
                </a:solidFill>
              </a:rPr>
              <a:t>年</a:t>
            </a:r>
            <a:r>
              <a:rPr lang="en-US" altLang="zh-TW" sz="2800" smtClean="0">
                <a:solidFill>
                  <a:schemeClr val="tx1"/>
                </a:solidFill>
              </a:rPr>
              <a:t>3</a:t>
            </a:r>
            <a:r>
              <a:rPr lang="zh-TW" altLang="en-US" sz="2800" smtClean="0">
                <a:solidFill>
                  <a:schemeClr val="tx1"/>
                </a:solidFill>
              </a:rPr>
              <a:t>月</a:t>
            </a:r>
            <a:r>
              <a:rPr lang="en-US" altLang="zh-TW" sz="2800" smtClean="0">
                <a:solidFill>
                  <a:schemeClr val="tx1"/>
                </a:solidFill>
              </a:rPr>
              <a:t>28</a:t>
            </a:r>
            <a:r>
              <a:rPr lang="zh-TW" altLang="en-US" sz="2800" smtClean="0">
                <a:solidFill>
                  <a:schemeClr val="tx1"/>
                </a:solidFill>
              </a:rPr>
              <a:t>日公娼制度及其專區正式走入歷史。</a:t>
            </a:r>
            <a:br>
              <a:rPr lang="zh-TW" altLang="en-US" sz="2800" smtClean="0">
                <a:solidFill>
                  <a:schemeClr val="tx1"/>
                </a:solidFill>
              </a:rPr>
            </a:br>
            <a:r>
              <a:rPr lang="en-US" altLang="zh-TW" sz="2800" smtClean="0">
                <a:solidFill>
                  <a:schemeClr val="tx1"/>
                </a:solidFill>
              </a:rPr>
              <a:t>2009</a:t>
            </a:r>
            <a:r>
              <a:rPr lang="zh-TW" altLang="en-US" sz="2800" smtClean="0">
                <a:solidFill>
                  <a:schemeClr val="tx1"/>
                </a:solidFill>
              </a:rPr>
              <a:t>年</a:t>
            </a:r>
            <a:r>
              <a:rPr lang="en-US" altLang="zh-TW" sz="2800" smtClean="0">
                <a:solidFill>
                  <a:schemeClr val="tx1"/>
                </a:solidFill>
              </a:rPr>
              <a:t>11</a:t>
            </a:r>
            <a:r>
              <a:rPr lang="zh-TW" altLang="en-US" sz="2800" smtClean="0">
                <a:solidFill>
                  <a:schemeClr val="tx1"/>
                </a:solidFill>
              </a:rPr>
              <a:t>月</a:t>
            </a:r>
            <a:r>
              <a:rPr lang="en-US" altLang="zh-TW" sz="2800" smtClean="0">
                <a:solidFill>
                  <a:schemeClr val="tx1"/>
                </a:solidFill>
              </a:rPr>
              <a:t>6</a:t>
            </a:r>
            <a:r>
              <a:rPr lang="zh-TW" altLang="en-US" sz="2800" smtClean="0">
                <a:solidFill>
                  <a:schemeClr val="tx1"/>
                </a:solidFill>
              </a:rPr>
              <a:t>日，大法官作成</a:t>
            </a:r>
            <a:r>
              <a:rPr lang="en-US" altLang="zh-TW" sz="2800" smtClean="0">
                <a:solidFill>
                  <a:schemeClr val="tx1"/>
                </a:solidFill>
              </a:rPr>
              <a:t>666</a:t>
            </a:r>
            <a:r>
              <a:rPr lang="zh-TW" altLang="en-US" sz="2800" smtClean="0">
                <a:solidFill>
                  <a:schemeClr val="tx1"/>
                </a:solidFill>
              </a:rPr>
              <a:t>號釋憲，認為社會秩序維護法相關規定違反平等及比例原則，應於</a:t>
            </a:r>
            <a:r>
              <a:rPr lang="en-US" altLang="zh-TW" sz="2800" smtClean="0">
                <a:solidFill>
                  <a:schemeClr val="tx1"/>
                </a:solidFill>
              </a:rPr>
              <a:t>2</a:t>
            </a:r>
            <a:r>
              <a:rPr lang="zh-TW" altLang="en-US" sz="2800" smtClean="0">
                <a:solidFill>
                  <a:schemeClr val="tx1"/>
                </a:solidFill>
              </a:rPr>
              <a:t>年內效。</a:t>
            </a:r>
            <a:br>
              <a:rPr lang="zh-TW" altLang="en-US" sz="2800" smtClean="0">
                <a:solidFill>
                  <a:schemeClr val="tx1"/>
                </a:solidFill>
              </a:rPr>
            </a:br>
            <a:r>
              <a:rPr lang="en-US" altLang="zh-TW" sz="2800" smtClean="0">
                <a:solidFill>
                  <a:schemeClr val="tx1"/>
                </a:solidFill>
              </a:rPr>
              <a:t>2011</a:t>
            </a:r>
            <a:r>
              <a:rPr lang="zh-TW" altLang="en-US" sz="2800" smtClean="0">
                <a:solidFill>
                  <a:schemeClr val="tx1"/>
                </a:solidFill>
              </a:rPr>
              <a:t>年</a:t>
            </a:r>
            <a:r>
              <a:rPr lang="en-US" altLang="zh-TW" sz="2800" smtClean="0">
                <a:solidFill>
                  <a:schemeClr val="tx1"/>
                </a:solidFill>
              </a:rPr>
              <a:t>11</a:t>
            </a:r>
            <a:r>
              <a:rPr lang="zh-TW" altLang="en-US" sz="2800" smtClean="0">
                <a:solidFill>
                  <a:schemeClr val="tx1"/>
                </a:solidFill>
              </a:rPr>
              <a:t>月</a:t>
            </a:r>
            <a:r>
              <a:rPr lang="en-US" altLang="zh-TW" sz="2800" smtClean="0">
                <a:solidFill>
                  <a:schemeClr val="tx1"/>
                </a:solidFill>
              </a:rPr>
              <a:t>4</a:t>
            </a:r>
            <a:r>
              <a:rPr lang="zh-TW" altLang="en-US" sz="2800" smtClean="0">
                <a:solidFill>
                  <a:schemeClr val="tx1"/>
                </a:solidFill>
              </a:rPr>
              <a:t>日，立法院通過地方政府設性交易專區，在專區外娼嫖都罰。</a:t>
            </a:r>
            <a:br>
              <a:rPr lang="zh-TW" altLang="en-US" sz="2800" smtClean="0">
                <a:solidFill>
                  <a:schemeClr val="tx1"/>
                </a:solidFill>
              </a:rPr>
            </a:br>
            <a:r>
              <a:rPr lang="en-US" altLang="zh-TW" sz="2800" smtClean="0">
                <a:solidFill>
                  <a:schemeClr val="tx1"/>
                </a:solidFill>
              </a:rPr>
              <a:t>2011</a:t>
            </a:r>
            <a:r>
              <a:rPr lang="zh-TW" altLang="en-US" sz="2800" smtClean="0">
                <a:solidFill>
                  <a:schemeClr val="tx1"/>
                </a:solidFill>
              </a:rPr>
              <a:t>年</a:t>
            </a:r>
            <a:r>
              <a:rPr lang="en-US" altLang="zh-TW" sz="2800" smtClean="0">
                <a:solidFill>
                  <a:schemeClr val="tx1"/>
                </a:solidFill>
              </a:rPr>
              <a:t>11</a:t>
            </a:r>
            <a:r>
              <a:rPr lang="zh-TW" altLang="en-US" sz="2800" smtClean="0">
                <a:solidFill>
                  <a:schemeClr val="tx1"/>
                </a:solidFill>
              </a:rPr>
              <a:t>月</a:t>
            </a:r>
            <a:r>
              <a:rPr lang="en-US" altLang="zh-TW" sz="2800" smtClean="0">
                <a:solidFill>
                  <a:schemeClr val="tx1"/>
                </a:solidFill>
              </a:rPr>
              <a:t>18</a:t>
            </a:r>
            <a:r>
              <a:rPr lang="zh-TW" altLang="en-US" sz="2800" smtClean="0">
                <a:solidFill>
                  <a:schemeClr val="tx1"/>
                </a:solidFill>
              </a:rPr>
              <a:t>日宜蘭縣政府依照「宜蘭縣娼妓管理自治條例」，合法存在之性交易場所，等於間接成立性專區，成為台灣第一個有性專區的地方政府。</a:t>
            </a:r>
            <a:r>
              <a:rPr lang="en-US" altLang="zh-TW" sz="2800" smtClean="0"/>
              <a:t/>
            </a:r>
            <a:br>
              <a:rPr lang="en-US" altLang="zh-TW" sz="2800" smtClean="0"/>
            </a:br>
            <a:endParaRPr lang="zh-TW" altLang="en-US" sz="2800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571500" y="5500688"/>
            <a:ext cx="8208963" cy="2016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en-US" altLang="zh-TW" sz="8000" smtClean="0">
                <a:solidFill>
                  <a:srgbClr val="FF0000"/>
                </a:solidFill>
              </a:rPr>
              <a:t>PS.</a:t>
            </a:r>
            <a:r>
              <a:rPr lang="zh-TW" altLang="en-US" sz="8000" smtClean="0">
                <a:solidFill>
                  <a:srgbClr val="FF0000"/>
                </a:solidFill>
              </a:rPr>
              <a:t> 別問我在哪</a:t>
            </a:r>
            <a:r>
              <a:rPr lang="en-US" altLang="zh-TW" sz="8000" smtClean="0">
                <a:solidFill>
                  <a:srgbClr val="FF0000"/>
                </a:solidFill>
              </a:rPr>
              <a:t>…..</a:t>
            </a:r>
            <a:endParaRPr lang="zh-TW" altLang="en-US" sz="8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endParaRPr lang="en-US" altLang="zh-TW" sz="8000" smtClean="0">
              <a:solidFill>
                <a:srgbClr val="FF0000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8000" smtClean="0">
                <a:solidFill>
                  <a:srgbClr val="FF0000"/>
                </a:solidFill>
              </a:rPr>
              <a:t>目前專區內為</a:t>
            </a:r>
            <a:endParaRPr lang="en-US" altLang="zh-TW" sz="8000" smtClean="0">
              <a:solidFill>
                <a:srgbClr val="FF0000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8000" smtClean="0">
                <a:solidFill>
                  <a:srgbClr val="FF0000"/>
                </a:solidFill>
              </a:rPr>
              <a:t>自由</a:t>
            </a:r>
            <a:r>
              <a:rPr lang="en-US" altLang="zh-TW" sz="8000" smtClean="0">
                <a:solidFill>
                  <a:srgbClr val="FF0000"/>
                </a:solidFill>
              </a:rPr>
              <a:t>!!!</a:t>
            </a:r>
            <a:endParaRPr lang="zh-TW" altLang="en-US" sz="8000" smtClean="0">
              <a:solidFill>
                <a:srgbClr val="FF0000"/>
              </a:solidFill>
            </a:endParaRP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性交易專區成立的</a:t>
            </a:r>
            <a:r>
              <a:rPr lang="zh-TW" altLang="en-US" smtClean="0">
                <a:solidFill>
                  <a:srgbClr val="FF0000"/>
                </a:solidFill>
              </a:rPr>
              <a:t>利</a:t>
            </a:r>
            <a:r>
              <a:rPr lang="zh-TW" altLang="en-US" smtClean="0">
                <a:solidFill>
                  <a:schemeClr val="tx1"/>
                </a:solidFill>
              </a:rPr>
              <a:t>與</a:t>
            </a:r>
            <a:r>
              <a:rPr lang="zh-TW" altLang="en-US" smtClean="0">
                <a:solidFill>
                  <a:srgbClr val="FF0000"/>
                </a:solidFill>
              </a:rPr>
              <a:t>弊</a:t>
            </a:r>
          </a:p>
        </p:txBody>
      </p:sp>
      <p:sp>
        <p:nvSpPr>
          <p:cNvPr id="20992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利</a:t>
            </a:r>
            <a:r>
              <a:rPr lang="en-US" altLang="zh-TW" smtClean="0"/>
              <a:t>:</a:t>
            </a:r>
            <a:r>
              <a:rPr lang="zh-TW" altLang="en-US" smtClean="0"/>
              <a:t>國家可有效率對色情業進行管理，降低性犯罪率，增加稅收，帶動旅遊業，增加就業機會，可保障性工作者的工作權益和人身安全及自由。</a:t>
            </a: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弊：衛生問題，人口販運，毒品，聲譽不佳，影響當地社會秩序及風俗且不可避免受異色眼光看待專區。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是否支持專區成立</a:t>
            </a:r>
          </a:p>
        </p:txBody>
      </p:sp>
      <p:sp>
        <p:nvSpPr>
          <p:cNvPr id="210946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TW" altLang="en-US" sz="2800" smtClean="0"/>
              <a:t>       我支持專區成立，不論男女，性乃人性需求，在需要的時候總不能一直依賴著萬能的雙手</a:t>
            </a:r>
            <a:r>
              <a:rPr lang="en-US" altLang="zh-TW" sz="2800" smtClean="0"/>
              <a:t>...</a:t>
            </a:r>
            <a:endParaRPr lang="zh-TW" altLang="en-US" sz="2800" smtClean="0"/>
          </a:p>
        </p:txBody>
      </p:sp>
      <p:pic>
        <p:nvPicPr>
          <p:cNvPr id="4" name="圖片 3" descr="189-旺旺猛男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071810"/>
            <a:ext cx="403244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143248"/>
            <a:ext cx="4392488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57188" y="357188"/>
            <a:ext cx="8534400" cy="758825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問題</a:t>
            </a:r>
            <a:r>
              <a:rPr lang="en-US" altLang="zh-TW" dirty="0" smtClean="0">
                <a:solidFill>
                  <a:schemeClr val="tx1"/>
                </a:solidFill>
              </a:rPr>
              <a:t>2</a:t>
            </a:r>
            <a: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3">
                    <a:shade val="75000"/>
                  </a:schemeClr>
                </a:solidFill>
              </a:rPr>
            </a:br>
            <a:r>
              <a:rPr lang="zh-TW" altLang="en-US" dirty="0" smtClean="0">
                <a:solidFill>
                  <a:srgbClr val="FF0000"/>
                </a:solidFill>
              </a:rPr>
              <a:t>人肉搜索</a:t>
            </a:r>
            <a:r>
              <a:rPr lang="zh-TW" altLang="en-US" dirty="0" smtClean="0">
                <a:solidFill>
                  <a:schemeClr val="tx1"/>
                </a:solidFill>
              </a:rPr>
              <a:t>合理嗎</a:t>
            </a:r>
            <a:r>
              <a:rPr lang="en-US" altLang="zh-TW" dirty="0" smtClean="0">
                <a:solidFill>
                  <a:schemeClr val="tx1"/>
                </a:solidFill>
              </a:rPr>
              <a:t>?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211970" name="內容版面配置區 3" descr="20080718fy0005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557338"/>
            <a:ext cx="3697287" cy="489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57188" y="571500"/>
            <a:ext cx="8534400" cy="758825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人肉搜索的定義</a:t>
            </a:r>
            <a:br>
              <a:rPr lang="zh-TW" altLang="en-US" dirty="0" smtClean="0">
                <a:solidFill>
                  <a:schemeClr val="tx1"/>
                </a:solidFill>
              </a:rPr>
            </a:b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1299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TW" altLang="en-US" b="1" smtClean="0"/>
              <a:t>是一種以</a:t>
            </a:r>
            <a:r>
              <a:rPr lang="zh-TW" altLang="en-US" b="1" smtClean="0">
                <a:solidFill>
                  <a:srgbClr val="FF0000"/>
                </a:solidFill>
              </a:rPr>
              <a:t>網際網路</a:t>
            </a:r>
            <a:r>
              <a:rPr lang="zh-TW" altLang="en-US" b="1" smtClean="0"/>
              <a:t>為媒介，部分基於用</a:t>
            </a:r>
            <a:r>
              <a:rPr lang="zh-TW" altLang="en-US" b="1" smtClean="0">
                <a:solidFill>
                  <a:srgbClr val="FF0000"/>
                </a:solidFill>
              </a:rPr>
              <a:t>人工方式</a:t>
            </a:r>
            <a:r>
              <a:rPr lang="zh-TW" altLang="en-US" b="1" smtClean="0"/>
              <a:t>對搜尋引擎所提供訊息逐個</a:t>
            </a:r>
            <a:r>
              <a:rPr lang="zh-TW" altLang="en-US" b="1" smtClean="0">
                <a:solidFill>
                  <a:srgbClr val="FF0000"/>
                </a:solidFill>
              </a:rPr>
              <a:t>辨別真偽</a:t>
            </a:r>
            <a:r>
              <a:rPr lang="zh-TW" altLang="en-US" b="1" smtClean="0"/>
              <a:t>，部分又基於通過匿名知情人公開資料的方式搜集訊息，以尋找人物或者事件真相的群眾運動。人肉搜尋有時也造就了</a:t>
            </a:r>
            <a:r>
              <a:rPr lang="zh-TW" altLang="en-US" b="1" smtClean="0">
                <a:solidFill>
                  <a:srgbClr val="FF0000"/>
                </a:solidFill>
              </a:rPr>
              <a:t>網路爆紅現象</a:t>
            </a:r>
            <a:r>
              <a:rPr lang="zh-TW" altLang="en-US" b="1" smtClean="0"/>
              <a:t>。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孟德斯鳩  </a:t>
            </a:r>
            <a:r>
              <a:rPr lang="en-US" altLang="zh-TW" smtClean="0"/>
              <a:t>Montesquieu</a:t>
            </a:r>
            <a:endParaRPr lang="zh-TW" altLang="en-US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2540000" cy="3835400"/>
          </a:xfrm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4500563" y="1571625"/>
            <a:ext cx="3500437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solidFill>
                  <a:srgbClr val="FF0000"/>
                </a:solidFill>
                <a:latin typeface="+mn-ea"/>
                <a:ea typeface="+mn-ea"/>
              </a:rPr>
              <a:t>自由是法律所許可的一切事情的權利</a:t>
            </a:r>
            <a:endParaRPr kumimoji="0" lang="en-US" altLang="zh-TW" sz="3200" dirty="0">
              <a:solidFill>
                <a:srgbClr val="FF000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3200" dirty="0">
              <a:solidFill>
                <a:srgbClr val="FF000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200" dirty="0">
                <a:latin typeface="+mn-ea"/>
                <a:ea typeface="+mn-ea"/>
              </a:rPr>
              <a:t>如果一個公民能夠做法律所禁止的事情，他就不再有自由了，因為其他的人也同樣會有這個權利。</a:t>
            </a:r>
            <a:endParaRPr kumimoji="0" lang="zh-TW" altLang="en-US" sz="3200" dirty="0">
              <a:latin typeface="+mn-ea"/>
              <a:ea typeface="+mn-ea"/>
            </a:endParaRPr>
          </a:p>
        </p:txBody>
      </p:sp>
      <p:sp>
        <p:nvSpPr>
          <p:cNvPr id="28676" name="文字方塊 5"/>
          <p:cNvSpPr txBox="1">
            <a:spLocks noChangeArrowheads="1"/>
          </p:cNvSpPr>
          <p:nvPr/>
        </p:nvSpPr>
        <p:spPr bwMode="auto">
          <a:xfrm>
            <a:off x="1214438" y="585787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人肉搜索的優缺點</a:t>
            </a:r>
          </a:p>
        </p:txBody>
      </p:sp>
      <p:sp>
        <p:nvSpPr>
          <p:cNvPr id="21401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TW" altLang="en-US" sz="2800" smtClean="0"/>
              <a:t>優點</a:t>
            </a:r>
            <a:r>
              <a:rPr lang="en-US" altLang="zh-TW" sz="2800" smtClean="0"/>
              <a:t>:</a:t>
            </a:r>
            <a:r>
              <a:rPr lang="zh-TW" altLang="en-US" sz="2800" smtClean="0"/>
              <a:t>替人和動物主持公道、伸張正義、打擊犯罪、維護國家利益、糾舉網友不當舉動，協助警方辦案，有益於社會風氣的維護，使犯罪者受到良心的譴責或者是法律的裁定。</a:t>
            </a:r>
            <a:endParaRPr lang="en-US" altLang="zh-TW" sz="2800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2800" smtClean="0"/>
              <a:t>例子</a:t>
            </a:r>
            <a:r>
              <a:rPr lang="en-US" altLang="zh-TW" sz="2800" smtClean="0"/>
              <a:t>:</a:t>
            </a:r>
            <a:r>
              <a:rPr lang="zh-TW" altLang="en-US" sz="2800" smtClean="0"/>
              <a:t>警方首度利用</a:t>
            </a:r>
            <a:r>
              <a:rPr lang="en-US" altLang="zh-TW" sz="2800" smtClean="0"/>
              <a:t>FACEBOOK</a:t>
            </a:r>
            <a:r>
              <a:rPr lang="zh-TW" altLang="en-US" sz="2800" smtClean="0"/>
              <a:t>人肉搜索破獲搶案，台北市一家超商日前遭歹徒持菜刀行搶，警方調閱監視器畫面鎖定嫌犯外貌，卻抓不到人，員警把搶匪畫面</a:t>
            </a:r>
            <a:r>
              <a:rPr lang="en-US" altLang="zh-TW" sz="2800" smtClean="0"/>
              <a:t>PO</a:t>
            </a:r>
            <a:r>
              <a:rPr lang="zh-TW" altLang="en-US" sz="2800" smtClean="0"/>
              <a:t>在</a:t>
            </a:r>
            <a:r>
              <a:rPr lang="en-US" altLang="zh-TW" sz="2800" smtClean="0"/>
              <a:t>FACEBOOK</a:t>
            </a:r>
            <a:r>
              <a:rPr lang="zh-TW" altLang="en-US" sz="2800" smtClean="0"/>
              <a:t>上請網友幫忙，</a:t>
            </a:r>
            <a:r>
              <a:rPr lang="en-US" altLang="zh-TW" sz="2800" smtClean="0"/>
              <a:t>2</a:t>
            </a:r>
            <a:r>
              <a:rPr lang="zh-TW" altLang="en-US" sz="2800" smtClean="0"/>
              <a:t>小時內就有熱心網友提供線索，順利在網咖逮捕搶匪。</a:t>
            </a:r>
            <a:endParaRPr lang="en-US" altLang="zh-TW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21504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缺點</a:t>
            </a:r>
            <a:r>
              <a:rPr lang="en-US" altLang="zh-TW" smtClean="0"/>
              <a:t>:</a:t>
            </a:r>
            <a:r>
              <a:rPr lang="zh-TW" altLang="en-US" smtClean="0">
                <a:solidFill>
                  <a:srgbClr val="FF0000"/>
                </a:solidFill>
              </a:rPr>
              <a:t>輿論</a:t>
            </a:r>
            <a:r>
              <a:rPr lang="zh-TW" altLang="en-US" smtClean="0"/>
              <a:t>造成當事人</a:t>
            </a:r>
            <a:r>
              <a:rPr lang="zh-TW" altLang="en-US" smtClean="0">
                <a:solidFill>
                  <a:srgbClr val="FF0000"/>
                </a:solidFill>
              </a:rPr>
              <a:t>內心創傷</a:t>
            </a:r>
            <a:r>
              <a:rPr lang="zh-TW" altLang="en-US" smtClean="0"/>
              <a:t>、涉及</a:t>
            </a:r>
            <a:r>
              <a:rPr lang="zh-TW" altLang="en-US" smtClean="0">
                <a:solidFill>
                  <a:srgbClr val="FF0000"/>
                </a:solidFill>
              </a:rPr>
              <a:t>隱私</a:t>
            </a:r>
            <a:r>
              <a:rPr lang="zh-TW" altLang="en-US" smtClean="0"/>
              <a:t>及</a:t>
            </a:r>
            <a:r>
              <a:rPr lang="zh-TW" altLang="en-US" smtClean="0">
                <a:solidFill>
                  <a:srgbClr val="FF0000"/>
                </a:solidFill>
              </a:rPr>
              <a:t>肖像權</a:t>
            </a:r>
            <a:r>
              <a:rPr lang="zh-TW" altLang="en-US" smtClean="0"/>
              <a:t>、干擾當事人的生活，更造成網路</a:t>
            </a:r>
            <a:r>
              <a:rPr lang="zh-TW" altLang="en-US" smtClean="0">
                <a:solidFill>
                  <a:srgbClr val="FF0000"/>
                </a:solidFill>
              </a:rPr>
              <a:t>霸凌</a:t>
            </a:r>
            <a:r>
              <a:rPr lang="zh-TW" altLang="en-US" smtClean="0"/>
              <a:t>事件。</a:t>
            </a:r>
          </a:p>
          <a:p>
            <a:r>
              <a:rPr lang="zh-TW" altLang="en-US" smtClean="0"/>
              <a:t>例子</a:t>
            </a:r>
            <a:r>
              <a:rPr lang="en-US" altLang="zh-TW" smtClean="0"/>
              <a:t>:</a:t>
            </a:r>
            <a:r>
              <a:rPr lang="zh-TW" altLang="en-US" smtClean="0"/>
              <a:t>電影－</a:t>
            </a:r>
            <a:r>
              <a:rPr lang="en-US" altLang="zh-TW" smtClean="0"/>
              <a:t>BBS</a:t>
            </a:r>
            <a:r>
              <a:rPr lang="zh-TW" altLang="en-US" smtClean="0"/>
              <a:t>鄉民的正義－李澄湘因為</a:t>
            </a:r>
            <a:r>
              <a:rPr lang="en-US" altLang="zh-TW" smtClean="0"/>
              <a:t>King</a:t>
            </a:r>
            <a:r>
              <a:rPr lang="zh-TW" altLang="en-US" smtClean="0"/>
              <a:t>的報復，成為人肉搜索的目標，遭受到排山倒海的辱罵和一通接著一通未知來電，使他精神瀕臨崩潰，一度想以自殺作為了結。</a:t>
            </a:r>
          </a:p>
          <a:p>
            <a:pPr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2071688" y="4786313"/>
            <a:ext cx="6858000" cy="1752600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sz="1600" b="1" cap="all" spc="250" dirty="0" smtClean="0">
                <a:solidFill>
                  <a:schemeClr val="tx2"/>
                </a:solidFill>
              </a:rPr>
              <a:t/>
            </a:r>
            <a:br>
              <a:rPr lang="en-US" altLang="zh-TW" sz="1600" b="1" cap="all" spc="250" dirty="0" smtClean="0">
                <a:solidFill>
                  <a:schemeClr val="tx2"/>
                </a:solidFill>
              </a:rPr>
            </a:br>
            <a:r>
              <a:rPr lang="en-US" altLang="zh-TW" sz="1600" b="1" cap="all" spc="250" dirty="0" smtClean="0">
                <a:solidFill>
                  <a:schemeClr val="tx2"/>
                </a:solidFill>
              </a:rPr>
              <a:t/>
            </a:r>
            <a:br>
              <a:rPr lang="en-US" altLang="zh-TW" sz="1600" b="1" cap="all" spc="250" dirty="0" smtClean="0">
                <a:solidFill>
                  <a:schemeClr val="tx2"/>
                </a:solidFill>
              </a:rPr>
            </a:br>
            <a:r>
              <a:rPr lang="zh-TW" altLang="en-US" sz="1600" b="1" cap="all" spc="250" dirty="0" smtClean="0">
                <a:solidFill>
                  <a:schemeClr val="tx2"/>
                </a:solidFill>
              </a:rPr>
              <a:t>                                    </a:t>
            </a:r>
            <a:r>
              <a:rPr lang="zh-TW" altLang="en-US" sz="3200" cap="all" spc="250" dirty="0" smtClean="0">
                <a:latin typeface="+mn-ea"/>
              </a:rPr>
              <a:t>報告</a:t>
            </a:r>
            <a:r>
              <a:rPr lang="zh-TW" altLang="en-US" sz="3200" cap="all" spc="250" dirty="0" smtClean="0"/>
              <a:t>者</a:t>
            </a:r>
            <a:r>
              <a:rPr lang="en-US" altLang="zh-TW" sz="3200" cap="all" spc="250" dirty="0" smtClean="0"/>
              <a:t>:</a:t>
            </a:r>
            <a:r>
              <a:rPr lang="zh-TW" altLang="en-US" sz="3200" cap="all" spc="250" dirty="0" smtClean="0"/>
              <a:t>王宏鈞</a:t>
            </a:r>
            <a:endParaRPr lang="zh-TW" altLang="en-US" sz="3200" cap="all" spc="250" dirty="0"/>
          </a:p>
        </p:txBody>
      </p:sp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500063" y="571500"/>
            <a:ext cx="7772400" cy="1470025"/>
          </a:xfr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8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結論</a:t>
            </a:r>
            <a:endParaRPr lang="zh-TW" altLang="en-US" sz="8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857625" y="3000375"/>
            <a:ext cx="4214813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44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結論</a:t>
            </a:r>
            <a:endParaRPr kumimoji="0" lang="zh-TW" altLang="en-US" sz="4400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214313" y="1571625"/>
            <a:ext cx="8929687" cy="5429250"/>
          </a:xfrm>
        </p:spPr>
        <p:txBody>
          <a:bodyPr/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3200" dirty="0" smtClean="0"/>
              <a:t>自由一直是長久以來人類所追求的。因為沒有自由，才要追求自由。根據媒體自由國家，</a:t>
            </a:r>
            <a:r>
              <a:rPr lang="zh-TW" altLang="en-US" sz="3200" dirty="0">
                <a:latin typeface="+mj-ea"/>
              </a:rPr>
              <a:t>台灣排名為</a:t>
            </a:r>
            <a:r>
              <a:rPr lang="en-US" altLang="zh-TW" sz="3200" dirty="0">
                <a:latin typeface="+mj-ea"/>
              </a:rPr>
              <a:t>47 </a:t>
            </a:r>
            <a:r>
              <a:rPr lang="zh-TW" altLang="en-US" sz="3200" dirty="0" smtClean="0">
                <a:latin typeface="+mj-ea"/>
              </a:rPr>
              <a:t>名</a:t>
            </a:r>
            <a:r>
              <a:rPr lang="zh-TW" altLang="en-US" sz="3200" dirty="0" smtClean="0"/>
              <a:t>，更是</a:t>
            </a:r>
            <a:r>
              <a:rPr lang="zh-TW" altLang="en-US" sz="3200" dirty="0"/>
              <a:t>排名亞洲</a:t>
            </a:r>
            <a:r>
              <a:rPr lang="zh-TW" altLang="en-US" sz="3200" dirty="0" smtClean="0"/>
              <a:t>第一，屬於新聞自由地區。如果不是祖先們的鬥爭流血，用慘烈的代價來追取自由，台灣就無法享有現在高度自由的美好。但台灣的社會出現了許多濫用自由的事情，例如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捷運甘蔗哥、火車女孩小雨、媒體播放片段事實誤導人民、狗仔隊偷拍等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i2175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928934"/>
            <a:ext cx="457203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57188" y="357188"/>
            <a:ext cx="8534400" cy="758825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6000" dirty="0" smtClean="0">
                <a:solidFill>
                  <a:schemeClr val="accent3">
                    <a:shade val="75000"/>
                  </a:schemeClr>
                </a:solidFill>
              </a:rPr>
              <a:t>高捷案</a:t>
            </a:r>
            <a:endParaRPr lang="zh-TW" altLang="en-US" sz="60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8115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mtClean="0"/>
              <a:t>2013</a:t>
            </a:r>
            <a:r>
              <a:rPr lang="zh-TW" altLang="en-US" smtClean="0"/>
              <a:t>年</a:t>
            </a:r>
            <a:r>
              <a:rPr lang="en-US" altLang="zh-TW" smtClean="0"/>
              <a:t>4</a:t>
            </a:r>
            <a:r>
              <a:rPr lang="zh-TW" altLang="en-US" smtClean="0"/>
              <a:t>月</a:t>
            </a:r>
            <a:r>
              <a:rPr lang="en-US" altLang="zh-TW" smtClean="0"/>
              <a:t>20</a:t>
            </a:r>
            <a:r>
              <a:rPr lang="zh-TW" altLang="en-US" smtClean="0"/>
              <a:t>日一對男女</a:t>
            </a:r>
            <a:r>
              <a:rPr lang="zh-TW" altLang="en-US" smtClean="0">
                <a:solidFill>
                  <a:srgbClr val="FF0000"/>
                </a:solidFill>
              </a:rPr>
              <a:t>疑似</a:t>
            </a:r>
            <a:r>
              <a:rPr lang="zh-TW" altLang="en-US" smtClean="0"/>
              <a:t>於高雄捷運上公然猥褻事件</a:t>
            </a:r>
            <a:r>
              <a:rPr lang="en-US" altLang="zh-TW" smtClean="0"/>
              <a:t>(</a:t>
            </a:r>
            <a:r>
              <a:rPr lang="zh-TW" altLang="en-US" smtClean="0"/>
              <a:t>鄉民俗稱吃香腸</a:t>
            </a:r>
            <a:r>
              <a:rPr lang="en-US" altLang="zh-TW" smtClean="0"/>
              <a:t>)</a:t>
            </a:r>
            <a:r>
              <a:rPr lang="zh-TW" altLang="en-US" smtClean="0"/>
              <a:t>，經網友拍攝及放置網路上進行人肉搜索，男主角為新竹某大學之學生，女主角為高雄某高職生。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7" name="內容版面配置區 3" descr="123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425"/>
            <a:ext cx="9144000" cy="695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影片欣賞</a:t>
            </a:r>
          </a:p>
        </p:txBody>
      </p:sp>
      <p:sp>
        <p:nvSpPr>
          <p:cNvPr id="22016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TW" smtClean="0">
              <a:hlinkClick r:id="rId2"/>
            </a:endParaRPr>
          </a:p>
          <a:p>
            <a:r>
              <a:rPr lang="zh-TW" altLang="en-US" smtClean="0"/>
              <a:t>當街罵總統</a:t>
            </a:r>
            <a:r>
              <a:rPr lang="en-US" altLang="zh-TW" smtClean="0">
                <a:hlinkClick r:id="rId3"/>
              </a:rPr>
              <a:t>https://www.youtube.com/watch?v=UAUXawhkA3M</a:t>
            </a:r>
            <a:endParaRPr lang="en-US" altLang="zh-TW" smtClean="0">
              <a:hlinkClick r:id="rId2"/>
            </a:endParaRPr>
          </a:p>
          <a:p>
            <a:endParaRPr lang="en-US" altLang="zh-TW" smtClean="0">
              <a:hlinkClick r:id="rId2"/>
            </a:endParaRPr>
          </a:p>
          <a:p>
            <a:r>
              <a:rPr lang="en-US" altLang="zh-TW" smtClean="0">
                <a:hlinkClick r:id="rId2"/>
              </a:rPr>
              <a:t>http://www.youtube.com/watch?v=0UvagiDQv8Q</a:t>
            </a:r>
            <a:r>
              <a:rPr lang="zh-TW" altLang="en-US" smtClean="0"/>
              <a:t> 小雨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矩形 3"/>
          <p:cNvSpPr>
            <a:spLocks noChangeArrowheads="1"/>
          </p:cNvSpPr>
          <p:nvPr/>
        </p:nvSpPr>
        <p:spPr bwMode="auto">
          <a:xfrm>
            <a:off x="928688" y="2643188"/>
            <a:ext cx="7286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4800"/>
              <a:t>這些事情反映了台灣自由過剩的情形，凸顯了我們的自由並不成熟。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9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571500" y="1500188"/>
            <a:ext cx="8215313" cy="20431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zh-TW" altLang="en-US" sz="9600" smtClean="0"/>
              <a:t>所以</a:t>
            </a:r>
            <a:r>
              <a:rPr lang="en-US" altLang="zh-TW" sz="8000" smtClean="0"/>
              <a:t>   </a:t>
            </a:r>
            <a:endParaRPr lang="zh-TW" altLang="en-US" sz="8000" smtClean="0"/>
          </a:p>
        </p:txBody>
      </p:sp>
      <p:pic>
        <p:nvPicPr>
          <p:cNvPr id="222210" name="圖片 3" descr="3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29000"/>
            <a:ext cx="1905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1" name="圖片 4" descr="3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500438"/>
            <a:ext cx="1905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2" name="圖片 5" descr="3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3571875"/>
            <a:ext cx="1905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13" name="圖片 6" descr="3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71875"/>
            <a:ext cx="19050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214313" y="1428750"/>
            <a:ext cx="8929687" cy="4357688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/>
              <a:t>身為台灣人的我們應該更加自我反省並增公民素養，</a:t>
            </a:r>
            <a:r>
              <a:rPr lang="zh-TW" altLang="en-US" dirty="0">
                <a:latin typeface="+mj-ea"/>
              </a:rPr>
              <a:t>懂得使用</a:t>
            </a:r>
            <a:r>
              <a:rPr lang="zh-TW" altLang="en-US" dirty="0" smtClean="0">
                <a:latin typeface="+mj-ea"/>
              </a:rPr>
              <a:t>自由，並</a:t>
            </a:r>
            <a:r>
              <a:rPr lang="zh-TW" altLang="en-US" dirty="0" smtClean="0">
                <a:solidFill>
                  <a:srgbClr val="C00000"/>
                </a:solidFill>
              </a:rPr>
              <a:t>了解自由並不是想做甚麼就做甚麼</a:t>
            </a:r>
            <a:r>
              <a:rPr lang="zh-TW" altLang="en-US" dirty="0" smtClean="0"/>
              <a:t>，並在體制內公開討論問題、解決問題，唯有如此，台灣才能朝著真正的自由民主國家邁進。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/>
          </a:p>
        </p:txBody>
      </p:sp>
      <p:pic>
        <p:nvPicPr>
          <p:cNvPr id="5" name="圖片 4" descr="010548ygetbe80f5ffbs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3714752"/>
            <a:ext cx="4068150" cy="268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伏爾泰  </a:t>
            </a:r>
            <a:r>
              <a:rPr lang="en-US" altLang="zh-TW" smtClean="0"/>
              <a:t>Voltaire</a:t>
            </a:r>
            <a:endParaRPr lang="zh-TW" altLang="en-US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928802"/>
            <a:ext cx="2928958" cy="3500462"/>
          </a:xfrm>
          <a:effectLst>
            <a:softEdge rad="112500"/>
          </a:effectLst>
        </p:spPr>
      </p:pic>
      <p:sp>
        <p:nvSpPr>
          <p:cNvPr id="5" name="文字方塊 4"/>
          <p:cNvSpPr txBox="1"/>
          <p:nvPr/>
        </p:nvSpPr>
        <p:spPr>
          <a:xfrm>
            <a:off x="4500563" y="1928813"/>
            <a:ext cx="3857625" cy="46783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latin typeface="新細明體" panose="02020500000000000000" pitchFamily="18" charset="-120"/>
              </a:rPr>
              <a:t>伏爾泰被稱為「</a:t>
            </a:r>
            <a:r>
              <a:rPr kumimoji="0" lang="zh-TW" altLang="en-US" sz="2800">
                <a:solidFill>
                  <a:srgbClr val="FF0000"/>
                </a:solidFill>
                <a:latin typeface="新細明體" panose="02020500000000000000" pitchFamily="18" charset="-120"/>
              </a:rPr>
              <a:t>法蘭西思想之父</a:t>
            </a:r>
            <a:r>
              <a:rPr kumimoji="0" lang="zh-TW" altLang="en-US" sz="2800">
                <a:latin typeface="新細明體" panose="02020500000000000000" pitchFamily="18" charset="-120"/>
              </a:rPr>
              <a:t>」。反對君主制度，提倡自然神論，批判天主教會，主張言論自由。「</a:t>
            </a:r>
            <a:r>
              <a:rPr kumimoji="0" lang="zh-TW" altLang="en-US" sz="2800">
                <a:solidFill>
                  <a:srgbClr val="FF0000"/>
                </a:solidFill>
                <a:latin typeface="新細明體" panose="02020500000000000000" pitchFamily="18" charset="-120"/>
              </a:rPr>
              <a:t>人類最寶貴的財產</a:t>
            </a:r>
            <a:r>
              <a:rPr kumimoji="0" lang="en-US" altLang="zh-TW" sz="2800">
                <a:solidFill>
                  <a:srgbClr val="FF0000"/>
                </a:solidFill>
                <a:latin typeface="新細明體" panose="02020500000000000000" pitchFamily="18" charset="-120"/>
              </a:rPr>
              <a:t>——</a:t>
            </a:r>
            <a:r>
              <a:rPr kumimoji="0" lang="zh-TW" altLang="en-US" sz="2800">
                <a:solidFill>
                  <a:srgbClr val="FF0000"/>
                </a:solidFill>
                <a:latin typeface="新細明體" panose="02020500000000000000" pitchFamily="18" charset="-120"/>
              </a:rPr>
              <a:t>自由。</a:t>
            </a:r>
            <a:r>
              <a:rPr kumimoji="0" lang="zh-TW" altLang="en-US" sz="2800">
                <a:latin typeface="新細明體" panose="02020500000000000000" pitchFamily="18" charset="-120"/>
              </a:rPr>
              <a:t>」</a:t>
            </a:r>
          </a:p>
          <a:p>
            <a:endParaRPr kumimoji="0" lang="en-US" altLang="zh-TW" sz="2800">
              <a:latin typeface="新細明體" panose="02020500000000000000" pitchFamily="18" charset="-120"/>
            </a:endParaRPr>
          </a:p>
          <a:p>
            <a:r>
              <a:rPr kumimoji="0" lang="zh-TW" altLang="en-US" sz="2800">
                <a:solidFill>
                  <a:srgbClr val="FF0000"/>
                </a:solidFill>
                <a:latin typeface="新細明體" panose="02020500000000000000" pitchFamily="18" charset="-120"/>
              </a:rPr>
              <a:t>我不同意你的說法，但是我誓死捍衛你說話的權力！</a:t>
            </a:r>
          </a:p>
          <a:p>
            <a:endParaRPr kumimoji="0" lang="zh-TW" altLang="en-US"/>
          </a:p>
        </p:txBody>
      </p:sp>
      <p:sp>
        <p:nvSpPr>
          <p:cNvPr id="29700" name="文字方塊 5"/>
          <p:cNvSpPr txBox="1">
            <a:spLocks noChangeArrowheads="1"/>
          </p:cNvSpPr>
          <p:nvPr/>
        </p:nvSpPr>
        <p:spPr bwMode="auto">
          <a:xfrm>
            <a:off x="1071563" y="542925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b="1" smtClean="0"/>
              <a:t>參考資料</a:t>
            </a:r>
            <a:endParaRPr lang="zh-TW" altLang="en-US" smtClean="0"/>
          </a:p>
        </p:txBody>
      </p:sp>
      <p:sp>
        <p:nvSpPr>
          <p:cNvPr id="22425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書籍</a:t>
            </a:r>
            <a:r>
              <a:rPr lang="en-US" altLang="zh-TW" smtClean="0"/>
              <a:t>: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論自由 </a:t>
            </a:r>
            <a:r>
              <a:rPr lang="en-US" altLang="zh-TW" smtClean="0"/>
              <a:t>John Stuart Mill 2004/9/1</a:t>
            </a:r>
            <a:r>
              <a:rPr lang="zh-TW" altLang="en-US" smtClean="0"/>
              <a:t>初版</a:t>
            </a:r>
            <a:r>
              <a:rPr lang="en-US" altLang="zh-TW" smtClean="0"/>
              <a:t>(</a:t>
            </a:r>
            <a:r>
              <a:rPr lang="zh-TW" altLang="en-US" smtClean="0"/>
              <a:t>臉譜出版</a:t>
            </a:r>
            <a:r>
              <a:rPr lang="en-US" altLang="zh-TW" smtClean="0"/>
              <a:t>)</a:t>
            </a:r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自由</a:t>
            </a:r>
            <a:r>
              <a:rPr lang="en-US" altLang="zh-TW" smtClean="0"/>
              <a:t>10</a:t>
            </a:r>
            <a:r>
              <a:rPr lang="zh-TW" altLang="en-US" smtClean="0"/>
              <a:t>講</a:t>
            </a:r>
            <a:r>
              <a:rPr lang="en-US" altLang="zh-TW" smtClean="0"/>
              <a:t>(</a:t>
            </a:r>
            <a:r>
              <a:rPr lang="zh-TW" altLang="en-US" smtClean="0"/>
              <a:t>玉山出版事業股份有限公司</a:t>
            </a:r>
            <a:r>
              <a:rPr lang="en-US" altLang="zh-TW" smtClean="0"/>
              <a:t>)</a:t>
            </a:r>
          </a:p>
          <a:p>
            <a:endParaRPr lang="zh-TW" altLang="en-US" smtClean="0"/>
          </a:p>
        </p:txBody>
      </p:sp>
      <p:pic>
        <p:nvPicPr>
          <p:cNvPr id="224259" name="圖片 3" descr="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000375"/>
            <a:ext cx="1643063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0" name="圖片 4" descr="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357563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22528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142875" y="1571625"/>
            <a:ext cx="4556125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TW" altLang="en-US" b="1" smtClean="0"/>
              <a:t>自由主義的發展及問題 </a:t>
            </a:r>
            <a:endParaRPr lang="en-US" altLang="zh-TW" b="1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瞿海源、顧忠華、錢永祥著　</a:t>
            </a: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mtClean="0"/>
              <a:t>(</a:t>
            </a:r>
            <a:r>
              <a:rPr lang="zh-TW" altLang="en-US" smtClean="0"/>
              <a:t>初版桂冠圖書股份有限公司</a:t>
            </a:r>
            <a:r>
              <a:rPr lang="en-US" altLang="zh-TW" smtClean="0"/>
              <a:t>)</a:t>
            </a:r>
            <a:endParaRPr lang="zh-TW" altLang="en-US" smtClean="0"/>
          </a:p>
        </p:txBody>
      </p:sp>
      <p:pic>
        <p:nvPicPr>
          <p:cNvPr id="225283" name="圖片 3" descr="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143250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4" name="文字方塊 4"/>
          <p:cNvSpPr txBox="1">
            <a:spLocks noChangeArrowheads="1"/>
          </p:cNvSpPr>
          <p:nvPr/>
        </p:nvSpPr>
        <p:spPr bwMode="auto">
          <a:xfrm>
            <a:off x="4500563" y="1571625"/>
            <a:ext cx="46434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700" b="1"/>
              <a:t>羅素論社會主義與自由主義</a:t>
            </a:r>
            <a:endParaRPr kumimoji="0" lang="en-US" altLang="zh-TW" sz="2700" b="1"/>
          </a:p>
          <a:p>
            <a:r>
              <a:rPr kumimoji="0" lang="en-US" altLang="zh-TW" sz="2700"/>
              <a:t>(</a:t>
            </a:r>
            <a:r>
              <a:rPr kumimoji="0" lang="zh-TW" altLang="en-US" sz="2700"/>
              <a:t>水牛出版社</a:t>
            </a:r>
            <a:r>
              <a:rPr kumimoji="0" lang="en-US" altLang="zh-TW" sz="2700"/>
              <a:t>)</a:t>
            </a:r>
            <a:r>
              <a:rPr kumimoji="0" lang="zh-TW" altLang="en-US" sz="2700"/>
              <a:t> </a:t>
            </a:r>
            <a:endParaRPr kumimoji="0" lang="en-US" altLang="zh-TW" sz="2700"/>
          </a:p>
          <a:p>
            <a:r>
              <a:rPr kumimoji="0" lang="zh-TW" altLang="en-US" sz="2700"/>
              <a:t>出版日期：</a:t>
            </a:r>
            <a:r>
              <a:rPr kumimoji="0" lang="en-US" altLang="zh-TW" sz="2700" i="1"/>
              <a:t>1968</a:t>
            </a:r>
            <a:r>
              <a:rPr kumimoji="0" lang="zh-TW" altLang="en-US" sz="2700" i="1"/>
              <a:t>年</a:t>
            </a:r>
            <a:r>
              <a:rPr kumimoji="0" lang="en-US" altLang="zh-TW" sz="2700" i="1"/>
              <a:t>06</a:t>
            </a:r>
            <a:r>
              <a:rPr kumimoji="0" lang="zh-TW" altLang="en-US" sz="2700" i="1"/>
              <a:t>月</a:t>
            </a:r>
            <a:r>
              <a:rPr kumimoji="0" lang="en-US" altLang="zh-TW" sz="2700" i="1"/>
              <a:t>10</a:t>
            </a:r>
            <a:r>
              <a:rPr kumimoji="0" lang="zh-TW" altLang="en-US" sz="2700" i="1"/>
              <a:t>日</a:t>
            </a:r>
            <a:endParaRPr kumimoji="0" lang="zh-TW" altLang="en-US" sz="2700" b="1"/>
          </a:p>
          <a:p>
            <a:endParaRPr kumimoji="0" lang="zh-TW" altLang="en-US"/>
          </a:p>
        </p:txBody>
      </p:sp>
      <p:pic>
        <p:nvPicPr>
          <p:cNvPr id="225285" name="圖片 5" descr="0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3143250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參考資料</a:t>
            </a:r>
            <a:r>
              <a:rPr lang="en-US" altLang="zh-TW" smtClean="0"/>
              <a:t>:</a:t>
            </a:r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3500" dirty="0" smtClean="0"/>
              <a:t>網路</a:t>
            </a:r>
            <a:r>
              <a:rPr lang="en-US" altLang="zh-TW" sz="3500" dirty="0" smtClean="0"/>
              <a:t>:</a:t>
            </a:r>
            <a:endParaRPr lang="en-US" altLang="zh-TW" sz="3500" dirty="0" smtClean="0">
              <a:hlinkClick r:id="rId2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hlinkClick r:id="rId2"/>
              </a:rPr>
              <a:t>http://big5.chinabroadcast.cn/gate/big5/gb.cri.cn/27824/2013/03/23/6251s4062531.htm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/>
              <a:t>CRI</a:t>
            </a:r>
            <a:r>
              <a:rPr lang="zh-TW" altLang="en-US" dirty="0" smtClean="0"/>
              <a:t>國際線上  </a:t>
            </a:r>
            <a:r>
              <a:rPr lang="en-US" altLang="zh-TW" dirty="0" smtClean="0"/>
              <a:t>5/08</a:t>
            </a:r>
            <a:endParaRPr lang="zh-TW" alt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hlinkClick r:id="rId3"/>
              </a:rPr>
              <a:t>http://www.youtube.com/watch?v=gWsd25Ze5e0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err="1" smtClean="0"/>
              <a:t>youtube</a:t>
            </a:r>
            <a:r>
              <a:rPr lang="en-US" altLang="zh-TW" dirty="0" smtClean="0"/>
              <a:t>【</a:t>
            </a:r>
            <a:r>
              <a:rPr lang="zh-TW" altLang="en-US" dirty="0" smtClean="0"/>
              <a:t>國際新聞</a:t>
            </a:r>
            <a:r>
              <a:rPr lang="en-US" altLang="zh-TW" dirty="0" smtClean="0"/>
              <a:t>】5/08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hlinkClick r:id="rId4"/>
              </a:rPr>
              <a:t>http://www.appledaily.com.tw/realtimenews/article/new/20130322/171783/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/>
              <a:t>蘋果日報</a:t>
            </a:r>
            <a:r>
              <a:rPr lang="en-US" altLang="zh-TW" dirty="0" smtClean="0"/>
              <a:t>5/08</a:t>
            </a:r>
            <a:endParaRPr lang="zh-TW" alt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hlinkClick r:id="rId5"/>
              </a:rPr>
              <a:t>http://udn.com/NEWS/WORLD/WOR3/7793467.shtm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/>
              <a:t>聯合報</a:t>
            </a:r>
            <a:r>
              <a:rPr lang="en-US" altLang="zh-TW" dirty="0" smtClean="0"/>
              <a:t>5/08</a:t>
            </a:r>
            <a:endParaRPr lang="zh-TW" alt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hlinkClick r:id="rId2"/>
              </a:rPr>
              <a:t>http://news.on.cc/cnt/world/20130405/bkn-20130405115439885-0405_00902_001.html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/>
              <a:t>即時新聞</a:t>
            </a:r>
            <a:r>
              <a:rPr lang="en-US" altLang="zh-TW" dirty="0" smtClean="0"/>
              <a:t>5/08</a:t>
            </a:r>
            <a:endParaRPr lang="zh-TW" alt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hlinkClick r:id="rId3"/>
              </a:rPr>
              <a:t>http://tw.news.yahoo.com/%E7%B7%AC%E7%94%B8%E6%A2%85%E6%8F%90%E6%8B%89%E5%AE%97%E6%95%99%E8%A1%9D%E7%AA%81-3%E7%A9%86%E6%96%AF%E6%9E%97%E9%81%AD%E9%87%8D%E5%88%A414%E5%B9%B4-073100831.html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/>
              <a:t>奇摩新聞</a:t>
            </a:r>
            <a:r>
              <a:rPr lang="en-US" altLang="zh-TW" dirty="0" smtClean="0"/>
              <a:t>5/08</a:t>
            </a:r>
            <a:endParaRPr lang="zh-TW" alt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hlinkClick r:id="rId4"/>
              </a:rPr>
              <a:t>http://www.indiacn.com/bwg/custom/13818.html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/>
              <a:t>印度中文網</a:t>
            </a:r>
            <a:r>
              <a:rPr lang="en-US" altLang="zh-TW" dirty="0" smtClean="0"/>
              <a:t>5/08</a:t>
            </a:r>
            <a:endParaRPr lang="zh-TW" alt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dirty="0" smtClean="0">
                <a:hlinkClick r:id="rId5"/>
              </a:rPr>
              <a:t>http://zh.wikipedia.org/wiki/%E7%A7%8D%E5%A7%93%E5%88%B6%E5%BA%A6#cite_note-17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/>
              <a:t>維基百科</a:t>
            </a:r>
            <a:r>
              <a:rPr lang="en-US" altLang="zh-TW" dirty="0" smtClean="0"/>
              <a:t>5/08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參考資料</a:t>
            </a:r>
          </a:p>
        </p:txBody>
      </p:sp>
      <p:sp>
        <p:nvSpPr>
          <p:cNvPr id="22835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57188" y="1357313"/>
            <a:ext cx="8504237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z="2400" smtClean="0">
                <a:hlinkClick r:id="rId2"/>
              </a:rPr>
              <a:t>http://tw.knowledge.yahoo.com/question/question?qid=1008062610569</a:t>
            </a:r>
            <a:endParaRPr lang="en-US" altLang="zh-TW" sz="2400" smtClean="0"/>
          </a:p>
          <a:p>
            <a:r>
              <a:rPr lang="en-US" altLang="zh-TW" sz="2400" smtClean="0">
                <a:hlinkClick r:id="rId3"/>
              </a:rPr>
              <a:t>http://tw.knowledge.yahoo.com/question/question?qid=1509031001228#</a:t>
            </a:r>
            <a:endParaRPr lang="en-US" altLang="zh-TW" sz="2400" smtClean="0"/>
          </a:p>
          <a:p>
            <a:r>
              <a:rPr lang="zh-TW" altLang="en-US" sz="2400" smtClean="0"/>
              <a:t>奇摩知識家</a:t>
            </a:r>
            <a:r>
              <a:rPr lang="en-US" altLang="zh-TW" sz="2400" smtClean="0"/>
              <a:t>5/15</a:t>
            </a:r>
            <a:endParaRPr lang="zh-TW" altLang="en-US" sz="2400" smtClean="0"/>
          </a:p>
          <a:p>
            <a:r>
              <a:rPr lang="en-US" altLang="zh-TW" sz="2400" smtClean="0">
                <a:hlinkClick r:id="rId4"/>
              </a:rPr>
              <a:t>http://coswas.org/www/regulation.htm</a:t>
            </a:r>
            <a:endParaRPr lang="en-US" altLang="zh-TW" sz="2400" smtClean="0"/>
          </a:p>
          <a:p>
            <a:r>
              <a:rPr lang="zh-TW" altLang="en-US" sz="2400" smtClean="0"/>
              <a:t>臺北市公娼管理辦法</a:t>
            </a:r>
            <a:r>
              <a:rPr lang="en-US" altLang="zh-TW" sz="2400" smtClean="0"/>
              <a:t>5/15</a:t>
            </a:r>
            <a:endParaRPr lang="zh-TW" altLang="en-US" sz="2400" smtClean="0"/>
          </a:p>
          <a:p>
            <a:r>
              <a:rPr lang="en-US" altLang="zh-TW" sz="2400" smtClean="0">
                <a:hlinkClick r:id="rId5"/>
              </a:rPr>
              <a:t>http://dvpc.tycg.gov.tw/upload/social_order.htm</a:t>
            </a:r>
            <a:endParaRPr lang="en-US" altLang="zh-TW" sz="2400" smtClean="0"/>
          </a:p>
          <a:p>
            <a:r>
              <a:rPr lang="zh-TW" altLang="en-US" sz="2400" smtClean="0"/>
              <a:t>社會秩序維護法</a:t>
            </a:r>
            <a:r>
              <a:rPr lang="en-US" altLang="zh-TW" sz="2400" smtClean="0"/>
              <a:t>5/15</a:t>
            </a:r>
            <a:endParaRPr lang="zh-TW" altLang="en-US" sz="2400" smtClean="0"/>
          </a:p>
          <a:p>
            <a:r>
              <a:rPr lang="en-US" altLang="zh-TW" sz="2400" smtClean="0">
                <a:hlinkClick r:id="rId6"/>
              </a:rPr>
              <a:t>http://www.ettoday.net/news/20111118/7760.htm</a:t>
            </a:r>
            <a:endParaRPr lang="en-US" altLang="zh-TW" sz="2400" smtClean="0"/>
          </a:p>
          <a:p>
            <a:r>
              <a:rPr lang="zh-TW" altLang="en-US" sz="2400" smtClean="0"/>
              <a:t>東森新聞</a:t>
            </a:r>
            <a:r>
              <a:rPr lang="en-US" altLang="zh-TW" sz="2400" smtClean="0"/>
              <a:t>5/15</a:t>
            </a:r>
            <a:endParaRPr lang="zh-TW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800" dirty="0" smtClean="0">
                <a:hlinkClick r:id="rId2"/>
              </a:rPr>
              <a:t>http://talk.news.pts.org.tw/2009/06/blog-post_17.html</a:t>
            </a:r>
            <a:endParaRPr lang="en-US" altLang="zh-TW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/>
              <a:t>公共電視</a:t>
            </a:r>
            <a:r>
              <a:rPr lang="en-US" altLang="zh-TW" sz="2800" dirty="0" smtClean="0"/>
              <a:t>5/15</a:t>
            </a:r>
            <a:endParaRPr lang="zh-TW" alt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800" dirty="0" smtClean="0">
                <a:hlinkClick r:id="rId3"/>
              </a:rPr>
              <a:t>http://dailynews.sina.com/bg/tw/twpolitics/phoenixtv/20110406/17222353357.html</a:t>
            </a:r>
            <a:endParaRPr lang="en-US" altLang="zh-TW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/>
              <a:t>全球新聞</a:t>
            </a:r>
            <a:r>
              <a:rPr lang="en-US" altLang="zh-TW" sz="2800" dirty="0" smtClean="0"/>
              <a:t>5/15</a:t>
            </a:r>
            <a:endParaRPr lang="zh-TW" alt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800" dirty="0" smtClean="0">
                <a:hlinkClick r:id="rId4"/>
              </a:rPr>
              <a:t>http://zh.wikipedia.org/wiki/%E4%BA%BA%E8%82%89%E6%90%9C%E7%B4%A2</a:t>
            </a:r>
            <a:endParaRPr lang="en-US" altLang="zh-TW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/>
              <a:t>維基百科</a:t>
            </a:r>
            <a:r>
              <a:rPr lang="en-US" altLang="zh-TW" sz="2800" dirty="0" smtClean="0"/>
              <a:t>5/15</a:t>
            </a:r>
            <a:endParaRPr lang="zh-TW" alt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altLang="zh-TW" sz="2800" dirty="0" smtClean="0">
                <a:hlinkClick r:id="rId5"/>
              </a:rPr>
              <a:t>http://www.nownews.com/2013/04/23/11490-2929638.htm</a:t>
            </a:r>
            <a:endParaRPr lang="en-US" altLang="zh-TW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2800" dirty="0" smtClean="0"/>
              <a:t>今日新聞網</a:t>
            </a:r>
            <a:r>
              <a:rPr lang="en-US" altLang="zh-TW" sz="2800" dirty="0" smtClean="0"/>
              <a:t>5/15</a:t>
            </a:r>
            <a:endParaRPr lang="zh-TW" altLang="en-US" sz="2800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23040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285750" y="24288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endParaRPr lang="en-US" altLang="zh-TW" sz="6600" b="1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zh-TW" sz="6600" b="1" smtClean="0"/>
              <a:t>End</a:t>
            </a:r>
            <a:endParaRPr lang="zh-TW" altLang="en-US" sz="6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盧梭  </a:t>
            </a:r>
            <a:r>
              <a:rPr lang="en-US" altLang="zh-TW" smtClean="0"/>
              <a:t>Jean-Jacques Rousseau</a:t>
            </a:r>
            <a:endParaRPr lang="zh-TW" altLang="en-US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4"/>
            <a:ext cx="2428892" cy="3376160"/>
          </a:xfrm>
          <a:effectLst>
            <a:softEdge rad="112500"/>
          </a:effectLst>
        </p:spPr>
      </p:pic>
      <p:sp>
        <p:nvSpPr>
          <p:cNvPr id="30723" name="文字方塊 4"/>
          <p:cNvSpPr txBox="1">
            <a:spLocks noChangeArrowheads="1"/>
          </p:cNvSpPr>
          <p:nvPr/>
        </p:nvSpPr>
        <p:spPr bwMode="auto">
          <a:xfrm>
            <a:off x="3857625" y="1785938"/>
            <a:ext cx="421481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400"/>
              <a:t>自然狀態下</a:t>
            </a:r>
            <a:r>
              <a:rPr kumimoji="0" lang="zh-TW" altLang="zh-TW" sz="2400"/>
              <a:t>，</a:t>
            </a:r>
            <a:r>
              <a:rPr kumimoji="0" lang="zh-TW" altLang="en-US" sz="2400"/>
              <a:t>人們擁有</a:t>
            </a:r>
            <a:r>
              <a:rPr kumimoji="0" lang="zh-TW" altLang="zh-TW" sz="2400"/>
              <a:t>能得到的一切東西的無限權利</a:t>
            </a:r>
            <a:r>
              <a:rPr kumimoji="0" lang="zh-TW" altLang="en-US" sz="2400"/>
              <a:t>。</a:t>
            </a:r>
            <a:endParaRPr kumimoji="0" lang="en-US" altLang="zh-TW" sz="2400"/>
          </a:p>
          <a:p>
            <a:endParaRPr kumimoji="0" lang="en-US" altLang="zh-TW" sz="2400"/>
          </a:p>
          <a:p>
            <a:r>
              <a:rPr kumimoji="0" lang="zh-TW" altLang="en-US" sz="2400"/>
              <a:t>我們需要一個社會契約。在社會契約中，</a:t>
            </a:r>
            <a:r>
              <a:rPr kumimoji="0" lang="zh-TW" altLang="en-US" sz="2400">
                <a:solidFill>
                  <a:srgbClr val="FF0000"/>
                </a:solidFill>
              </a:rPr>
              <a:t>每個人都放棄天然自由</a:t>
            </a:r>
            <a:r>
              <a:rPr kumimoji="0" lang="zh-TW" altLang="en-US" sz="2400"/>
              <a:t>，而獲取契約自由；</a:t>
            </a:r>
            <a:r>
              <a:rPr kumimoji="0" lang="zh-TW" altLang="en-US" sz="2400">
                <a:solidFill>
                  <a:srgbClr val="FF0000"/>
                </a:solidFill>
              </a:rPr>
              <a:t>在參與政治的過程中，只有每個人同等地放棄全部天然自由</a:t>
            </a:r>
            <a:r>
              <a:rPr kumimoji="0" lang="zh-TW" altLang="en-US" sz="2400"/>
              <a:t>，轉讓給整個集體，人類才能得到平等的契約自由。</a:t>
            </a:r>
          </a:p>
          <a:p>
            <a:endParaRPr kumimoji="0" lang="zh-TW" altLang="en-US"/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3571875" y="5715000"/>
            <a:ext cx="485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/>
              <a:t>不可為所欲為，所以要訂契約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2571750" y="5715000"/>
            <a:ext cx="92868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0726" name="文字方塊 7"/>
          <p:cNvSpPr txBox="1">
            <a:spLocks noChangeArrowheads="1"/>
          </p:cNvSpPr>
          <p:nvPr/>
        </p:nvSpPr>
        <p:spPr bwMode="auto">
          <a:xfrm>
            <a:off x="928688" y="528637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孫中山</a:t>
            </a:r>
          </a:p>
        </p:txBody>
      </p:sp>
      <p:pic>
        <p:nvPicPr>
          <p:cNvPr id="6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14414" y="2000240"/>
            <a:ext cx="2626822" cy="3453938"/>
          </a:xfrm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4500563" y="1785938"/>
            <a:ext cx="3286125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ea"/>
                <a:ea typeface="+mn-ea"/>
              </a:rPr>
              <a:t>自由就是</a:t>
            </a:r>
            <a:r>
              <a:rPr kumimoji="0"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能在一個團體或社會裡自由的行動</a:t>
            </a:r>
            <a:r>
              <a:rPr kumimoji="0" lang="zh-TW" altLang="en-US" sz="2400" dirty="0">
                <a:latin typeface="+mn-ea"/>
                <a:ea typeface="+mn-ea"/>
              </a:rPr>
              <a:t>即是自由。</a:t>
            </a:r>
            <a:endParaRPr kumimoji="0" lang="en-US" altLang="zh-TW" sz="24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000" b="1" dirty="0">
                <a:latin typeface="+mn-lt"/>
                <a:ea typeface="+mn-ea"/>
              </a:rPr>
              <a:t>例子</a:t>
            </a:r>
            <a:r>
              <a:rPr kumimoji="0" lang="en-US" altLang="zh-TW" sz="2000" b="1" dirty="0">
                <a:latin typeface="+mn-lt"/>
                <a:ea typeface="+mn-ea"/>
              </a:rPr>
              <a:t>:</a:t>
            </a:r>
            <a:r>
              <a:rPr kumimoji="0" lang="zh-TW" altLang="en-US" sz="2000" b="1" dirty="0">
                <a:latin typeface="+mn-lt"/>
                <a:ea typeface="+mn-ea"/>
              </a:rPr>
              <a:t>學生在學校裡走動，就是自由。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zh-TW" sz="24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ea"/>
                <a:ea typeface="+mn-ea"/>
              </a:rPr>
              <a:t>國父對自由的涵義主要有三種：</a:t>
            </a:r>
            <a:endParaRPr kumimoji="0" lang="en-US" altLang="zh-TW" sz="2400" dirty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ea"/>
                <a:ea typeface="+mn-ea"/>
              </a:rPr>
              <a:t>（一）</a:t>
            </a:r>
            <a:r>
              <a:rPr kumimoji="0"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國家自由</a:t>
            </a:r>
            <a:endParaRPr kumimoji="0" lang="en-US" altLang="zh-TW" sz="2400" dirty="0">
              <a:solidFill>
                <a:srgbClr val="FF000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ea"/>
                <a:ea typeface="+mn-ea"/>
              </a:rPr>
              <a:t>（二）</a:t>
            </a:r>
            <a:r>
              <a:rPr kumimoji="0"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為所應為的自由</a:t>
            </a:r>
            <a:endParaRPr kumimoji="0" lang="en-US" altLang="zh-TW" sz="2400" dirty="0">
              <a:solidFill>
                <a:srgbClr val="FF000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dirty="0">
                <a:latin typeface="+mn-ea"/>
                <a:ea typeface="+mn-ea"/>
              </a:rPr>
              <a:t>（三）</a:t>
            </a:r>
            <a:r>
              <a:rPr kumimoji="0" lang="zh-TW" altLang="en-US" sz="2400" dirty="0">
                <a:solidFill>
                  <a:srgbClr val="FF0000"/>
                </a:solidFill>
                <a:latin typeface="+mn-ea"/>
                <a:ea typeface="+mn-ea"/>
              </a:rPr>
              <a:t>人民的政治自由與個人的基本自由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+mn-lt"/>
              <a:ea typeface="+mn-ea"/>
            </a:endParaRPr>
          </a:p>
        </p:txBody>
      </p:sp>
      <p:sp>
        <p:nvSpPr>
          <p:cNvPr id="31748" name="文字方塊 4"/>
          <p:cNvSpPr txBox="1">
            <a:spLocks noChangeArrowheads="1"/>
          </p:cNvSpPr>
          <p:nvPr/>
        </p:nvSpPr>
        <p:spPr bwMode="auto">
          <a:xfrm>
            <a:off x="1428750" y="5500688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3200" smtClean="0">
                <a:solidFill>
                  <a:schemeClr val="tx1"/>
                </a:solidFill>
              </a:rPr>
              <a:t>（一）國家自由</a:t>
            </a:r>
          </a:p>
        </p:txBody>
      </p:sp>
      <p:sp>
        <p:nvSpPr>
          <p:cNvPr id="32770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zh-TW" altLang="en-US" smtClean="0"/>
              <a:t>      國家民族的</a:t>
            </a:r>
            <a:r>
              <a:rPr lang="zh-TW" altLang="en-US" smtClean="0">
                <a:solidFill>
                  <a:srgbClr val="FF0000"/>
                </a:solidFill>
              </a:rPr>
              <a:t>獨立</a:t>
            </a:r>
            <a:r>
              <a:rPr lang="zh-TW" altLang="en-US" smtClean="0"/>
              <a:t>與</a:t>
            </a:r>
            <a:r>
              <a:rPr lang="zh-TW" altLang="en-US" smtClean="0">
                <a:solidFill>
                  <a:srgbClr val="FF0000"/>
                </a:solidFill>
              </a:rPr>
              <a:t>平等</a:t>
            </a:r>
            <a:endParaRPr lang="en-US" altLang="zh-TW" smtClean="0">
              <a:solidFill>
                <a:srgbClr val="FF0000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TW" smtClean="0">
              <a:solidFill>
                <a:srgbClr val="FF0000"/>
              </a:solidFill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3200" b="1" smtClean="0"/>
              <a:t>（二）為所應為的自由</a:t>
            </a:r>
            <a:endParaRPr lang="en-US" altLang="zh-TW" sz="3200" b="1" smtClean="0"/>
          </a:p>
          <a:p>
            <a:pPr algn="ctr">
              <a:buFont typeface="Wingdings 2" panose="05020102010507070707" pitchFamily="18" charset="2"/>
              <a:buNone/>
            </a:pPr>
            <a:endParaRPr lang="en-US" altLang="zh-TW" sz="3600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      一個人在團體之中的自由是</a:t>
            </a:r>
            <a:r>
              <a:rPr lang="zh-TW" altLang="en-US" smtClean="0">
                <a:solidFill>
                  <a:srgbClr val="FF0000"/>
                </a:solidFill>
              </a:rPr>
              <a:t>為所應為的自由</a:t>
            </a:r>
            <a:r>
              <a:rPr lang="zh-TW" altLang="en-US" smtClean="0"/>
              <a:t>，超出團體以外的自由，是</a:t>
            </a:r>
            <a:r>
              <a:rPr lang="zh-TW" altLang="en-US" smtClean="0">
                <a:solidFill>
                  <a:srgbClr val="FF0000"/>
                </a:solidFill>
              </a:rPr>
              <a:t>為所欲為的自由</a:t>
            </a:r>
            <a:r>
              <a:rPr lang="zh-TW" altLang="en-US" smtClean="0"/>
              <a:t>。</a:t>
            </a: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     為所應為的自由就是</a:t>
            </a:r>
            <a:r>
              <a:rPr lang="zh-TW" altLang="en-US" smtClean="0">
                <a:solidFill>
                  <a:srgbClr val="FF0000"/>
                </a:solidFill>
              </a:rPr>
              <a:t>符合道德要求</a:t>
            </a:r>
            <a:r>
              <a:rPr lang="zh-TW" altLang="en-US" smtClean="0"/>
              <a:t>，</a:t>
            </a:r>
            <a:r>
              <a:rPr lang="zh-TW" altLang="en-US" smtClean="0">
                <a:solidFill>
                  <a:srgbClr val="FF0000"/>
                </a:solidFill>
              </a:rPr>
              <a:t>適應法律規範</a:t>
            </a:r>
            <a:r>
              <a:rPr lang="zh-TW" altLang="en-US" smtClean="0"/>
              <a:t>的自由。</a:t>
            </a:r>
          </a:p>
          <a:p>
            <a:pPr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（三）人民的政治自由與個人的基本自由</a:t>
            </a:r>
          </a:p>
        </p:txBody>
      </p:sp>
      <p:sp>
        <p:nvSpPr>
          <p:cNvPr id="3379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TW" altLang="en-US" sz="2800" smtClean="0"/>
              <a:t>國父主張人民有</a:t>
            </a:r>
            <a:r>
              <a:rPr lang="zh-TW" altLang="en-US" sz="2800" smtClean="0">
                <a:solidFill>
                  <a:srgbClr val="FF0000"/>
                </a:solidFill>
              </a:rPr>
              <a:t>選舉</a:t>
            </a:r>
            <a:r>
              <a:rPr lang="zh-TW" altLang="en-US" sz="2800" smtClean="0"/>
              <a:t>、</a:t>
            </a:r>
            <a:r>
              <a:rPr lang="zh-TW" altLang="en-US" sz="2800" smtClean="0">
                <a:solidFill>
                  <a:srgbClr val="FF0000"/>
                </a:solidFill>
              </a:rPr>
              <a:t>罷免</a:t>
            </a:r>
            <a:r>
              <a:rPr lang="zh-TW" altLang="en-US" sz="2800" smtClean="0"/>
              <a:t>、</a:t>
            </a:r>
            <a:r>
              <a:rPr lang="zh-TW" altLang="en-US" sz="2800" smtClean="0">
                <a:solidFill>
                  <a:srgbClr val="FF0000"/>
                </a:solidFill>
              </a:rPr>
              <a:t>創制</a:t>
            </a:r>
            <a:r>
              <a:rPr lang="zh-TW" altLang="en-US" sz="2800" smtClean="0"/>
              <a:t>、</a:t>
            </a:r>
            <a:r>
              <a:rPr lang="zh-TW" altLang="en-US" sz="2800" smtClean="0">
                <a:solidFill>
                  <a:srgbClr val="FF0000"/>
                </a:solidFill>
              </a:rPr>
              <a:t>複決</a:t>
            </a:r>
            <a:r>
              <a:rPr lang="zh-TW" altLang="en-US" sz="2800" smtClean="0"/>
              <a:t>四權政治權利。</a:t>
            </a:r>
            <a:endParaRPr lang="en-US" altLang="zh-TW" sz="2800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z="2800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2800" smtClean="0"/>
              <a:t>政治自由就是</a:t>
            </a:r>
            <a:r>
              <a:rPr lang="zh-TW" altLang="en-US" sz="2800" smtClean="0">
                <a:solidFill>
                  <a:srgbClr val="FF0000"/>
                </a:solidFill>
              </a:rPr>
              <a:t>一個公民參與政治的權利</a:t>
            </a:r>
            <a:r>
              <a:rPr lang="zh-TW" altLang="en-US" sz="2800" smtClean="0"/>
              <a:t>。</a:t>
            </a:r>
            <a:endParaRPr lang="en-US" altLang="zh-TW" sz="2800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z="2800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2800" smtClean="0"/>
              <a:t>國父在一全大會宣言所附政綱中，</a:t>
            </a:r>
            <a:r>
              <a:rPr lang="en-US" altLang="zh-TW" sz="2800" smtClean="0"/>
              <a:t>『</a:t>
            </a:r>
            <a:r>
              <a:rPr lang="zh-TW" altLang="en-US" sz="2800" smtClean="0"/>
              <a:t>確定人民有</a:t>
            </a:r>
            <a:r>
              <a:rPr lang="zh-TW" altLang="en-US" sz="2800" smtClean="0">
                <a:solidFill>
                  <a:srgbClr val="FF0000"/>
                </a:solidFill>
              </a:rPr>
              <a:t>集會</a:t>
            </a:r>
            <a:r>
              <a:rPr lang="zh-TW" altLang="en-US" sz="2800" smtClean="0"/>
              <a:t>、</a:t>
            </a:r>
            <a:r>
              <a:rPr lang="zh-TW" altLang="en-US" sz="2800" smtClean="0">
                <a:solidFill>
                  <a:srgbClr val="FF0000"/>
                </a:solidFill>
              </a:rPr>
              <a:t>結社</a:t>
            </a:r>
            <a:r>
              <a:rPr lang="zh-TW" altLang="en-US" sz="2800" smtClean="0"/>
              <a:t>、</a:t>
            </a:r>
            <a:r>
              <a:rPr lang="zh-TW" altLang="en-US" sz="2800" smtClean="0">
                <a:solidFill>
                  <a:srgbClr val="FF0000"/>
                </a:solidFill>
              </a:rPr>
              <a:t>言論</a:t>
            </a:r>
            <a:r>
              <a:rPr lang="zh-TW" altLang="en-US" sz="2800" smtClean="0"/>
              <a:t>、</a:t>
            </a:r>
            <a:r>
              <a:rPr lang="zh-TW" altLang="en-US" sz="2800" smtClean="0">
                <a:solidFill>
                  <a:srgbClr val="FF0000"/>
                </a:solidFill>
              </a:rPr>
              <a:t>出版</a:t>
            </a:r>
            <a:r>
              <a:rPr lang="zh-TW" altLang="en-US" sz="2800" smtClean="0"/>
              <a:t>、</a:t>
            </a:r>
            <a:r>
              <a:rPr lang="zh-TW" altLang="en-US" sz="2800" smtClean="0">
                <a:solidFill>
                  <a:srgbClr val="FF0000"/>
                </a:solidFill>
              </a:rPr>
              <a:t>居住</a:t>
            </a:r>
            <a:r>
              <a:rPr lang="zh-TW" altLang="en-US" sz="2800" smtClean="0"/>
              <a:t>、</a:t>
            </a:r>
            <a:r>
              <a:rPr lang="zh-TW" altLang="en-US" sz="2800" smtClean="0">
                <a:solidFill>
                  <a:srgbClr val="FF0000"/>
                </a:solidFill>
              </a:rPr>
              <a:t>信仰之完全自由權</a:t>
            </a:r>
            <a:r>
              <a:rPr lang="zh-TW" altLang="en-US" sz="2800" smtClean="0"/>
              <a:t>。</a:t>
            </a:r>
            <a:r>
              <a:rPr lang="en-US" altLang="zh-TW" sz="2800" smtClean="0"/>
              <a:t>』</a:t>
            </a:r>
            <a:r>
              <a:rPr lang="zh-TW" altLang="en-US" sz="2800" smtClean="0"/>
              <a:t>這些都是個人基本自由。</a:t>
            </a:r>
            <a:endParaRPr lang="en-US" altLang="zh-TW" sz="2800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z="2800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2800" smtClean="0"/>
              <a:t>個人基本自由為</a:t>
            </a:r>
            <a:r>
              <a:rPr lang="zh-TW" altLang="en-US" sz="2800" smtClean="0">
                <a:solidFill>
                  <a:srgbClr val="FF0000"/>
                </a:solidFill>
              </a:rPr>
              <a:t>發展人格時所必須的權利</a:t>
            </a:r>
            <a:r>
              <a:rPr lang="zh-TW" altLang="en-US" sz="2800" smtClean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報告分配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/>
              <a:t>1.</a:t>
            </a:r>
            <a:r>
              <a:rPr lang="zh-TW" altLang="en-US" dirty="0" smtClean="0"/>
              <a:t>自由的定義、自由的沿革</a:t>
            </a:r>
            <a:r>
              <a:rPr lang="en-US" altLang="zh-TW" dirty="0" smtClean="0"/>
              <a:t>:</a:t>
            </a:r>
            <a:r>
              <a:rPr lang="zh-TW" altLang="en-US" dirty="0" smtClean="0"/>
              <a:t> 陳昕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/>
              <a:t>2.</a:t>
            </a:r>
            <a:r>
              <a:rPr lang="zh-TW" altLang="en-US" dirty="0" smtClean="0"/>
              <a:t>主要內容介紹</a:t>
            </a:r>
            <a:r>
              <a:rPr lang="en-US" altLang="zh-TW" dirty="0" smtClean="0"/>
              <a:t>:</a:t>
            </a:r>
            <a:r>
              <a:rPr lang="zh-TW" altLang="en-US" dirty="0" smtClean="0"/>
              <a:t> 陳威宏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/>
              <a:t>3.</a:t>
            </a:r>
            <a:r>
              <a:rPr lang="zh-TW" altLang="en-US" dirty="0" smtClean="0"/>
              <a:t>世界現況探討</a:t>
            </a:r>
            <a:r>
              <a:rPr lang="en-US" altLang="zh-TW" dirty="0" smtClean="0"/>
              <a:t>:</a:t>
            </a:r>
            <a:r>
              <a:rPr lang="zh-TW" altLang="en-US" dirty="0" smtClean="0"/>
              <a:t> 陳代民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/>
              <a:t>4.</a:t>
            </a:r>
            <a:r>
              <a:rPr lang="zh-TW" altLang="en-US" dirty="0" smtClean="0"/>
              <a:t>台灣現況探討</a:t>
            </a:r>
            <a:r>
              <a:rPr lang="en-US" altLang="zh-TW" dirty="0" smtClean="0"/>
              <a:t>:</a:t>
            </a:r>
            <a:r>
              <a:rPr lang="zh-TW" altLang="en-US" dirty="0" smtClean="0"/>
              <a:t> 鍾享宸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/>
              <a:t>5.</a:t>
            </a:r>
            <a:r>
              <a:rPr lang="zh-TW" altLang="en-US" dirty="0" smtClean="0"/>
              <a:t>問題與討論</a:t>
            </a:r>
            <a:r>
              <a:rPr lang="en-US" altLang="zh-TW" dirty="0" smtClean="0"/>
              <a:t>:</a:t>
            </a:r>
            <a:r>
              <a:rPr lang="zh-TW" altLang="en-US" dirty="0" smtClean="0"/>
              <a:t>吳展彰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/>
              <a:t>6.</a:t>
            </a:r>
            <a:r>
              <a:rPr lang="zh-TW" altLang="en-US" dirty="0" smtClean="0"/>
              <a:t>結論</a:t>
            </a:r>
            <a:r>
              <a:rPr lang="en-US" altLang="zh-TW" dirty="0" smtClean="0"/>
              <a:t>:</a:t>
            </a:r>
            <a:r>
              <a:rPr lang="zh-TW" altLang="en-US" dirty="0" smtClean="0"/>
              <a:t> 王宏鈞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zh-TW" altLang="en-US" dirty="0"/>
          </a:p>
        </p:txBody>
      </p:sp>
      <p:pic>
        <p:nvPicPr>
          <p:cNvPr id="4" name="圖片 3" descr="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86380" y="1785926"/>
            <a:ext cx="3214710" cy="4215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285750" y="2214563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自由的沿革</a:t>
            </a:r>
          </a:p>
        </p:txBody>
      </p:sp>
      <p:sp>
        <p:nvSpPr>
          <p:cNvPr id="3481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1785938" y="3643313"/>
            <a:ext cx="6072187" cy="2473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endParaRPr lang="en-US" altLang="zh-TW" smtClean="0"/>
          </a:p>
          <a:p>
            <a:pPr algn="ctr">
              <a:buFont typeface="Wingdings 2" panose="05020102010507070707" pitchFamily="18" charset="2"/>
              <a:buNone/>
            </a:pPr>
            <a:endParaRPr lang="en-US" altLang="zh-TW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6000" smtClean="0"/>
              <a:t>開始說歷史囉</a:t>
            </a:r>
            <a:r>
              <a:rPr lang="en-US" altLang="zh-TW" sz="6000" smtClean="0"/>
              <a:t>!!!</a:t>
            </a:r>
            <a:endParaRPr lang="zh-TW" altLang="en-US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428625" y="28575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希臘時期</a:t>
            </a:r>
          </a:p>
        </p:txBody>
      </p:sp>
      <p:sp>
        <p:nvSpPr>
          <p:cNvPr id="3584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TW" altLang="en-US" sz="4000" smtClean="0">
                <a:latin typeface="新細明體" panose="02020500000000000000" pitchFamily="18" charset="-120"/>
              </a:rPr>
              <a:t>   </a:t>
            </a:r>
            <a:r>
              <a:rPr lang="zh-TW" altLang="en-US" sz="3600" smtClean="0">
                <a:latin typeface="新細明體" panose="02020500000000000000" pitchFamily="18" charset="-120"/>
              </a:rPr>
              <a:t>古希臘城邦時代，以雅典為典範，其公民</a:t>
            </a:r>
            <a:r>
              <a:rPr lang="en-US" altLang="zh-TW" sz="3600" smtClean="0">
                <a:latin typeface="新細明體" panose="02020500000000000000" pitchFamily="18" charset="-120"/>
              </a:rPr>
              <a:t>(</a:t>
            </a:r>
            <a:r>
              <a:rPr lang="zh-TW" altLang="en-US" sz="3600" smtClean="0">
                <a:solidFill>
                  <a:srgbClr val="FF0000"/>
                </a:solidFill>
                <a:latin typeface="新細明體" panose="02020500000000000000" pitchFamily="18" charset="-120"/>
              </a:rPr>
              <a:t>城中成年男子</a:t>
            </a:r>
            <a:r>
              <a:rPr lang="en-US" altLang="zh-TW" sz="3600" smtClean="0">
                <a:latin typeface="新細明體" panose="02020500000000000000" pitchFamily="18" charset="-120"/>
              </a:rPr>
              <a:t>)</a:t>
            </a:r>
            <a:r>
              <a:rPr lang="zh-TW" altLang="en-US" sz="3600" smtClean="0">
                <a:latin typeface="新細明體" panose="02020500000000000000" pitchFamily="18" charset="-120"/>
              </a:rPr>
              <a:t>享有</a:t>
            </a:r>
            <a:r>
              <a:rPr lang="zh-TW" altLang="en-US" sz="3600" smtClean="0">
                <a:solidFill>
                  <a:srgbClr val="FF0000"/>
                </a:solidFill>
                <a:latin typeface="新細明體" panose="02020500000000000000" pitchFamily="18" charset="-120"/>
              </a:rPr>
              <a:t>定期抽籤</a:t>
            </a:r>
            <a:r>
              <a:rPr lang="zh-TW" altLang="en-US" sz="3600" smtClean="0">
                <a:latin typeface="新細明體" panose="02020500000000000000" pitchFamily="18" charset="-120"/>
              </a:rPr>
              <a:t>參與公共事務的權利，並可在會議中發表個人意見看法</a:t>
            </a:r>
            <a:endParaRPr lang="en-US" altLang="zh-TW" sz="3600" smtClean="0">
              <a:latin typeface="新細明體" panose="02020500000000000000" pitchFamily="18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3600" smtClean="0">
                <a:latin typeface="新細明體" panose="02020500000000000000" pitchFamily="18" charset="-120"/>
              </a:rPr>
              <a:t>擁有</a:t>
            </a:r>
            <a:r>
              <a:rPr lang="zh-TW" altLang="en-US" sz="3600" smtClean="0">
                <a:solidFill>
                  <a:srgbClr val="FF0000"/>
                </a:solidFill>
                <a:latin typeface="新細明體" panose="02020500000000000000" pitchFamily="18" charset="-120"/>
              </a:rPr>
              <a:t>參政</a:t>
            </a:r>
            <a:r>
              <a:rPr lang="zh-TW" altLang="en-US" sz="3600" smtClean="0">
                <a:latin typeface="新細明體" panose="02020500000000000000" pitchFamily="18" charset="-120"/>
              </a:rPr>
              <a:t>、</a:t>
            </a:r>
            <a:r>
              <a:rPr lang="zh-TW" altLang="en-US" sz="3600" smtClean="0">
                <a:solidFill>
                  <a:srgbClr val="FF0000"/>
                </a:solidFill>
                <a:latin typeface="新細明體" panose="02020500000000000000" pitchFamily="18" charset="-120"/>
              </a:rPr>
              <a:t>言論</a:t>
            </a:r>
            <a:r>
              <a:rPr lang="zh-TW" altLang="en-US" sz="3600" smtClean="0">
                <a:latin typeface="新細明體" panose="02020500000000000000" pitchFamily="18" charset="-120"/>
              </a:rPr>
              <a:t>、</a:t>
            </a:r>
            <a:r>
              <a:rPr lang="zh-TW" altLang="en-US" sz="3600" smtClean="0">
                <a:solidFill>
                  <a:srgbClr val="FF0000"/>
                </a:solidFill>
                <a:latin typeface="新細明體" panose="02020500000000000000" pitchFamily="18" charset="-120"/>
              </a:rPr>
              <a:t>投票上</a:t>
            </a:r>
            <a:r>
              <a:rPr lang="zh-TW" altLang="en-US" sz="3600" smtClean="0">
                <a:latin typeface="新細明體" panose="02020500000000000000" pitchFamily="18" charset="-120"/>
              </a:rPr>
              <a:t>的自由</a:t>
            </a:r>
            <a:r>
              <a:rPr lang="zh-TW" altLang="en-US" sz="3600" smtClean="0">
                <a:solidFill>
                  <a:srgbClr val="FF0000"/>
                </a:solidFill>
                <a:latin typeface="新細明體" panose="02020500000000000000" pitchFamily="18" charset="-120"/>
              </a:rPr>
              <a:t>，為日後民主政治的先聲。</a:t>
            </a:r>
          </a:p>
          <a:p>
            <a:pPr>
              <a:buFont typeface="Wingdings 2" panose="05020102010507070707" pitchFamily="18" charset="2"/>
              <a:buNone/>
            </a:pPr>
            <a:endParaRPr lang="zh-TW" altLang="en-US" smtClean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000" dirty="0" smtClean="0">
                <a:solidFill>
                  <a:schemeClr val="tx1"/>
                </a:solidFill>
                <a:latin typeface="+mn-ea"/>
                <a:ea typeface="+mn-ea"/>
              </a:rPr>
              <a:t>羅馬時期</a:t>
            </a:r>
            <a:endParaRPr lang="zh-TW" altLang="en-US" sz="4000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6866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571500" y="1714500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zh-TW" altLang="en-US" sz="4800" smtClean="0"/>
              <a:t>王政</a:t>
            </a:r>
            <a:endParaRPr lang="en-US" altLang="zh-TW" sz="4800" smtClean="0"/>
          </a:p>
          <a:p>
            <a:pPr algn="ctr">
              <a:buFont typeface="Wingdings 2" panose="05020102010507070707" pitchFamily="18" charset="2"/>
              <a:buNone/>
            </a:pPr>
            <a:endParaRPr lang="en-US" altLang="zh-TW" sz="480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4800" smtClean="0"/>
              <a:t>共和</a:t>
            </a:r>
            <a:endParaRPr lang="en-US" altLang="zh-TW" sz="4800" smtClean="0"/>
          </a:p>
          <a:p>
            <a:pPr algn="ctr">
              <a:buFont typeface="Wingdings 2" panose="05020102010507070707" pitchFamily="18" charset="2"/>
              <a:buNone/>
            </a:pPr>
            <a:endParaRPr lang="en-US" altLang="zh-TW" sz="480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4800" smtClean="0"/>
              <a:t>帝國</a:t>
            </a:r>
          </a:p>
        </p:txBody>
      </p:sp>
      <p:sp>
        <p:nvSpPr>
          <p:cNvPr id="4" name="向下箭號 3"/>
          <p:cNvSpPr/>
          <p:nvPr/>
        </p:nvSpPr>
        <p:spPr>
          <a:xfrm>
            <a:off x="4071938" y="2643188"/>
            <a:ext cx="1214437" cy="7858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" name="向下箭號 4"/>
          <p:cNvSpPr/>
          <p:nvPr/>
        </p:nvSpPr>
        <p:spPr>
          <a:xfrm>
            <a:off x="4071938" y="4357688"/>
            <a:ext cx="1214437" cy="928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政治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57188" y="1500188"/>
            <a:ext cx="8229600" cy="53578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Font typeface="Georgia" panose="02040502050405020303" pitchFamily="18" charset="0"/>
              <a:buNone/>
            </a:pPr>
            <a:r>
              <a:rPr lang="zh-TW" altLang="en-US" sz="32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王政</a:t>
            </a:r>
            <a:r>
              <a:rPr lang="en-GB" altLang="zh-TW" sz="32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 </a:t>
            </a:r>
            <a:r>
              <a:rPr lang="zh-TW" altLang="en-US" sz="3200" smtClean="0">
                <a:solidFill>
                  <a:srgbClr val="FF0000"/>
                </a:solidFill>
                <a:latin typeface="新細明體" panose="02020500000000000000" pitchFamily="18" charset="-120"/>
              </a:rPr>
              <a:t>被征服者及外來移民，有人身自由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Font typeface="Georgia" panose="02040502050405020303" pitchFamily="18" charset="0"/>
              <a:buNone/>
            </a:pPr>
            <a:r>
              <a:rPr lang="zh-TW" altLang="en-US" sz="32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共和</a:t>
            </a:r>
            <a:r>
              <a:rPr lang="en-GB" altLang="zh-TW" sz="32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 </a:t>
            </a:r>
            <a:r>
              <a:rPr lang="zh-TW" altLang="en-US" sz="3200" smtClean="0">
                <a:solidFill>
                  <a:srgbClr val="FF0000"/>
                </a:solidFill>
                <a:latin typeface="新細明體" panose="02020500000000000000" pitchFamily="18" charset="-120"/>
              </a:rPr>
              <a:t>民權擴展，自由觀念有高度發展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Font typeface="Georgia" panose="02040502050405020303" pitchFamily="18" charset="0"/>
              <a:buNone/>
            </a:pPr>
            <a:r>
              <a:rPr lang="en-US" altLang="zh-TW" sz="3200" smtClean="0">
                <a:solidFill>
                  <a:srgbClr val="000000"/>
                </a:solidFill>
                <a:latin typeface="新細明體" panose="02020500000000000000" pitchFamily="18" charset="-120"/>
              </a:rPr>
              <a:t>      1.</a:t>
            </a:r>
            <a:r>
              <a:rPr lang="zh-TW" altLang="en-US" sz="3200" smtClean="0">
                <a:solidFill>
                  <a:srgbClr val="000000"/>
                </a:solidFill>
                <a:latin typeface="新細明體" panose="02020500000000000000" pitchFamily="18" charset="-120"/>
              </a:rPr>
              <a:t>學者到雅典觀察其法政制度，奠定了羅馬的法制基礎，平民與貴族在法律上取得平等地位，且可通婚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Font typeface="Georgia" panose="02040502050405020303" pitchFamily="18" charset="0"/>
              <a:buNone/>
            </a:pPr>
            <a:r>
              <a:rPr lang="en-GB" altLang="zh-TW" sz="3200" smtClean="0">
                <a:solidFill>
                  <a:srgbClr val="000000"/>
                </a:solidFill>
                <a:latin typeface="新細明體" panose="02020500000000000000" pitchFamily="18" charset="-120"/>
              </a:rPr>
              <a:t>      </a:t>
            </a:r>
            <a:r>
              <a:rPr lang="en-US" altLang="zh-TW" sz="3200" smtClean="0">
                <a:solidFill>
                  <a:srgbClr val="000000"/>
                </a:solidFill>
                <a:latin typeface="新細明體" panose="02020500000000000000" pitchFamily="18" charset="-120"/>
              </a:rPr>
              <a:t>2.</a:t>
            </a:r>
            <a:r>
              <a:rPr lang="zh-TW" altLang="en-US" sz="3200" smtClean="0">
                <a:solidFill>
                  <a:srgbClr val="000000"/>
                </a:solidFill>
                <a:latin typeface="新細明體" panose="02020500000000000000" pitchFamily="18" charset="-120"/>
              </a:rPr>
              <a:t>羅馬元老院被迫承認人民大會制定法典的決議</a:t>
            </a:r>
            <a:r>
              <a:rPr lang="en-US" altLang="zh-TW" sz="3200" smtClean="0">
                <a:solidFill>
                  <a:srgbClr val="000000"/>
                </a:solidFill>
                <a:latin typeface="新細明體" panose="02020500000000000000" pitchFamily="18" charset="-120"/>
              </a:rPr>
              <a:t>:</a:t>
            </a:r>
            <a:endParaRPr lang="zh-TW" altLang="en-US" sz="3200" smtClean="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Font typeface="Georgia" panose="02040502050405020303" pitchFamily="18" charset="0"/>
              <a:buNone/>
            </a:pPr>
            <a:r>
              <a:rPr lang="en-GB" altLang="zh-TW" sz="3200" smtClean="0">
                <a:solidFill>
                  <a:srgbClr val="000000"/>
                </a:solidFill>
                <a:latin typeface="新細明體" panose="02020500000000000000" pitchFamily="18" charset="-120"/>
              </a:rPr>
              <a:t>      </a:t>
            </a:r>
            <a:r>
              <a:rPr lang="zh-TW" altLang="en-US" sz="3200" smtClean="0">
                <a:solidFill>
                  <a:srgbClr val="000000"/>
                </a:solidFill>
                <a:latin typeface="新細明體" panose="02020500000000000000" pitchFamily="18" charset="-120"/>
              </a:rPr>
              <a:t>十二銅表法</a:t>
            </a:r>
            <a:r>
              <a:rPr lang="en-GB" altLang="zh-TW" sz="2000" smtClean="0">
                <a:solidFill>
                  <a:srgbClr val="000000"/>
                </a:solidFill>
                <a:latin typeface="新細明體" panose="02020500000000000000" pitchFamily="18" charset="-120"/>
              </a:rPr>
              <a:t>(</a:t>
            </a:r>
            <a:r>
              <a:rPr lang="zh-TW" altLang="en-US" sz="2000" smtClean="0">
                <a:solidFill>
                  <a:srgbClr val="000000"/>
                </a:solidFill>
                <a:latin typeface="新細明體" panose="02020500000000000000" pitchFamily="18" charset="-120"/>
              </a:rPr>
              <a:t>平民要求權利法制化、透明化，制訂成文法律</a:t>
            </a:r>
            <a:r>
              <a:rPr lang="en-GB" altLang="zh-TW" sz="2000" smtClean="0">
                <a:solidFill>
                  <a:srgbClr val="000000"/>
                </a:solidFill>
                <a:latin typeface="新細明體" panose="02020500000000000000" pitchFamily="18" charset="-120"/>
              </a:rPr>
              <a:t>)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ts val="1425"/>
              </a:spcAft>
              <a:buFont typeface="Georgia" panose="02040502050405020303" pitchFamily="18" charset="0"/>
              <a:buNone/>
            </a:pPr>
            <a:r>
              <a:rPr lang="zh-TW" altLang="en-US" sz="3200" b="1" smtClean="0">
                <a:solidFill>
                  <a:srgbClr val="000000"/>
                </a:solidFill>
                <a:latin typeface="新細明體" panose="02020500000000000000" pitchFamily="18" charset="-120"/>
              </a:rPr>
              <a:t>帝國</a:t>
            </a:r>
            <a:r>
              <a:rPr lang="en-GB" altLang="zh-TW" sz="3200" smtClean="0">
                <a:solidFill>
                  <a:srgbClr val="000000"/>
                </a:solidFill>
                <a:latin typeface="新細明體" panose="02020500000000000000" pitchFamily="18" charset="-120"/>
              </a:rPr>
              <a:t> </a:t>
            </a:r>
            <a:r>
              <a:rPr lang="zh-TW" altLang="en-US" sz="3200" smtClean="0">
                <a:solidFill>
                  <a:srgbClr val="FF0000"/>
                </a:solidFill>
                <a:latin typeface="新細明體" panose="02020500000000000000" pitchFamily="18" charset="-120"/>
              </a:rPr>
              <a:t>完全獨裁，人民沒有自由</a:t>
            </a:r>
          </a:p>
          <a:p>
            <a:pPr>
              <a:lnSpc>
                <a:spcPct val="80000"/>
              </a:lnSpc>
              <a:buFont typeface="Wingdings 2" panose="05020102010507070707" pitchFamily="18" charset="2"/>
              <a:buNone/>
            </a:pPr>
            <a:endParaRPr lang="zh-TW" altLang="en-US" sz="17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中古歐洲</a:t>
            </a:r>
          </a:p>
        </p:txBody>
      </p:sp>
      <p:sp>
        <p:nvSpPr>
          <p:cNvPr id="3891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zh-TW" altLang="en-US" smtClean="0">
                <a:latin typeface="新細明體" panose="02020500000000000000" pitchFamily="18" charset="-120"/>
              </a:rPr>
              <a:t>莊園制度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>
                <a:latin typeface="新細明體" panose="02020500000000000000" pitchFamily="18" charset="-120"/>
              </a:rPr>
              <a:t>領主</a:t>
            </a:r>
            <a:r>
              <a:rPr lang="en-US" altLang="zh-TW" smtClean="0">
                <a:latin typeface="新細明體" panose="02020500000000000000" pitchFamily="18" charset="-120"/>
              </a:rPr>
              <a:t>:</a:t>
            </a:r>
            <a:r>
              <a:rPr lang="zh-TW" altLang="en-US" smtClean="0">
                <a:latin typeface="新細明體" panose="02020500000000000000" pitchFamily="18" charset="-120"/>
              </a:rPr>
              <a:t>  在</a:t>
            </a:r>
            <a:r>
              <a:rPr lang="zh-TW" altLang="en-US" smtClean="0">
                <a:solidFill>
                  <a:srgbClr val="FF0000"/>
                </a:solidFill>
                <a:latin typeface="新細明體" panose="02020500000000000000" pitchFamily="18" charset="-120"/>
              </a:rPr>
              <a:t>指定範圍</a:t>
            </a:r>
            <a:r>
              <a:rPr lang="zh-TW" altLang="en-US" smtClean="0">
                <a:latin typeface="新細明體" panose="02020500000000000000" pitchFamily="18" charset="-120"/>
              </a:rPr>
              <a:t>中所有</a:t>
            </a:r>
            <a:r>
              <a:rPr lang="zh-TW" altLang="en-US" smtClean="0">
                <a:solidFill>
                  <a:srgbClr val="FF0000"/>
                </a:solidFill>
                <a:latin typeface="新細明體" panose="02020500000000000000" pitchFamily="18" charset="-120"/>
              </a:rPr>
              <a:t>人</a:t>
            </a:r>
            <a:r>
              <a:rPr lang="zh-TW" altLang="en-US" smtClean="0">
                <a:latin typeface="新細明體" panose="02020500000000000000" pitchFamily="18" charset="-120"/>
              </a:rPr>
              <a:t>、</a:t>
            </a:r>
            <a:r>
              <a:rPr lang="zh-TW" altLang="en-US" smtClean="0">
                <a:solidFill>
                  <a:srgbClr val="FF0000"/>
                </a:solidFill>
                <a:latin typeface="新細明體" panose="02020500000000000000" pitchFamily="18" charset="-120"/>
              </a:rPr>
              <a:t>物</a:t>
            </a:r>
            <a:r>
              <a:rPr lang="zh-TW" altLang="en-US" smtClean="0">
                <a:latin typeface="新細明體" panose="02020500000000000000" pitchFamily="18" charset="-120"/>
              </a:rPr>
              <a:t>都是他的，就連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>
                <a:latin typeface="新細明體" panose="02020500000000000000" pitchFamily="18" charset="-120"/>
              </a:rPr>
              <a:t>女子的</a:t>
            </a:r>
            <a:r>
              <a:rPr lang="zh-TW" altLang="en-US" smtClean="0">
                <a:solidFill>
                  <a:srgbClr val="FF0000"/>
                </a:solidFill>
                <a:latin typeface="新細明體" panose="02020500000000000000" pitchFamily="18" charset="-120"/>
              </a:rPr>
              <a:t>初夜權</a:t>
            </a:r>
            <a:r>
              <a:rPr lang="zh-TW" altLang="en-US" smtClean="0">
                <a:latin typeface="新細明體" panose="02020500000000000000" pitchFamily="18" charset="-120"/>
              </a:rPr>
              <a:t>也是他的，主要工作就是</a:t>
            </a:r>
            <a:r>
              <a:rPr lang="zh-TW" altLang="en-US" smtClean="0">
                <a:solidFill>
                  <a:srgbClr val="FF0000"/>
                </a:solidFill>
                <a:latin typeface="新細明體" panose="02020500000000000000" pitchFamily="18" charset="-120"/>
              </a:rPr>
              <a:t>保護自己領地與人民的安全與追殺反叛份子</a:t>
            </a:r>
            <a:r>
              <a:rPr lang="zh-TW" altLang="en-US" smtClean="0">
                <a:latin typeface="新細明體" panose="02020500000000000000" pitchFamily="18" charset="-120"/>
              </a:rPr>
              <a:t>。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>
                <a:latin typeface="新細明體" panose="02020500000000000000" pitchFamily="18" charset="-120"/>
              </a:rPr>
              <a:t>人民</a:t>
            </a:r>
            <a:r>
              <a:rPr lang="en-US" altLang="zh-TW" smtClean="0">
                <a:latin typeface="新細明體" panose="02020500000000000000" pitchFamily="18" charset="-120"/>
              </a:rPr>
              <a:t>:</a:t>
            </a:r>
            <a:r>
              <a:rPr lang="zh-TW" altLang="en-US" smtClean="0">
                <a:latin typeface="新細明體" panose="02020500000000000000" pitchFamily="18" charset="-120"/>
              </a:rPr>
              <a:t>  種植農作物、繳稅給領主、服兵役，過著極為不自由的日子，這時候人們還沒開始爭取自由。</a:t>
            </a:r>
          </a:p>
        </p:txBody>
      </p:sp>
      <p:sp>
        <p:nvSpPr>
          <p:cNvPr id="38915" name="文字方塊 3"/>
          <p:cNvSpPr txBox="1">
            <a:spLocks noChangeArrowheads="1"/>
          </p:cNvSpPr>
          <p:nvPr/>
        </p:nvSpPr>
        <p:spPr bwMode="auto">
          <a:xfrm>
            <a:off x="1785938" y="4929188"/>
            <a:ext cx="6929437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4000" b="1"/>
              <a:t>領主</a:t>
            </a:r>
            <a:r>
              <a:rPr kumimoji="0" lang="en-US" altLang="zh-TW" sz="4000" b="1"/>
              <a:t>:</a:t>
            </a:r>
            <a:r>
              <a:rPr kumimoji="0" lang="zh-TW" altLang="en-US" sz="4000" b="1"/>
              <a:t>控制人的</a:t>
            </a:r>
            <a:r>
              <a:rPr kumimoji="0" lang="zh-TW" altLang="en-US" sz="4000" b="1">
                <a:solidFill>
                  <a:srgbClr val="FF0000"/>
                </a:solidFill>
              </a:rPr>
              <a:t>身體自由</a:t>
            </a:r>
          </a:p>
          <a:p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教會</a:t>
            </a:r>
          </a:p>
        </p:txBody>
      </p:sp>
      <p:sp>
        <p:nvSpPr>
          <p:cNvPr id="3993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24733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中古世紀的歐洲教會，因為在此期間大公教會漸漸形成，教皇制的確立，神學的豐富發展，使基督教成為西方主流宗教。但另一方面，出現信仰的偏差，</a:t>
            </a:r>
            <a:r>
              <a:rPr lang="zh-TW" altLang="en-US" smtClean="0">
                <a:solidFill>
                  <a:srgbClr val="FF0000"/>
                </a:solidFill>
              </a:rPr>
              <a:t>教庭的腐敗</a:t>
            </a:r>
            <a:r>
              <a:rPr lang="zh-TW" altLang="en-US" smtClean="0"/>
              <a:t>，</a:t>
            </a:r>
            <a:r>
              <a:rPr lang="zh-TW" altLang="en-US" smtClean="0">
                <a:solidFill>
                  <a:srgbClr val="FF0000"/>
                </a:solidFill>
              </a:rPr>
              <a:t>教皇的權力逐步擴大</a:t>
            </a:r>
            <a:r>
              <a:rPr lang="zh-TW" altLang="en-US" smtClean="0"/>
              <a:t>，使得人民的宗教信仰被侷限在</a:t>
            </a:r>
            <a:r>
              <a:rPr lang="zh-TW" altLang="en-US" smtClean="0">
                <a:solidFill>
                  <a:srgbClr val="FF0000"/>
                </a:solidFill>
              </a:rPr>
              <a:t>君權神授</a:t>
            </a:r>
            <a:r>
              <a:rPr lang="zh-TW" altLang="en-US" smtClean="0"/>
              <a:t>的觀念裡。</a:t>
            </a:r>
          </a:p>
        </p:txBody>
      </p:sp>
      <p:sp>
        <p:nvSpPr>
          <p:cNvPr id="39939" name="文字方塊 3"/>
          <p:cNvSpPr txBox="1">
            <a:spLocks noChangeArrowheads="1"/>
          </p:cNvSpPr>
          <p:nvPr/>
        </p:nvSpPr>
        <p:spPr bwMode="auto">
          <a:xfrm>
            <a:off x="1643063" y="4714875"/>
            <a:ext cx="61436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4000" b="1"/>
              <a:t>教會</a:t>
            </a:r>
            <a:r>
              <a:rPr kumimoji="0" lang="en-US" altLang="zh-TW" sz="4000" b="1"/>
              <a:t>:</a:t>
            </a:r>
            <a:r>
              <a:rPr kumimoji="0" lang="zh-TW" altLang="en-US" sz="4000" b="1"/>
              <a:t>控制人的思想自由</a:t>
            </a:r>
          </a:p>
          <a:p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十字軍東征</a:t>
            </a:r>
          </a:p>
        </p:txBody>
      </p:sp>
      <p:sp>
        <p:nvSpPr>
          <p:cNvPr id="4096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背景</a:t>
            </a:r>
            <a:r>
              <a:rPr lang="en-US" altLang="zh-TW" smtClean="0"/>
              <a:t>:</a:t>
            </a:r>
            <a:r>
              <a:rPr lang="zh-TW" altLang="en-US" smtClean="0"/>
              <a:t>十一世紀中葉，阿拉伯帝國為塞爾柱土耳其人所取代，進而迫害向耶路薩冷朝聖的基督徒。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影響</a:t>
            </a:r>
            <a:r>
              <a:rPr lang="en-US" altLang="zh-TW" smtClean="0"/>
              <a:t>:</a:t>
            </a:r>
            <a:r>
              <a:rPr lang="zh-TW" altLang="en-US" smtClean="0"/>
              <a:t>因為十字軍東征的關係，導致後來大量的古羅馬希臘書籍傳至西歐，造成了日後文藝復興的產生</a:t>
            </a:r>
            <a:endParaRPr lang="en-US" altLang="zh-TW" smtClean="0"/>
          </a:p>
          <a:p>
            <a:endParaRPr lang="zh-TW" altLang="en-US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文藝復興</a:t>
            </a:r>
          </a:p>
        </p:txBody>
      </p:sp>
      <p:sp>
        <p:nvSpPr>
          <p:cNvPr id="41986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>
              <a:lnSpc>
                <a:spcPct val="150000"/>
              </a:lnSpc>
              <a:buClr>
                <a:srgbClr val="DC9F0C"/>
              </a:buClr>
              <a:buFont typeface="Wingdings 2" panose="05020102010507070707" pitchFamily="18" charset="2"/>
              <a:buNone/>
            </a:pPr>
            <a:r>
              <a:rPr lang="en-US" altLang="zh-TW" smtClean="0">
                <a:latin typeface="新細明體" panose="02020500000000000000" pitchFamily="18" charset="-120"/>
              </a:rPr>
              <a:t>1.</a:t>
            </a:r>
            <a:r>
              <a:rPr lang="zh-TW" altLang="en-US" smtClean="0">
                <a:latin typeface="新細明體" panose="02020500000000000000" pitchFamily="18" charset="-120"/>
              </a:rPr>
              <a:t>政治自由對抗專制暴政</a:t>
            </a:r>
          </a:p>
          <a:p>
            <a:pPr algn="just">
              <a:lnSpc>
                <a:spcPct val="150000"/>
              </a:lnSpc>
              <a:buClr>
                <a:srgbClr val="DC9F0C"/>
              </a:buClr>
              <a:buFont typeface="Wingdings 2" panose="05020102010507070707" pitchFamily="18" charset="2"/>
              <a:buNone/>
            </a:pPr>
            <a:r>
              <a:rPr lang="en-US" altLang="zh-TW" smtClean="0">
                <a:latin typeface="新細明體" panose="02020500000000000000" pitchFamily="18" charset="-120"/>
              </a:rPr>
              <a:t>2.</a:t>
            </a:r>
            <a:r>
              <a:rPr lang="zh-TW" altLang="en-US" smtClean="0">
                <a:latin typeface="新細明體" panose="02020500000000000000" pitchFamily="18" charset="-120"/>
              </a:rPr>
              <a:t>信仰自由對抗宗教壓迫</a:t>
            </a:r>
          </a:p>
          <a:p>
            <a:pPr algn="just">
              <a:lnSpc>
                <a:spcPct val="150000"/>
              </a:lnSpc>
              <a:buClr>
                <a:srgbClr val="DC9F0C"/>
              </a:buClr>
              <a:buFont typeface="Wingdings 2" panose="05020102010507070707" pitchFamily="18" charset="2"/>
              <a:buNone/>
            </a:pPr>
            <a:r>
              <a:rPr lang="en-US" altLang="zh-TW" smtClean="0">
                <a:latin typeface="新細明體" panose="02020500000000000000" pitchFamily="18" charset="-120"/>
              </a:rPr>
              <a:t>3.</a:t>
            </a:r>
            <a:r>
              <a:rPr lang="zh-TW" altLang="en-US" smtClean="0">
                <a:latin typeface="新細明體" panose="02020500000000000000" pitchFamily="18" charset="-120"/>
              </a:rPr>
              <a:t>自然神論和無神論摧毀宗教權威和偶像</a:t>
            </a:r>
          </a:p>
          <a:p>
            <a:pPr algn="just">
              <a:lnSpc>
                <a:spcPct val="150000"/>
              </a:lnSpc>
              <a:buClr>
                <a:srgbClr val="DC9F0C"/>
              </a:buClr>
              <a:buFont typeface="Wingdings 2" panose="05020102010507070707" pitchFamily="18" charset="2"/>
              <a:buNone/>
            </a:pPr>
            <a:r>
              <a:rPr lang="en-US" altLang="zh-TW" smtClean="0">
                <a:latin typeface="新細明體" panose="02020500000000000000" pitchFamily="18" charset="-120"/>
              </a:rPr>
              <a:t>4.</a:t>
            </a:r>
            <a:r>
              <a:rPr lang="zh-TW" altLang="en-US" smtClean="0">
                <a:latin typeface="新細明體" panose="02020500000000000000" pitchFamily="18" charset="-120"/>
              </a:rPr>
              <a:t>天賦人權的口號反對君權神授的觀點</a:t>
            </a:r>
          </a:p>
          <a:p>
            <a:pPr algn="just">
              <a:lnSpc>
                <a:spcPct val="150000"/>
              </a:lnSpc>
              <a:buClr>
                <a:srgbClr val="DC9F0C"/>
              </a:buClr>
              <a:buFont typeface="Wingdings 2" panose="05020102010507070707" pitchFamily="18" charset="2"/>
              <a:buNone/>
            </a:pPr>
            <a:r>
              <a:rPr lang="en-US" altLang="zh-TW" smtClean="0">
                <a:latin typeface="新細明體" panose="02020500000000000000" pitchFamily="18" charset="-120"/>
              </a:rPr>
              <a:t>5.</a:t>
            </a:r>
            <a:r>
              <a:rPr lang="zh-TW" altLang="en-US" smtClean="0">
                <a:latin typeface="新細明體" panose="02020500000000000000" pitchFamily="18" charset="-120"/>
              </a:rPr>
              <a:t>法律面前人人平等反對貴族的階級特權</a:t>
            </a:r>
          </a:p>
          <a:p>
            <a:endParaRPr lang="zh-TW" altLang="en-US" smtClean="0"/>
          </a:p>
        </p:txBody>
      </p:sp>
      <p:sp>
        <p:nvSpPr>
          <p:cNvPr id="41987" name="文字方塊 3"/>
          <p:cNvSpPr txBox="1">
            <a:spLocks noChangeArrowheads="1"/>
          </p:cNvSpPr>
          <p:nvPr/>
        </p:nvSpPr>
        <p:spPr bwMode="auto">
          <a:xfrm>
            <a:off x="1357313" y="5429250"/>
            <a:ext cx="5929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3200">
                <a:solidFill>
                  <a:srgbClr val="FF0000"/>
                </a:solidFill>
              </a:rPr>
              <a:t>影響後來宗教改革的推行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宗教改革</a:t>
            </a:r>
          </a:p>
        </p:txBody>
      </p:sp>
      <p:sp>
        <p:nvSpPr>
          <p:cNvPr id="43010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TW" altLang="en-US" sz="3200" smtClean="0">
                <a:latin typeface="新細明體" panose="02020500000000000000" pitchFamily="18" charset="-120"/>
              </a:rPr>
              <a:t> 因為君王的權力縮小，</a:t>
            </a:r>
            <a:r>
              <a:rPr lang="zh-TW" altLang="en-US" sz="3200" smtClean="0">
                <a:solidFill>
                  <a:srgbClr val="FF0000"/>
                </a:solidFill>
                <a:latin typeface="新細明體" panose="02020500000000000000" pitchFamily="18" charset="-120"/>
              </a:rPr>
              <a:t>宗教力量開始壯大</a:t>
            </a:r>
            <a:r>
              <a:rPr lang="zh-TW" altLang="en-US" sz="3200" smtClean="0">
                <a:latin typeface="新細明體" panose="02020500000000000000" pitchFamily="18" charset="-120"/>
              </a:rPr>
              <a:t>，但也開始糜爛，甚至開始</a:t>
            </a:r>
            <a:r>
              <a:rPr lang="zh-TW" altLang="en-US" sz="3200" smtClean="0">
                <a:solidFill>
                  <a:srgbClr val="FF0000"/>
                </a:solidFill>
                <a:latin typeface="新細明體" panose="02020500000000000000" pitchFamily="18" charset="-120"/>
              </a:rPr>
              <a:t>販賣贖罪券</a:t>
            </a:r>
            <a:r>
              <a:rPr lang="zh-TW" altLang="en-US" sz="3200" smtClean="0">
                <a:latin typeface="新細明體" panose="02020500000000000000" pitchFamily="18" charset="-120"/>
              </a:rPr>
              <a:t>，風氣敗壞；當時後</a:t>
            </a:r>
            <a:r>
              <a:rPr lang="zh-TW" altLang="en-US" sz="3200" smtClean="0">
                <a:solidFill>
                  <a:srgbClr val="FF0000"/>
                </a:solidFill>
                <a:latin typeface="新細明體" panose="02020500000000000000" pitchFamily="18" charset="-120"/>
              </a:rPr>
              <a:t>印刷術開始進步</a:t>
            </a:r>
            <a:r>
              <a:rPr lang="zh-TW" altLang="en-US" sz="3200" smtClean="0">
                <a:latin typeface="新細明體" panose="02020500000000000000" pitchFamily="18" charset="-120"/>
              </a:rPr>
              <a:t>，人人都可以擁有聖經，最後發現人人都可以用祈禱的方式與神接觸，也發現許多教會的不當行為，因而開始改革</a:t>
            </a:r>
            <a:r>
              <a:rPr lang="zh-TW" altLang="en-US" sz="3600" smtClean="0"/>
              <a:t>。</a:t>
            </a:r>
          </a:p>
        </p:txBody>
      </p:sp>
      <p:sp>
        <p:nvSpPr>
          <p:cNvPr id="43011" name="文字方塊 3"/>
          <p:cNvSpPr txBox="1">
            <a:spLocks noChangeArrowheads="1"/>
          </p:cNvSpPr>
          <p:nvPr/>
        </p:nvSpPr>
        <p:spPr bwMode="auto">
          <a:xfrm>
            <a:off x="2143125" y="5143500"/>
            <a:ext cx="5214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4800">
                <a:solidFill>
                  <a:srgbClr val="FF0000"/>
                </a:solidFill>
                <a:latin typeface="新細明體" panose="02020500000000000000" pitchFamily="18" charset="-120"/>
              </a:rPr>
              <a:t>思想</a:t>
            </a:r>
            <a:r>
              <a:rPr kumimoji="0" lang="zh-TW" altLang="en-US" sz="4800">
                <a:latin typeface="新細明體" panose="02020500000000000000" pitchFamily="18" charset="-120"/>
              </a:rPr>
              <a:t>上得到自由</a:t>
            </a:r>
            <a:r>
              <a:rPr kumimoji="0" lang="en-US" altLang="zh-TW" sz="4800">
                <a:latin typeface="新細明體" panose="02020500000000000000" pitchFamily="18" charset="-120"/>
              </a:rPr>
              <a:t>!</a:t>
            </a:r>
            <a:endParaRPr kumimoji="0" lang="zh-TW" altLang="en-US" sz="480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4403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TW" altLang="en-US" sz="4400" smtClean="0"/>
              <a:t>  </a:t>
            </a:r>
            <a:endParaRPr lang="en-US" altLang="zh-TW" sz="4400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z="4400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4400" smtClean="0"/>
              <a:t>  接著人民也開始懷疑</a:t>
            </a:r>
            <a:r>
              <a:rPr lang="zh-TW" altLang="en-US" sz="4400" smtClean="0">
                <a:solidFill>
                  <a:srgbClr val="FF0000"/>
                </a:solidFill>
              </a:rPr>
              <a:t>君權神授</a:t>
            </a:r>
            <a:r>
              <a:rPr lang="zh-TW" altLang="en-US" sz="4400" smtClean="0"/>
              <a:t>的合理性，影響啟蒙運動的產生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1285875" y="2857500"/>
            <a:ext cx="6400800" cy="256698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8000" b="1" cap="all" spc="250" dirty="0" smtClean="0"/>
              <a:t>你覺得什麼是自由</a:t>
            </a:r>
            <a:r>
              <a:rPr lang="en-US" altLang="zh-TW" sz="8000" b="1" cap="all" spc="250" dirty="0" smtClean="0"/>
              <a:t>?</a:t>
            </a:r>
            <a:endParaRPr lang="zh-TW" altLang="en-US" sz="8000" b="1" cap="all" spc="250" dirty="0"/>
          </a:p>
        </p:txBody>
      </p:sp>
      <p:sp>
        <p:nvSpPr>
          <p:cNvPr id="17410" name="標題 1"/>
          <p:cNvSpPr>
            <a:spLocks noGrp="1"/>
          </p:cNvSpPr>
          <p:nvPr>
            <p:ph type="ctrTitle" idx="4294967295"/>
          </p:nvPr>
        </p:nvSpPr>
        <p:spPr bwMode="auto">
          <a:xfrm>
            <a:off x="714375" y="500063"/>
            <a:ext cx="7772400" cy="15001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200" smtClean="0">
                <a:solidFill>
                  <a:schemeClr val="accent1"/>
                </a:solidFill>
              </a:rPr>
              <a:t>自由的定義</a:t>
            </a:r>
          </a:p>
        </p:txBody>
      </p:sp>
      <p:sp>
        <p:nvSpPr>
          <p:cNvPr id="17411" name="文字方塊 3"/>
          <p:cNvSpPr txBox="1">
            <a:spLocks noChangeArrowheads="1"/>
          </p:cNvSpPr>
          <p:nvPr/>
        </p:nvSpPr>
        <p:spPr bwMode="auto">
          <a:xfrm>
            <a:off x="6143625" y="5715000"/>
            <a:ext cx="2571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3200"/>
              <a:t>報告者</a:t>
            </a:r>
            <a:r>
              <a:rPr kumimoji="0" lang="en-US" altLang="zh-TW" sz="3200"/>
              <a:t>:</a:t>
            </a:r>
            <a:r>
              <a:rPr kumimoji="0" lang="zh-TW" altLang="en-US" sz="3200"/>
              <a:t>陳昕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啟蒙運動</a:t>
            </a:r>
          </a:p>
        </p:txBody>
      </p:sp>
      <p:sp>
        <p:nvSpPr>
          <p:cNvPr id="4505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DC9F0C"/>
              </a:buClr>
              <a:buFont typeface="Wingdings 2" panose="05020102010507070707" pitchFamily="18" charset="2"/>
              <a:buNone/>
            </a:pPr>
            <a:r>
              <a:rPr lang="en-US" altLang="zh-TW" smtClean="0">
                <a:latin typeface="新細明體" panose="02020500000000000000" pitchFamily="18" charset="-120"/>
              </a:rPr>
              <a:t>1.</a:t>
            </a:r>
            <a:r>
              <a:rPr lang="zh-TW" altLang="en-US" smtClean="0"/>
              <a:t>以盧梭</a:t>
            </a:r>
            <a:r>
              <a:rPr lang="zh-TW" altLang="en-US" b="1" smtClean="0">
                <a:solidFill>
                  <a:srgbClr val="FF0000"/>
                </a:solidFill>
              </a:rPr>
              <a:t>契約論</a:t>
            </a:r>
            <a:r>
              <a:rPr lang="zh-TW" altLang="en-US" smtClean="0"/>
              <a:t>來獲得</a:t>
            </a:r>
            <a:r>
              <a:rPr lang="zh-TW" altLang="en-US" b="1" smtClean="0">
                <a:solidFill>
                  <a:srgbClr val="FF0000"/>
                </a:solidFill>
              </a:rPr>
              <a:t>君權民受</a:t>
            </a:r>
            <a:r>
              <a:rPr lang="zh-TW" altLang="en-US" smtClean="0"/>
              <a:t>的觀念</a:t>
            </a:r>
          </a:p>
          <a:p>
            <a:pPr>
              <a:buClr>
                <a:srgbClr val="DC9F0C"/>
              </a:buCl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Clr>
                <a:srgbClr val="DC9F0C"/>
              </a:buCl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Clr>
                <a:srgbClr val="DC9F0C"/>
              </a:buClr>
              <a:buFont typeface="Wingdings 2" panose="05020102010507070707" pitchFamily="18" charset="2"/>
              <a:buNone/>
            </a:pPr>
            <a:r>
              <a:rPr lang="en-US" altLang="zh-TW" smtClean="0"/>
              <a:t>2.</a:t>
            </a:r>
            <a:r>
              <a:rPr lang="zh-TW" altLang="en-US" smtClean="0">
                <a:latin typeface="新細明體" panose="02020500000000000000" pitchFamily="18" charset="-120"/>
              </a:rPr>
              <a:t>許多學校成立，人民的知識開始有了卓越的進步，思想大解放，了解</a:t>
            </a:r>
            <a:r>
              <a:rPr lang="zh-TW" altLang="en-US" b="1" smtClean="0">
                <a:solidFill>
                  <a:srgbClr val="FF0000"/>
                </a:solidFill>
                <a:latin typeface="新細明體" panose="02020500000000000000" pitchFamily="18" charset="-120"/>
              </a:rPr>
              <a:t>權力是由他們賦予君王的</a:t>
            </a:r>
            <a:r>
              <a:rPr lang="zh-TW" altLang="en-US" smtClean="0">
                <a:latin typeface="新細明體" panose="02020500000000000000" pitchFamily="18" charset="-120"/>
              </a:rPr>
              <a:t>，但君王得到後卻不願讓人民收回，</a:t>
            </a:r>
            <a:r>
              <a:rPr lang="en-US" altLang="zh-TW" smtClean="0">
                <a:latin typeface="新細明體" panose="02020500000000000000" pitchFamily="18" charset="-120"/>
              </a:rPr>
              <a:t> </a:t>
            </a:r>
            <a:r>
              <a:rPr lang="zh-TW" altLang="en-US" smtClean="0">
                <a:latin typeface="新細明體" panose="02020500000000000000" pitchFamily="18" charset="-120"/>
              </a:rPr>
              <a:t>於是人民便發起革命。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pPr>
              <a:buClr>
                <a:srgbClr val="DC9F0C"/>
              </a:buClr>
              <a:buFont typeface="Georgia" panose="02040502050405020303" pitchFamily="18" charset="0"/>
              <a:buNone/>
            </a:pPr>
            <a:endParaRPr lang="en-US" altLang="zh-TW" smtClean="0">
              <a:solidFill>
                <a:srgbClr val="002060"/>
              </a:solidFill>
              <a:latin typeface="新細明體" panose="02020500000000000000" pitchFamily="18" charset="-120"/>
            </a:endParaRPr>
          </a:p>
          <a:p>
            <a:pPr>
              <a:lnSpc>
                <a:spcPct val="90000"/>
              </a:lnSpc>
              <a:buClr>
                <a:srgbClr val="DC9F0C"/>
              </a:buClr>
              <a:buFont typeface="Wingdings 2" panose="05020102010507070707" pitchFamily="18" charset="2"/>
              <a:buNone/>
            </a:pPr>
            <a:endParaRPr lang="zh-TW" altLang="en-US" smtClean="0">
              <a:solidFill>
                <a:srgbClr val="FF0000"/>
              </a:solidFill>
              <a:latin typeface="新細明體" panose="02020500000000000000" pitchFamily="18" charset="-120"/>
              <a:sym typeface="Wingdings" panose="05000000000000000000" pitchFamily="2" charset="2"/>
            </a:endParaRPr>
          </a:p>
          <a:p>
            <a:endParaRPr lang="zh-TW" altLang="en-US" smtClean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大革命時代</a:t>
            </a:r>
          </a:p>
        </p:txBody>
      </p:sp>
      <p:sp>
        <p:nvSpPr>
          <p:cNvPr id="4608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b="1" smtClean="0"/>
              <a:t>大革命</a:t>
            </a:r>
            <a:r>
              <a:rPr lang="en-US" altLang="zh-TW" b="1" smtClean="0"/>
              <a:t>(18</a:t>
            </a:r>
            <a:r>
              <a:rPr lang="zh-TW" altLang="en-US" b="1" smtClean="0"/>
              <a:t>世紀末</a:t>
            </a:r>
            <a:r>
              <a:rPr lang="en-US" altLang="zh-TW" b="1" smtClean="0"/>
              <a:t>-20</a:t>
            </a:r>
            <a:r>
              <a:rPr lang="zh-TW" altLang="en-US" b="1" smtClean="0"/>
              <a:t>世紀初</a:t>
            </a:r>
            <a:r>
              <a:rPr lang="en-US" altLang="zh-TW" b="1" smtClean="0"/>
              <a:t>)</a:t>
            </a:r>
          </a:p>
          <a:p>
            <a:endParaRPr lang="en-US" altLang="zh-TW" b="1" smtClean="0"/>
          </a:p>
          <a:p>
            <a:r>
              <a:rPr lang="zh-TW" altLang="en-US" b="1" smtClean="0"/>
              <a:t>例如美國獨立，法國大革命，二月革命</a:t>
            </a:r>
            <a:r>
              <a:rPr lang="en-US" altLang="zh-TW" b="1" smtClean="0"/>
              <a:t>....)</a:t>
            </a:r>
          </a:p>
          <a:p>
            <a:endParaRPr lang="zh-TW" altLang="en-US" smtClean="0"/>
          </a:p>
        </p:txBody>
      </p:sp>
      <p:pic>
        <p:nvPicPr>
          <p:cNvPr id="46083" name="圖片 3" descr="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143250"/>
            <a:ext cx="3500437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圖片 4" descr="0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143250"/>
            <a:ext cx="33718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文字方塊 5"/>
          <p:cNvSpPr txBox="1">
            <a:spLocks noChangeArrowheads="1"/>
          </p:cNvSpPr>
          <p:nvPr/>
        </p:nvSpPr>
        <p:spPr bwMode="auto">
          <a:xfrm>
            <a:off x="1071563" y="585787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  <p:sp>
        <p:nvSpPr>
          <p:cNvPr id="46086" name="文字方塊 6"/>
          <p:cNvSpPr txBox="1">
            <a:spLocks noChangeArrowheads="1"/>
          </p:cNvSpPr>
          <p:nvPr/>
        </p:nvSpPr>
        <p:spPr bwMode="auto">
          <a:xfrm>
            <a:off x="5572125" y="5857875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285750" y="28575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消極自由的產生</a:t>
            </a:r>
          </a:p>
        </p:txBody>
      </p:sp>
      <p:sp>
        <p:nvSpPr>
          <p:cNvPr id="47106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TW" altLang="en-US" sz="3200" smtClean="0">
                <a:latin typeface="新細明體" panose="02020500000000000000" pitchFamily="18" charset="-120"/>
              </a:rPr>
              <a:t>   因為人們得到</a:t>
            </a:r>
            <a:r>
              <a:rPr lang="zh-TW" altLang="en-US" sz="3200" smtClean="0">
                <a:solidFill>
                  <a:srgbClr val="FF0000"/>
                </a:solidFill>
                <a:latin typeface="新細明體" panose="02020500000000000000" pitchFamily="18" charset="-120"/>
              </a:rPr>
              <a:t>思想</a:t>
            </a:r>
            <a:r>
              <a:rPr lang="zh-TW" altLang="en-US" sz="3200" smtClean="0">
                <a:latin typeface="新細明體" panose="02020500000000000000" pitchFamily="18" charset="-120"/>
              </a:rPr>
              <a:t>上面的自由，而又經過革命得到</a:t>
            </a:r>
            <a:r>
              <a:rPr lang="zh-TW" altLang="en-US" sz="3200" smtClean="0">
                <a:solidFill>
                  <a:srgbClr val="FF0000"/>
                </a:solidFill>
                <a:latin typeface="新細明體" panose="02020500000000000000" pitchFamily="18" charset="-120"/>
              </a:rPr>
              <a:t>身體</a:t>
            </a:r>
            <a:r>
              <a:rPr lang="zh-TW" altLang="en-US" sz="3200" smtClean="0">
                <a:latin typeface="新細明體" panose="02020500000000000000" pitchFamily="18" charset="-120"/>
              </a:rPr>
              <a:t>方面的自由，所以我們就將這種</a:t>
            </a:r>
            <a:endParaRPr lang="en-US" altLang="zh-TW" sz="3200" smtClean="0">
              <a:latin typeface="新細明體" panose="02020500000000000000" pitchFamily="18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3200" smtClean="0">
                <a:latin typeface="新細明體" panose="02020500000000000000" pitchFamily="18" charset="-120"/>
              </a:rPr>
              <a:t>   自由定義成消極自由。</a:t>
            </a:r>
            <a:endParaRPr lang="en-US" altLang="zh-TW" sz="3200" smtClean="0">
              <a:latin typeface="新細明體" panose="02020500000000000000" pitchFamily="18" charset="-12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TW" sz="3200" smtClean="0">
              <a:latin typeface="新細明體" panose="02020500000000000000" pitchFamily="18" charset="-120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z="3200" smtClean="0">
                <a:latin typeface="新細明體" panose="02020500000000000000" pitchFamily="18" charset="-120"/>
              </a:rPr>
              <a:t>簡而言之，</a:t>
            </a:r>
            <a:r>
              <a:rPr lang="zh-TW" altLang="en-US" sz="3200" smtClean="0">
                <a:solidFill>
                  <a:srgbClr val="FF0000"/>
                </a:solidFill>
                <a:latin typeface="新細明體" panose="02020500000000000000" pitchFamily="18" charset="-120"/>
              </a:rPr>
              <a:t>就是向君王要回本來就應該屬於人民的權利。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48130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zh-TW" sz="4800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z="480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4800" smtClean="0"/>
              <a:t>積極自由的產生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>
              <a:solidFill>
                <a:schemeClr val="tx1"/>
              </a:solidFill>
            </a:endParaRPr>
          </a:p>
        </p:txBody>
      </p:sp>
      <p:sp>
        <p:nvSpPr>
          <p:cNvPr id="4915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>
                <a:latin typeface="新細明體" panose="02020500000000000000" pitchFamily="18" charset="-120"/>
              </a:rPr>
              <a:t>二次大戰後，美國羅斯福總統提出了四個主張</a:t>
            </a:r>
            <a:r>
              <a:rPr lang="en-US" altLang="zh-TW" smtClean="0">
                <a:latin typeface="新細明體" panose="02020500000000000000" pitchFamily="18" charset="-120"/>
              </a:rPr>
              <a:t>:</a:t>
            </a:r>
          </a:p>
          <a:p>
            <a:r>
              <a:rPr lang="en-US" altLang="zh-TW" smtClean="0">
                <a:latin typeface="新細明體" panose="02020500000000000000" pitchFamily="18" charset="-120"/>
              </a:rPr>
              <a:t>1.</a:t>
            </a:r>
            <a:r>
              <a:rPr lang="zh-TW" altLang="en-US" smtClean="0">
                <a:latin typeface="新細明體" panose="02020500000000000000" pitchFamily="18" charset="-120"/>
              </a:rPr>
              <a:t>思想上的自由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r>
              <a:rPr lang="en-US" altLang="zh-TW" smtClean="0">
                <a:latin typeface="新細明體" panose="02020500000000000000" pitchFamily="18" charset="-120"/>
              </a:rPr>
              <a:t>2.</a:t>
            </a:r>
            <a:r>
              <a:rPr lang="zh-TW" altLang="en-US" smtClean="0">
                <a:latin typeface="新細明體" panose="02020500000000000000" pitchFamily="18" charset="-120"/>
              </a:rPr>
              <a:t>宗教上的自由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endParaRPr lang="en-US" altLang="zh-TW" smtClean="0">
              <a:latin typeface="新細明體" panose="02020500000000000000" pitchFamily="18" charset="-120"/>
            </a:endParaRPr>
          </a:p>
          <a:p>
            <a:endParaRPr lang="en-US" altLang="zh-TW" smtClean="0">
              <a:latin typeface="新細明體" panose="02020500000000000000" pitchFamily="18" charset="-120"/>
            </a:endParaRPr>
          </a:p>
          <a:p>
            <a:endParaRPr lang="en-US" altLang="zh-TW" smtClean="0">
              <a:latin typeface="新細明體" panose="02020500000000000000" pitchFamily="18" charset="-120"/>
            </a:endParaRPr>
          </a:p>
          <a:p>
            <a:r>
              <a:rPr lang="en-US" altLang="zh-TW" smtClean="0">
                <a:latin typeface="新細明體" panose="02020500000000000000" pitchFamily="18" charset="-120"/>
              </a:rPr>
              <a:t>3.</a:t>
            </a:r>
            <a:r>
              <a:rPr lang="zh-TW" altLang="en-US" smtClean="0">
                <a:latin typeface="新細明體" panose="02020500000000000000" pitchFamily="18" charset="-120"/>
              </a:rPr>
              <a:t>免於恐懼的自由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r>
              <a:rPr lang="en-US" altLang="zh-TW" smtClean="0">
                <a:latin typeface="新細明體" panose="02020500000000000000" pitchFamily="18" charset="-120"/>
              </a:rPr>
              <a:t>4.</a:t>
            </a:r>
            <a:r>
              <a:rPr lang="zh-TW" altLang="en-US" smtClean="0">
                <a:latin typeface="新細明體" panose="02020500000000000000" pitchFamily="18" charset="-120"/>
              </a:rPr>
              <a:t>免於匱乏的自由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pPr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  <p:grpSp>
        <p:nvGrpSpPr>
          <p:cNvPr id="49155" name="群組 5"/>
          <p:cNvGrpSpPr>
            <a:grpSpLocks/>
          </p:cNvGrpSpPr>
          <p:nvPr/>
        </p:nvGrpSpPr>
        <p:grpSpPr bwMode="auto">
          <a:xfrm>
            <a:off x="3286125" y="1785938"/>
            <a:ext cx="3357563" cy="2000250"/>
            <a:chOff x="4143372" y="2143116"/>
            <a:chExt cx="3357586" cy="2000264"/>
          </a:xfrm>
        </p:grpSpPr>
        <p:sp>
          <p:nvSpPr>
            <p:cNvPr id="5" name="爆炸 1 4"/>
            <p:cNvSpPr/>
            <p:nvPr/>
          </p:nvSpPr>
          <p:spPr>
            <a:xfrm>
              <a:off x="4143372" y="2143116"/>
              <a:ext cx="3357586" cy="2000264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9160" name="文字方塊 3"/>
            <p:cNvSpPr txBox="1">
              <a:spLocks noChangeArrowheads="1"/>
            </p:cNvSpPr>
            <p:nvPr/>
          </p:nvSpPr>
          <p:spPr bwMode="auto">
            <a:xfrm>
              <a:off x="4572000" y="2714620"/>
              <a:ext cx="2714644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 sz="4400"/>
                <a:t>消極自由</a:t>
              </a:r>
            </a:p>
          </p:txBody>
        </p:sp>
      </p:grpSp>
      <p:grpSp>
        <p:nvGrpSpPr>
          <p:cNvPr id="49156" name="群組 9"/>
          <p:cNvGrpSpPr>
            <a:grpSpLocks/>
          </p:cNvGrpSpPr>
          <p:nvPr/>
        </p:nvGrpSpPr>
        <p:grpSpPr bwMode="auto">
          <a:xfrm>
            <a:off x="3500438" y="4071938"/>
            <a:ext cx="4143375" cy="2071687"/>
            <a:chOff x="3857620" y="4000504"/>
            <a:chExt cx="4143404" cy="2071702"/>
          </a:xfrm>
        </p:grpSpPr>
        <p:sp>
          <p:nvSpPr>
            <p:cNvPr id="9" name="爆炸 1 8"/>
            <p:cNvSpPr/>
            <p:nvPr/>
          </p:nvSpPr>
          <p:spPr>
            <a:xfrm>
              <a:off x="3857620" y="4000504"/>
              <a:ext cx="4000528" cy="2071702"/>
            </a:xfrm>
            <a:prstGeom prst="irregularSeal1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TW" altLang="en-US"/>
            </a:p>
          </p:txBody>
        </p:sp>
        <p:sp>
          <p:nvSpPr>
            <p:cNvPr id="49158" name="文字方塊 7"/>
            <p:cNvSpPr txBox="1">
              <a:spLocks noChangeArrowheads="1"/>
            </p:cNvSpPr>
            <p:nvPr/>
          </p:nvSpPr>
          <p:spPr bwMode="auto">
            <a:xfrm>
              <a:off x="4429124" y="4500570"/>
              <a:ext cx="35719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eorgia" panose="02040502050405020303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kumimoji="0" lang="zh-TW" altLang="en-US" sz="4800"/>
                <a:t>積極自由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4000" smtClean="0">
                <a:solidFill>
                  <a:schemeClr val="tx1"/>
                </a:solidFill>
              </a:rPr>
              <a:t>積極自由的定義</a:t>
            </a:r>
          </a:p>
        </p:txBody>
      </p:sp>
      <p:sp>
        <p:nvSpPr>
          <p:cNvPr id="5017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>
                <a:latin typeface="新細明體" panose="02020500000000000000" pitchFamily="18" charset="-120"/>
              </a:rPr>
              <a:t>君王或政府不僅僅只是保護我們的基本自由權。因該要</a:t>
            </a:r>
            <a:r>
              <a:rPr lang="zh-TW" altLang="en-US" smtClean="0">
                <a:solidFill>
                  <a:srgbClr val="FF0000"/>
                </a:solidFill>
                <a:latin typeface="新細明體" panose="02020500000000000000" pitchFamily="18" charset="-120"/>
              </a:rPr>
              <a:t>主動提供各項福利</a:t>
            </a:r>
            <a:r>
              <a:rPr lang="zh-TW" altLang="en-US" smtClean="0">
                <a:latin typeface="新細明體" panose="02020500000000000000" pitchFamily="18" charset="-120"/>
              </a:rPr>
              <a:t>，</a:t>
            </a:r>
            <a:r>
              <a:rPr lang="zh-TW" altLang="en-US" smtClean="0">
                <a:solidFill>
                  <a:srgbClr val="FF0000"/>
                </a:solidFill>
                <a:latin typeface="新細明體" panose="02020500000000000000" pitchFamily="18" charset="-120"/>
              </a:rPr>
              <a:t>改善人民的生活</a:t>
            </a:r>
            <a:r>
              <a:rPr lang="zh-TW" altLang="en-US" smtClean="0">
                <a:latin typeface="新細明體" panose="02020500000000000000" pitchFamily="18" charset="-120"/>
              </a:rPr>
              <a:t>。要求政府，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pPr algn="ctr">
              <a:buFont typeface="Wingdings 2" panose="05020102010507070707" pitchFamily="18" charset="2"/>
              <a:buNone/>
            </a:pPr>
            <a:r>
              <a:rPr lang="en-US" altLang="zh-TW" sz="7200" smtClean="0">
                <a:solidFill>
                  <a:srgbClr val="FF0000"/>
                </a:solidFill>
                <a:latin typeface="新細明體" panose="02020500000000000000" pitchFamily="18" charset="-120"/>
              </a:rPr>
              <a:t>Do Something!!</a:t>
            </a:r>
          </a:p>
          <a:p>
            <a:endParaRPr lang="en-US" altLang="zh-TW" smtClean="0">
              <a:latin typeface="新細明體" panose="02020500000000000000" pitchFamily="18" charset="-120"/>
            </a:endParaRPr>
          </a:p>
          <a:p>
            <a:r>
              <a:rPr lang="zh-TW" altLang="en-US" smtClean="0">
                <a:latin typeface="新細明體" panose="02020500000000000000" pitchFamily="18" charset="-120"/>
              </a:rPr>
              <a:t>例如</a:t>
            </a:r>
            <a:r>
              <a:rPr lang="en-US" altLang="zh-TW" smtClean="0">
                <a:latin typeface="新細明體" panose="02020500000000000000" pitchFamily="18" charset="-120"/>
              </a:rPr>
              <a:t>:</a:t>
            </a:r>
            <a:r>
              <a:rPr lang="zh-TW" altLang="en-US" smtClean="0">
                <a:latin typeface="新細明體" panose="02020500000000000000" pitchFamily="18" charset="-120"/>
              </a:rPr>
              <a:t>勞工保障，失業救濟</a:t>
            </a:r>
            <a:r>
              <a:rPr lang="en-US" altLang="zh-TW" smtClean="0">
                <a:latin typeface="新細明體" panose="02020500000000000000" pitchFamily="18" charset="-120"/>
              </a:rPr>
              <a:t>…</a:t>
            </a:r>
            <a:endParaRPr lang="zh-TW" altLang="en-US" smtClean="0">
              <a:latin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TW" sz="4000" smtClean="0">
                <a:solidFill>
                  <a:schemeClr val="tx1"/>
                </a:solidFill>
              </a:rPr>
              <a:t>20</a:t>
            </a:r>
            <a:r>
              <a:rPr lang="zh-TW" altLang="en-US" sz="4000" smtClean="0">
                <a:solidFill>
                  <a:schemeClr val="tx1"/>
                </a:solidFill>
              </a:rPr>
              <a:t>世紀的自由</a:t>
            </a:r>
          </a:p>
        </p:txBody>
      </p:sp>
      <p:sp>
        <p:nvSpPr>
          <p:cNvPr id="5120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5400" smtClean="0"/>
              <a:t>人們向政府要求的東西越來越多，但是否演變成了一場災難呢</a:t>
            </a:r>
            <a:r>
              <a:rPr lang="en-US" altLang="zh-TW" sz="5400" smtClean="0"/>
              <a:t>?</a:t>
            </a:r>
          </a:p>
          <a:p>
            <a:r>
              <a:rPr lang="zh-TW" altLang="en-US" sz="5400" smtClean="0"/>
              <a:t>人們的自由太多的時候是否變回到自然狀態呢</a:t>
            </a:r>
            <a:r>
              <a:rPr lang="en-US" altLang="zh-TW" sz="5400" smtClean="0"/>
              <a:t>??</a:t>
            </a:r>
          </a:p>
          <a:p>
            <a:endParaRPr lang="zh-TW" altLang="en-US" sz="5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自由太多</a:t>
            </a:r>
          </a:p>
        </p:txBody>
      </p:sp>
      <p:sp>
        <p:nvSpPr>
          <p:cNvPr id="52226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zh-TW" altLang="en-US" smtClean="0"/>
              <a:t>言論過度自由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pic>
        <p:nvPicPr>
          <p:cNvPr id="6" name="圖片 5" descr="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928934"/>
            <a:ext cx="3497744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071678"/>
            <a:ext cx="2899640" cy="4095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1214438" y="1500188"/>
            <a:ext cx="6575425" cy="10001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zh-TW" altLang="en-US" smtClean="0"/>
              <a:t>女性的性工作自由</a:t>
            </a:r>
            <a:r>
              <a:rPr lang="en-US" altLang="zh-TW" smtClean="0"/>
              <a:t>?</a:t>
            </a:r>
            <a:endParaRPr lang="zh-TW" altLang="en-US" smtClean="0"/>
          </a:p>
        </p:txBody>
      </p:sp>
      <p:pic>
        <p:nvPicPr>
          <p:cNvPr id="4" name="圖片 3" descr="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428868"/>
            <a:ext cx="4357678" cy="290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 descr="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214554"/>
            <a:ext cx="2914650" cy="363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5427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500063" y="1571625"/>
            <a:ext cx="8229600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zh-TW" altLang="en-US" sz="6600" smtClean="0"/>
              <a:t>我的報告到此結束，謝謝大家</a:t>
            </a:r>
            <a:r>
              <a:rPr lang="en-US" altLang="zh-TW" sz="6600" smtClean="0"/>
              <a:t>^ ^</a:t>
            </a:r>
            <a:endParaRPr lang="zh-TW" altLang="en-US" sz="6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en-US" altLang="zh-TW" b="1" smtClean="0">
                <a:solidFill>
                  <a:schemeClr val="tx1"/>
                </a:solidFill>
              </a:rPr>
              <a:t>Freedom  vs</a:t>
            </a:r>
            <a:r>
              <a:rPr lang="zh-TW" altLang="en-US" b="1" smtClean="0">
                <a:solidFill>
                  <a:schemeClr val="tx1"/>
                </a:solidFill>
              </a:rPr>
              <a:t> </a:t>
            </a:r>
            <a:r>
              <a:rPr lang="en-US" altLang="zh-TW" b="1" smtClean="0">
                <a:solidFill>
                  <a:schemeClr val="tx1"/>
                </a:solidFill>
              </a:rPr>
              <a:t> Liberty</a:t>
            </a:r>
            <a:endParaRPr lang="zh-TW" altLang="en-US" smtClean="0">
              <a:solidFill>
                <a:schemeClr val="tx1"/>
              </a:solidFill>
            </a:endParaRPr>
          </a:p>
        </p:txBody>
      </p:sp>
      <p:sp>
        <p:nvSpPr>
          <p:cNvPr id="1843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altLang="zh-TW" smtClean="0"/>
              <a:t>Freedom</a:t>
            </a:r>
            <a:r>
              <a:rPr lang="zh-TW" altLang="en-US" smtClean="0"/>
              <a:t>指的是天馬行空式的、自由自在的自由。</a:t>
            </a: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r>
              <a:rPr lang="zh-CN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我想做什麽就可以去做</a:t>
            </a:r>
            <a:endParaRPr lang="en-US" altLang="zh-TW" smtClean="0">
              <a:latin typeface="新細明體" panose="02020500000000000000" pitchFamily="18" charset="-120"/>
            </a:endParaRPr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r>
              <a:rPr lang="en-US" altLang="zh-TW" smtClean="0"/>
              <a:t>Liberty</a:t>
            </a:r>
            <a:r>
              <a:rPr lang="zh-TW" altLang="en-US" smtClean="0"/>
              <a:t>強調有政治和法律權威允諾、保護的自由。</a:t>
            </a: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我</a:t>
            </a:r>
            <a:r>
              <a:rPr lang="zh-TW" altLang="en-US" b="1" smtClean="0">
                <a:solidFill>
                  <a:srgbClr val="C00000"/>
                </a:solidFill>
              </a:rPr>
              <a:t>有權</a:t>
            </a:r>
            <a:r>
              <a:rPr lang="zh-TW" altLang="en-US" smtClean="0"/>
              <a:t>做我想做的事情</a:t>
            </a:r>
          </a:p>
        </p:txBody>
      </p:sp>
      <p:grpSp>
        <p:nvGrpSpPr>
          <p:cNvPr id="5" name="群組 10"/>
          <p:cNvGrpSpPr>
            <a:grpSpLocks/>
          </p:cNvGrpSpPr>
          <p:nvPr/>
        </p:nvGrpSpPr>
        <p:grpSpPr bwMode="auto">
          <a:xfrm>
            <a:off x="3857625" y="3571875"/>
            <a:ext cx="4572000" cy="2857500"/>
            <a:chOff x="3786182" y="3643314"/>
            <a:chExt cx="4572032" cy="2857520"/>
          </a:xfrm>
        </p:grpSpPr>
        <p:grpSp>
          <p:nvGrpSpPr>
            <p:cNvPr id="18437" name="群組 6"/>
            <p:cNvGrpSpPr>
              <a:grpSpLocks/>
            </p:cNvGrpSpPr>
            <p:nvPr/>
          </p:nvGrpSpPr>
          <p:grpSpPr bwMode="auto">
            <a:xfrm>
              <a:off x="3786182" y="3643314"/>
              <a:ext cx="4572032" cy="2857520"/>
              <a:chOff x="3786182" y="3643314"/>
              <a:chExt cx="4572032" cy="2857520"/>
            </a:xfrm>
          </p:grpSpPr>
          <p:sp>
            <p:nvSpPr>
              <p:cNvPr id="4" name="橢圓 3"/>
              <p:cNvSpPr/>
              <p:nvPr/>
            </p:nvSpPr>
            <p:spPr>
              <a:xfrm>
                <a:off x="3786182" y="3643314"/>
                <a:ext cx="4572032" cy="28575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8442" name="文字方塊 5"/>
              <p:cNvSpPr txBox="1">
                <a:spLocks noChangeArrowheads="1"/>
              </p:cNvSpPr>
              <p:nvPr/>
            </p:nvSpPr>
            <p:spPr bwMode="auto">
              <a:xfrm>
                <a:off x="5214942" y="3929066"/>
                <a:ext cx="2000264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 sz="2800" b="1"/>
                  <a:t>Freedom</a:t>
                </a:r>
                <a:endParaRPr kumimoji="0" lang="zh-TW" altLang="en-US" sz="2800"/>
              </a:p>
            </p:txBody>
          </p:sp>
        </p:grpSp>
        <p:grpSp>
          <p:nvGrpSpPr>
            <p:cNvPr id="18438" name="群組 9"/>
            <p:cNvGrpSpPr>
              <a:grpSpLocks/>
            </p:cNvGrpSpPr>
            <p:nvPr/>
          </p:nvGrpSpPr>
          <p:grpSpPr bwMode="auto">
            <a:xfrm>
              <a:off x="5143504" y="4857760"/>
              <a:ext cx="2286016" cy="1214446"/>
              <a:chOff x="5072066" y="4786322"/>
              <a:chExt cx="2286016" cy="1214446"/>
            </a:xfrm>
          </p:grpSpPr>
          <p:sp>
            <p:nvSpPr>
              <p:cNvPr id="8" name="橢圓 7"/>
              <p:cNvSpPr/>
              <p:nvPr/>
            </p:nvSpPr>
            <p:spPr>
              <a:xfrm>
                <a:off x="5072066" y="4786322"/>
                <a:ext cx="2071701" cy="1214445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zh-TW" altLang="en-US"/>
              </a:p>
            </p:txBody>
          </p:sp>
          <p:sp>
            <p:nvSpPr>
              <p:cNvPr id="18440" name="文字方塊 8"/>
              <p:cNvSpPr txBox="1">
                <a:spLocks noChangeArrowheads="1"/>
              </p:cNvSpPr>
              <p:nvPr/>
            </p:nvSpPr>
            <p:spPr bwMode="auto">
              <a:xfrm>
                <a:off x="5643570" y="5143512"/>
                <a:ext cx="171451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Georgia" panose="02040502050405020303" pitchFamily="18" charset="0"/>
                    <a:ea typeface="新細明體" panose="02020500000000000000" pitchFamily="18" charset="-120"/>
                  </a:defRPr>
                </a:lvl9pPr>
              </a:lstStyle>
              <a:p>
                <a:r>
                  <a:rPr kumimoji="0" lang="en-US" altLang="zh-TW" b="1"/>
                  <a:t>Liberty</a:t>
                </a:r>
                <a:endParaRPr kumimoji="0" lang="zh-TW" altLang="en-US"/>
              </a:p>
            </p:txBody>
          </p:sp>
        </p:grpSp>
      </p:grpSp>
      <p:sp>
        <p:nvSpPr>
          <p:cNvPr id="18436" name="文字方塊 11"/>
          <p:cNvSpPr txBox="1">
            <a:spLocks noChangeArrowheads="1"/>
          </p:cNvSpPr>
          <p:nvPr/>
        </p:nvSpPr>
        <p:spPr bwMode="auto">
          <a:xfrm>
            <a:off x="428625" y="5357813"/>
            <a:ext cx="300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來源</a:t>
            </a:r>
            <a:r>
              <a:rPr kumimoji="0" lang="en-US" altLang="zh-TW"/>
              <a:t>:</a:t>
            </a:r>
            <a:r>
              <a:rPr kumimoji="0" lang="zh-TW" altLang="en-US"/>
              <a:t>韋伯詞典對自由的解釋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785938" y="1571625"/>
            <a:ext cx="6270625" cy="28575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sz="4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74320" indent="-27432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sz="4000" dirty="0" smtClean="0">
                <a:solidFill>
                  <a:schemeClr val="accent1">
                    <a:lumMod val="75000"/>
                  </a:schemeClr>
                </a:solidFill>
              </a:rPr>
              <a:t>主要內容介紹</a:t>
            </a:r>
            <a:endParaRPr lang="zh-TW" altLang="en-US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5299" name="文字方塊 3"/>
          <p:cNvSpPr txBox="1">
            <a:spLocks noChangeArrowheads="1"/>
          </p:cNvSpPr>
          <p:nvPr/>
        </p:nvSpPr>
        <p:spPr bwMode="auto">
          <a:xfrm>
            <a:off x="5786438" y="5715000"/>
            <a:ext cx="2786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3200"/>
              <a:t>報告人</a:t>
            </a:r>
            <a:r>
              <a:rPr kumimoji="0" lang="en-US" altLang="zh-TW" sz="3200"/>
              <a:t>:</a:t>
            </a:r>
            <a:r>
              <a:rPr kumimoji="0" lang="zh-TW" altLang="en-US" sz="3200"/>
              <a:t>陳威宏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前言</a:t>
            </a:r>
          </a:p>
        </p:txBody>
      </p:sp>
      <p:sp>
        <p:nvSpPr>
          <p:cNvPr id="5632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        因為人們對</a:t>
            </a:r>
            <a:r>
              <a:rPr lang="zh-TW" altLang="en-US" smtClean="0">
                <a:solidFill>
                  <a:srgbClr val="FF0000"/>
                </a:solidFill>
              </a:rPr>
              <a:t>自由的要求</a:t>
            </a:r>
            <a:r>
              <a:rPr lang="zh-TW" altLang="en-US" smtClean="0"/>
              <a:t>日益擴大，為了不干涉到他人的最大自由，所以我們開始訂定法律來規範一些行為，以保障我們所能擁有的自由。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法國人權宣言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571612"/>
            <a:ext cx="4817494" cy="478634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58370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第一條 在權利方面，</a:t>
            </a:r>
            <a:r>
              <a:rPr lang="zh-TW" altLang="en-US" smtClean="0">
                <a:solidFill>
                  <a:srgbClr val="FF0000"/>
                </a:solidFill>
              </a:rPr>
              <a:t>人類是與生俱來而且始終是自由與平等的。</a:t>
            </a:r>
            <a:r>
              <a:rPr lang="zh-TW" altLang="en-US" smtClean="0"/>
              <a:t>社會的差異只能基於共同的福祉而存在。 </a:t>
            </a:r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第二條 一切政治結社的目的都在於</a:t>
            </a:r>
            <a:r>
              <a:rPr lang="zh-TW" altLang="en-US" smtClean="0">
                <a:solidFill>
                  <a:srgbClr val="FF0000"/>
                </a:solidFill>
              </a:rPr>
              <a:t>維護人類自然的和不可動搖的權利。</a:t>
            </a:r>
            <a:r>
              <a:rPr lang="zh-TW" altLang="en-US" smtClean="0"/>
              <a:t>這些權利是</a:t>
            </a:r>
            <a:r>
              <a:rPr lang="zh-TW" altLang="en-US" smtClean="0">
                <a:solidFill>
                  <a:srgbClr val="FF0000"/>
                </a:solidFill>
              </a:rPr>
              <a:t>自由</a:t>
            </a:r>
            <a:r>
              <a:rPr lang="zh-TW" altLang="en-US" smtClean="0"/>
              <a:t>、財產、安全與反抗壓迫。               </a:t>
            </a:r>
            <a:r>
              <a:rPr lang="zh-TW" altLang="en-US" smtClean="0">
                <a:solidFill>
                  <a:srgbClr val="FF0000"/>
                </a:solidFill>
              </a:rPr>
              <a:t>天賦人權（洛克）</a:t>
            </a:r>
            <a:endParaRPr lang="zh-TW" altLang="en-US" smtClean="0"/>
          </a:p>
          <a:p>
            <a:endParaRPr lang="zh-TW" altLang="en-US" smtClean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2214563" y="4500563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5939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第四條 </a:t>
            </a:r>
            <a:r>
              <a:rPr lang="zh-TW" altLang="en-US" smtClean="0">
                <a:solidFill>
                  <a:srgbClr val="FF0000"/>
                </a:solidFill>
              </a:rPr>
              <a:t>自由就是指有權從事一切無害於他人的行為</a:t>
            </a:r>
            <a:r>
              <a:rPr lang="zh-TW" altLang="en-US" smtClean="0"/>
              <a:t>；因此，每一個人自然權利的行使，只以保證社會上其他成員能享有相同的權利為限制。此等限制只能以法律決定之。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→自由的規範     規範方式</a:t>
            </a:r>
            <a:r>
              <a:rPr lang="en-US" altLang="zh-TW" smtClean="0"/>
              <a:t>:</a:t>
            </a:r>
            <a:r>
              <a:rPr lang="zh-TW" altLang="en-US" smtClean="0">
                <a:solidFill>
                  <a:srgbClr val="FF0000"/>
                </a:solidFill>
              </a:rPr>
              <a:t>立法，法律</a:t>
            </a:r>
            <a:endParaRPr lang="en-US" altLang="zh-TW" smtClean="0"/>
          </a:p>
          <a:p>
            <a:r>
              <a:rPr lang="zh-TW" altLang="en-US" smtClean="0"/>
              <a:t>第五條 法律僅能</a:t>
            </a:r>
            <a:r>
              <a:rPr lang="zh-TW" altLang="en-US" smtClean="0">
                <a:solidFill>
                  <a:srgbClr val="FF0000"/>
                </a:solidFill>
              </a:rPr>
              <a:t>禁止</a:t>
            </a:r>
            <a:r>
              <a:rPr lang="zh-TW" altLang="en-US" smtClean="0"/>
              <a:t>有害於社會的行為。</a:t>
            </a:r>
            <a:r>
              <a:rPr lang="zh-TW" altLang="en-US" smtClean="0">
                <a:solidFill>
                  <a:srgbClr val="FF0000"/>
                </a:solidFill>
              </a:rPr>
              <a:t>凡未經法律禁止的行為即不得受到妨礙</a:t>
            </a:r>
            <a:r>
              <a:rPr lang="zh-TW" altLang="en-US" smtClean="0"/>
              <a:t>，而且任何人都不得被強制去從事法律所未規定的行為。 </a:t>
            </a: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        最低限度的自由就是</a:t>
            </a:r>
            <a:r>
              <a:rPr lang="zh-TW" altLang="en-US" smtClean="0">
                <a:solidFill>
                  <a:srgbClr val="FF0000"/>
                </a:solidFill>
              </a:rPr>
              <a:t>法律</a:t>
            </a:r>
          </a:p>
          <a:p>
            <a:endParaRPr lang="zh-TW" altLang="en-US" smtClean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357188" y="5357813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6041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第十條 任何人不應為其意見、甚至其宗教觀點而遭到干涉，只要他們的表達沒有擾亂到以法律所建立起來的公共秩序。 </a:t>
            </a:r>
          </a:p>
          <a:p>
            <a:endParaRPr lang="en-US" altLang="zh-TW" smtClean="0"/>
          </a:p>
          <a:p>
            <a:r>
              <a:rPr lang="zh-TW" altLang="en-US" smtClean="0"/>
              <a:t>第十一條   </a:t>
            </a:r>
            <a:r>
              <a:rPr lang="zh-TW" altLang="en-US" smtClean="0">
                <a:solidFill>
                  <a:srgbClr val="FF0000"/>
                </a:solidFill>
              </a:rPr>
              <a:t>自由傳達思想與意見</a:t>
            </a:r>
            <a:r>
              <a:rPr lang="zh-TW" altLang="en-US" smtClean="0"/>
              <a:t>乃是人類最為寶貴的權利之一。因此，每一個公民都可以</a:t>
            </a:r>
            <a:r>
              <a:rPr lang="zh-TW" altLang="en-US" smtClean="0">
                <a:solidFill>
                  <a:srgbClr val="FF0000"/>
                </a:solidFill>
              </a:rPr>
              <a:t>自由地</a:t>
            </a:r>
            <a:r>
              <a:rPr lang="zh-TW" altLang="en-US" smtClean="0"/>
              <a:t>從事</a:t>
            </a:r>
            <a:r>
              <a:rPr lang="zh-TW" altLang="en-US" smtClean="0">
                <a:solidFill>
                  <a:srgbClr val="FF0000"/>
                </a:solidFill>
              </a:rPr>
              <a:t>言論、著作與出版</a:t>
            </a:r>
            <a:r>
              <a:rPr lang="zh-TW" altLang="en-US" smtClean="0"/>
              <a:t>，但 在法律所規定的情況下，仍應就於此項自由的濫用負擔責任。 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6144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285750" y="428625"/>
            <a:ext cx="8504238" cy="3313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endParaRPr lang="en-US" altLang="zh-TW" sz="4800" smtClean="0"/>
          </a:p>
          <a:p>
            <a:pPr algn="ctr">
              <a:buFont typeface="Wingdings 2" panose="05020102010507070707" pitchFamily="18" charset="2"/>
              <a:buNone/>
            </a:pPr>
            <a:endParaRPr lang="en-US" altLang="zh-TW" sz="480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4800" smtClean="0"/>
              <a:t>世界人權宣言</a:t>
            </a:r>
          </a:p>
        </p:txBody>
      </p:sp>
      <p:pic>
        <p:nvPicPr>
          <p:cNvPr id="4" name="圖片 3" descr="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3357562"/>
            <a:ext cx="3568344" cy="2857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62466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TW" altLang="en-US" b="1" smtClean="0"/>
              <a:t>第一條   </a:t>
            </a:r>
            <a:r>
              <a:rPr lang="zh-TW" altLang="en-US" smtClean="0">
                <a:solidFill>
                  <a:srgbClr val="FF0000"/>
                </a:solidFill>
              </a:rPr>
              <a:t>人人生而自由</a:t>
            </a:r>
            <a:r>
              <a:rPr lang="zh-TW" altLang="en-US" smtClean="0"/>
              <a:t>，在尊嚴和權利上一律平等。他們賦有理性和良心，並應以兄弟關係的精神相對待。</a:t>
            </a:r>
          </a:p>
          <a:p>
            <a:pPr>
              <a:buFont typeface="Wingdings 2" panose="05020102010507070707" pitchFamily="18" charset="2"/>
              <a:buNone/>
            </a:pPr>
            <a:endParaRPr lang="zh-TW" altLang="en-US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b="1" smtClean="0"/>
              <a:t>第二條   </a:t>
            </a:r>
            <a:r>
              <a:rPr lang="zh-TW" altLang="en-US" smtClean="0">
                <a:solidFill>
                  <a:srgbClr val="FF0000"/>
                </a:solidFill>
              </a:rPr>
              <a:t>人人有資格享受本宣言所載的一切權利和自由，</a:t>
            </a:r>
            <a:r>
              <a:rPr lang="zh-TW" altLang="en-US" smtClean="0"/>
              <a:t>不分種族、膚色、性別、語言、宗教、政治或其他見解、國籍或社會出身、財產、出生或其他身分等任何 區別。並且不得因一人所屬的國家或領土的政治的、行政的或者國際的地位之不同而有所區別，無論該領土是獨立領土、托管領土、非自治領土或者處於其他任何主 權受限制的情況之下。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b="1" dirty="0" smtClean="0"/>
              <a:t>第三條  </a:t>
            </a:r>
            <a:r>
              <a:rPr lang="zh-TW" altLang="en-US" dirty="0" smtClean="0"/>
              <a:t>人人有權享有生命、</a:t>
            </a:r>
            <a:r>
              <a:rPr lang="zh-TW" altLang="en-US" dirty="0" smtClean="0">
                <a:solidFill>
                  <a:srgbClr val="FF0000"/>
                </a:solidFill>
              </a:rPr>
              <a:t>自由</a:t>
            </a:r>
            <a:r>
              <a:rPr lang="zh-TW" altLang="en-US" dirty="0" smtClean="0"/>
              <a:t>和人身安全。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b="1" dirty="0" smtClean="0"/>
              <a:t>第四條  </a:t>
            </a:r>
            <a:r>
              <a:rPr lang="zh-TW" altLang="en-US" dirty="0" smtClean="0">
                <a:solidFill>
                  <a:srgbClr val="FF0000"/>
                </a:solidFill>
              </a:rPr>
              <a:t>任何人不得使為奴隸或奴役</a:t>
            </a:r>
            <a:r>
              <a:rPr lang="zh-TW" altLang="en-US" dirty="0" smtClean="0"/>
              <a:t>；一切形式的奴隸制度和奴隸買賣，均應予以禁止。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b="1" dirty="0" smtClean="0"/>
              <a:t>第九條  </a:t>
            </a:r>
            <a:r>
              <a:rPr lang="zh-TW" altLang="en-US" dirty="0" smtClean="0"/>
              <a:t>任何人</a:t>
            </a:r>
            <a:r>
              <a:rPr lang="zh-TW" altLang="en-US" dirty="0" smtClean="0">
                <a:solidFill>
                  <a:srgbClr val="FF0000"/>
                </a:solidFill>
              </a:rPr>
              <a:t>不得加以任意逮補</a:t>
            </a:r>
            <a:r>
              <a:rPr lang="zh-TW" altLang="en-US" dirty="0" smtClean="0"/>
              <a:t>、拘禁或放逐。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b="1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b="1" dirty="0" smtClean="0"/>
              <a:t>第十三條</a:t>
            </a:r>
            <a:endParaRPr lang="zh-TW" alt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/>
              <a:t>一、人人在各國境內有權</a:t>
            </a:r>
            <a:r>
              <a:rPr lang="zh-TW" altLang="en-US" dirty="0" smtClean="0">
                <a:solidFill>
                  <a:srgbClr val="FF0000"/>
                </a:solidFill>
              </a:rPr>
              <a:t>自由遷徒和居住</a:t>
            </a:r>
            <a:r>
              <a:rPr lang="zh-TW" altLang="en-US" dirty="0" smtClean="0"/>
              <a:t>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/>
              <a:t>二、人人有權離開任何國家，包括其本國在內，並有權返回他的國家。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6451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b="1" smtClean="0"/>
              <a:t>第十八條</a:t>
            </a:r>
            <a:endParaRPr lang="zh-TW" altLang="en-US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人人有</a:t>
            </a:r>
            <a:r>
              <a:rPr lang="zh-TW" altLang="en-US" smtClean="0">
                <a:solidFill>
                  <a:srgbClr val="FF0000"/>
                </a:solidFill>
              </a:rPr>
              <a:t>思想、良心和宗教自由的權利</a:t>
            </a:r>
            <a:r>
              <a:rPr lang="zh-TW" altLang="en-US" smtClean="0"/>
              <a:t>；此項權利包括改變他的宗教或信仰的自由，以及單獨或集體、公開或祕密地以教義、實踐、禮拜和戒律表示他的宗教或信仰的自由。         </a:t>
            </a:r>
            <a:r>
              <a:rPr lang="zh-TW" altLang="en-US" b="1" smtClean="0">
                <a:solidFill>
                  <a:srgbClr val="FF0000"/>
                </a:solidFill>
              </a:rPr>
              <a:t>身體可以被限制但思想不能被限制</a:t>
            </a:r>
            <a:endParaRPr lang="zh-TW" altLang="en-US" smtClean="0">
              <a:solidFill>
                <a:srgbClr val="FF0000"/>
              </a:solidFill>
            </a:endParaRPr>
          </a:p>
          <a:p>
            <a:r>
              <a:rPr lang="zh-TW" altLang="en-US" b="1" smtClean="0"/>
              <a:t>第十九條</a:t>
            </a:r>
            <a:endParaRPr lang="zh-TW" altLang="en-US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>
                <a:solidFill>
                  <a:srgbClr val="FF0000"/>
                </a:solidFill>
              </a:rPr>
              <a:t>人人有權享受主張和發表意見的自由</a:t>
            </a:r>
            <a:r>
              <a:rPr lang="zh-TW" altLang="en-US" smtClean="0"/>
              <a:t>；此項權利包括持有主張而不受干涉的自由，和通過任何媒介和不論國界尋求、接受和傳遞消息和思想的自由。</a:t>
            </a:r>
          </a:p>
          <a:p>
            <a:endParaRPr lang="zh-TW" altLang="en-US" smtClean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2286000" y="3571875"/>
            <a:ext cx="7858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古代東方與西方</a:t>
            </a:r>
          </a:p>
        </p:txBody>
      </p:sp>
      <p:sp>
        <p:nvSpPr>
          <p:cNvPr id="1945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457200" y="1600200"/>
            <a:ext cx="3614738" cy="45259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r>
              <a:rPr lang="zh-TW" altLang="en-US" smtClean="0"/>
              <a:t>西方</a:t>
            </a: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    西方為城邦制度，所有的</a:t>
            </a:r>
            <a:r>
              <a:rPr lang="zh-TW" altLang="en-US" sz="2400" smtClean="0"/>
              <a:t>權利</a:t>
            </a:r>
            <a:r>
              <a:rPr lang="zh-TW" altLang="en-US" smtClean="0"/>
              <a:t>都是領主的，人名連</a:t>
            </a:r>
            <a:r>
              <a:rPr lang="zh-TW" altLang="en-US" smtClean="0">
                <a:solidFill>
                  <a:srgbClr val="C00000"/>
                </a:solidFill>
              </a:rPr>
              <a:t>最基本的人生自由都沒有</a:t>
            </a:r>
            <a:r>
              <a:rPr lang="zh-TW" altLang="en-US" smtClean="0"/>
              <a:t>，因為沒有，所以追求。</a:t>
            </a:r>
          </a:p>
        </p:txBody>
      </p:sp>
      <p:sp>
        <p:nvSpPr>
          <p:cNvPr id="19459" name="文字方塊 3"/>
          <p:cNvSpPr txBox="1">
            <a:spLocks noChangeArrowheads="1"/>
          </p:cNvSpPr>
          <p:nvPr/>
        </p:nvSpPr>
        <p:spPr bwMode="auto">
          <a:xfrm>
            <a:off x="5214938" y="1714500"/>
            <a:ext cx="3500437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kumimoji="0" lang="zh-TW" altLang="en-US" sz="2400"/>
              <a:t>東方</a:t>
            </a:r>
            <a:endParaRPr kumimoji="0" lang="en-US" altLang="zh-TW" sz="2400"/>
          </a:p>
          <a:p>
            <a:r>
              <a:rPr kumimoji="0" lang="zh-TW" altLang="en-US" sz="2400"/>
              <a:t>東方的皇帝都在皇宮中，所以可能十輩子都見不到皇帝，皇帝會找平民的理由只有</a:t>
            </a:r>
            <a:r>
              <a:rPr kumimoji="0" lang="zh-TW" altLang="en-US" sz="2400">
                <a:solidFill>
                  <a:srgbClr val="C00000"/>
                </a:solidFill>
              </a:rPr>
              <a:t>要錢</a:t>
            </a:r>
            <a:r>
              <a:rPr kumimoji="0" lang="zh-TW" altLang="en-US" sz="2400"/>
              <a:t>和</a:t>
            </a:r>
            <a:r>
              <a:rPr kumimoji="0" lang="zh-TW" altLang="en-US" sz="2400">
                <a:solidFill>
                  <a:srgbClr val="C00000"/>
                </a:solidFill>
              </a:rPr>
              <a:t>要人</a:t>
            </a:r>
            <a:r>
              <a:rPr kumimoji="0" lang="zh-TW" altLang="en-US" sz="2400"/>
              <a:t>，所以東方人對自由不有太大的概念。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6553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b="1" smtClean="0"/>
              <a:t>第二十條</a:t>
            </a:r>
            <a:endParaRPr lang="zh-TW" altLang="en-US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一、人人有權享有</a:t>
            </a:r>
            <a:r>
              <a:rPr lang="zh-TW" altLang="en-US" smtClean="0">
                <a:solidFill>
                  <a:srgbClr val="FF0000"/>
                </a:solidFill>
              </a:rPr>
              <a:t>和平集會和結社的自由</a:t>
            </a:r>
            <a:r>
              <a:rPr lang="zh-TW" altLang="en-US" smtClean="0"/>
              <a:t>。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二、任何人不得迫使隸屬於某一團體。</a:t>
            </a:r>
          </a:p>
          <a:p>
            <a:endParaRPr lang="zh-TW" altLang="en-US" smtClean="0"/>
          </a:p>
        </p:txBody>
      </p:sp>
      <p:pic>
        <p:nvPicPr>
          <p:cNvPr id="4" name="圖片 3" descr="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3143248"/>
            <a:ext cx="5715000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6656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2357438" y="2000250"/>
            <a:ext cx="4270375" cy="14017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zh-TW" altLang="en-US" sz="4400" smtClean="0"/>
              <a:t>中華民國憲法</a:t>
            </a:r>
          </a:p>
        </p:txBody>
      </p:sp>
      <p:pic>
        <p:nvPicPr>
          <p:cNvPr id="66563" name="圖片 3" descr="0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3143250"/>
            <a:ext cx="4286250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sz="4800" dirty="0" smtClean="0"/>
              <a:t>第八條  </a:t>
            </a:r>
            <a:r>
              <a:rPr lang="zh-TW" altLang="en-US" dirty="0" smtClean="0">
                <a:solidFill>
                  <a:srgbClr val="FF0000"/>
                </a:solidFill>
              </a:rPr>
              <a:t>人民身體之自由應予保障</a:t>
            </a:r>
            <a:r>
              <a:rPr lang="zh-TW" altLang="en-US" dirty="0" smtClean="0"/>
              <a:t>。除</a:t>
            </a:r>
            <a:r>
              <a:rPr lang="zh-TW" altLang="en-US" dirty="0" smtClean="0">
                <a:solidFill>
                  <a:srgbClr val="FF0000"/>
                </a:solidFill>
              </a:rPr>
              <a:t>現行犯</a:t>
            </a:r>
            <a:r>
              <a:rPr lang="zh-TW" altLang="en-US" dirty="0" smtClean="0"/>
              <a:t>之逮捕由法律另定外，非經司法或警察機關依法定程序，不得逮捕拘禁。非由法院依法定程序，不得審問處罰。非依法定程序之逮捕，拘禁，審問，處罰，得拒絕之。人民因犯罪嫌疑被逮捕拘禁時，其逮捕拘禁機關應將逮捕拘禁原因，以書面告知本人及其本人指定之親友，並至遲於</a:t>
            </a:r>
            <a:r>
              <a:rPr lang="zh-TW" altLang="en-US" dirty="0" smtClean="0">
                <a:solidFill>
                  <a:srgbClr val="FF0000"/>
                </a:solidFill>
              </a:rPr>
              <a:t>二十四小時內</a:t>
            </a:r>
            <a:r>
              <a:rPr lang="zh-TW" altLang="en-US" dirty="0" smtClean="0"/>
              <a:t>移送該管法院審問。本人或他人亦得聲請該管法院，於二十四小時內向逮捕之機關提審。 </a:t>
            </a:r>
            <a:br>
              <a:rPr lang="zh-TW" altLang="en-US" dirty="0" smtClean="0"/>
            </a:br>
            <a:r>
              <a:rPr lang="zh-TW" altLang="en-US" dirty="0" smtClean="0"/>
              <a:t>　　法院對於前項聲請，不得拒絕，並不得先令逮捕拘禁之機關查覆。逮捕拘禁之機關對於法院之提審，不得拒絕或遲延。 </a:t>
            </a:r>
            <a:br>
              <a:rPr lang="zh-TW" altLang="en-US" dirty="0" smtClean="0"/>
            </a:br>
            <a:r>
              <a:rPr lang="zh-TW" altLang="en-US" dirty="0" smtClean="0"/>
              <a:t>　　人民遭受任何機關非法逮捕拘禁時，其本人或他人得向法院聲請追究，法院不得拒絕，並應於二十四小時內向逮捕拘禁之機關追究，依法處理。 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68610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285750" y="1357313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100" smtClean="0"/>
              <a:t>第十條 人民有居住及遷徙之自由。</a:t>
            </a:r>
            <a:endParaRPr lang="en-US" altLang="zh-TW" sz="2100" smtClean="0"/>
          </a:p>
          <a:p>
            <a:endParaRPr lang="en-US" altLang="zh-TW" sz="2100" smtClean="0"/>
          </a:p>
          <a:p>
            <a:r>
              <a:rPr lang="zh-TW" altLang="en-US" sz="2100" smtClean="0"/>
              <a:t> 第十一條 人民有言論，講學，著作及出版之自由。</a:t>
            </a:r>
          </a:p>
          <a:p>
            <a:endParaRPr lang="en-US" altLang="zh-TW" sz="2100" smtClean="0"/>
          </a:p>
          <a:p>
            <a:r>
              <a:rPr lang="zh-TW" altLang="en-US" sz="2100" smtClean="0"/>
              <a:t>第十二條 人民有秘密通訊之自由。</a:t>
            </a:r>
            <a:endParaRPr lang="en-US" altLang="zh-TW" sz="2100" smtClean="0"/>
          </a:p>
          <a:p>
            <a:endParaRPr lang="en-US" altLang="zh-TW" sz="2100" smtClean="0"/>
          </a:p>
          <a:p>
            <a:r>
              <a:rPr lang="zh-TW" altLang="en-US" sz="2100" smtClean="0"/>
              <a:t> 第十三條 人民有信仰宗教之自由。</a:t>
            </a:r>
            <a:endParaRPr lang="en-US" altLang="zh-TW" sz="2100" smtClean="0"/>
          </a:p>
          <a:p>
            <a:endParaRPr lang="en-US" altLang="zh-TW" sz="2100" smtClean="0"/>
          </a:p>
          <a:p>
            <a:endParaRPr lang="en-US" altLang="zh-TW" sz="2100" smtClean="0"/>
          </a:p>
          <a:p>
            <a:r>
              <a:rPr lang="zh-TW" altLang="en-US" sz="2100" smtClean="0"/>
              <a:t> 第十四條 人民有集會及結社之自由。</a:t>
            </a:r>
            <a:endParaRPr lang="en-US" altLang="zh-TW" sz="2100" smtClean="0"/>
          </a:p>
          <a:p>
            <a:endParaRPr lang="en-US" altLang="zh-TW" sz="2100" smtClean="0"/>
          </a:p>
          <a:p>
            <a:endParaRPr lang="en-US" altLang="zh-TW" sz="2100" smtClean="0"/>
          </a:p>
          <a:p>
            <a:r>
              <a:rPr lang="zh-TW" altLang="en-US" sz="2100" smtClean="0"/>
              <a:t> 第十五條 人民之生存權，工作權及財產權，應予保障。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6963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第十六條 人民有請願，訴願及訴訟之權。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 第十七條 人民有選舉，罷免，創制及複決之權。 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第十八條 人民有應考試服公職之權。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第二十一條 人民有受國民教育之權利與義務。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7065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第二十二條 凡人民之其他自由及權利，不妨害社會秩序公共利益者，均受憲法之保障。 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第二十三條 以上各條列舉之自由權利，除</a:t>
            </a:r>
            <a:r>
              <a:rPr lang="zh-TW" altLang="en-US" smtClean="0">
                <a:solidFill>
                  <a:srgbClr val="FF0000"/>
                </a:solidFill>
              </a:rPr>
              <a:t>為防止妨礙他人自由，避免緊急危難，維持社會秩序，或增進公共利益所必要者外，</a:t>
            </a:r>
            <a:r>
              <a:rPr lang="zh-TW" altLang="en-US" smtClean="0"/>
              <a:t>不得以法律限制之。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自由權的限制</a:t>
            </a:r>
          </a:p>
        </p:txBody>
      </p:sp>
      <p:sp>
        <p:nvSpPr>
          <p:cNvPr id="71682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防止妨礙他人自由</a:t>
            </a:r>
            <a:r>
              <a:rPr lang="en-US" altLang="zh-TW" smtClean="0"/>
              <a:t>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雖有言論自由，但不得毀損他人名譽</a:t>
            </a:r>
            <a:endParaRPr lang="en-US" altLang="zh-TW" smtClean="0"/>
          </a:p>
          <a:p>
            <a:r>
              <a:rPr lang="zh-TW" altLang="en-US" smtClean="0"/>
              <a:t>避免緊急危難</a:t>
            </a:r>
            <a:r>
              <a:rPr lang="en-US" altLang="zh-TW" smtClean="0"/>
              <a:t>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颱風天，禁止人民登山、強制居民遷離警戒區</a:t>
            </a:r>
            <a:endParaRPr lang="en-US" altLang="zh-TW" smtClean="0"/>
          </a:p>
          <a:p>
            <a:r>
              <a:rPr lang="zh-TW" altLang="en-US" smtClean="0"/>
              <a:t>維持社會秩序</a:t>
            </a:r>
            <a:r>
              <a:rPr lang="en-US" altLang="zh-TW" smtClean="0"/>
              <a:t>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制止非法之集會遊行</a:t>
            </a:r>
            <a:endParaRPr lang="en-US" altLang="zh-TW" smtClean="0"/>
          </a:p>
          <a:p>
            <a:r>
              <a:rPr lang="zh-TW" altLang="en-US" smtClean="0"/>
              <a:t>增進公共利益</a:t>
            </a:r>
            <a:r>
              <a:rPr lang="en-US" altLang="zh-TW" smtClean="0"/>
              <a:t>:</a:t>
            </a:r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>徵收私有土地，興建學校或開闢道路</a:t>
            </a:r>
            <a:r>
              <a:rPr lang="en-US" altLang="zh-TW" smtClean="0"/>
              <a:t>…</a:t>
            </a:r>
            <a:r>
              <a:rPr lang="zh-TW" altLang="en-US" smtClean="0"/>
              <a:t>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3786188" y="5715000"/>
            <a:ext cx="6400800" cy="752475"/>
          </a:xfrm>
        </p:spPr>
        <p:txBody>
          <a:bodyPr>
            <a:normAutofit/>
          </a:bodyPr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3200" smtClean="0"/>
              <a:t>報告者：陳代民</a:t>
            </a:r>
          </a:p>
        </p:txBody>
      </p:sp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928688" y="642938"/>
            <a:ext cx="7772400" cy="1470025"/>
          </a:xfrm>
        </p:spPr>
        <p:txBody>
          <a:bodyPr anchor="b">
            <a:normAutofit/>
          </a:bodyPr>
          <a:lstStyle/>
          <a:p>
            <a:r>
              <a:rPr lang="zh-TW" altLang="en-US" sz="4200" smtClean="0">
                <a:solidFill>
                  <a:srgbClr val="A9432B"/>
                </a:solidFill>
              </a:rPr>
              <a:t>世界現況探討</a:t>
            </a:r>
          </a:p>
        </p:txBody>
      </p:sp>
      <p:sp>
        <p:nvSpPr>
          <p:cNvPr id="72707" name="文字方塊 5"/>
          <p:cNvSpPr txBox="1">
            <a:spLocks noChangeArrowheads="1"/>
          </p:cNvSpPr>
          <p:nvPr/>
        </p:nvSpPr>
        <p:spPr bwMode="auto">
          <a:xfrm>
            <a:off x="2428875" y="2857500"/>
            <a:ext cx="3857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800"/>
              <a:t>1.</a:t>
            </a:r>
            <a:r>
              <a:rPr kumimoji="0" lang="zh-TW" altLang="en-US" sz="2800"/>
              <a:t> 宗教信仰衝突</a:t>
            </a:r>
            <a:endParaRPr kumimoji="0" lang="en-US" altLang="zh-TW" sz="2800"/>
          </a:p>
          <a:p>
            <a:r>
              <a:rPr kumimoji="0" lang="en-US" altLang="zh-TW" sz="2800"/>
              <a:t>2.</a:t>
            </a:r>
            <a:r>
              <a:rPr kumimoji="0" lang="zh-TW" altLang="en-US" sz="2800"/>
              <a:t> 種姓制度</a:t>
            </a:r>
            <a:endParaRPr kumimoji="0" lang="en-US" altLang="zh-TW" sz="2800"/>
          </a:p>
          <a:p>
            <a:r>
              <a:rPr kumimoji="0" lang="en-US" altLang="zh-TW" sz="2800"/>
              <a:t>3.</a:t>
            </a:r>
            <a:r>
              <a:rPr kumimoji="0" lang="zh-TW" altLang="en-US" sz="2800"/>
              <a:t> 鞭刑</a:t>
            </a:r>
            <a:endParaRPr kumimoji="0" lang="en-US" altLang="zh-TW" sz="2800"/>
          </a:p>
          <a:p>
            <a:endParaRPr kumimoji="0" lang="zh-TW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73730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zh-TW" sz="4400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z="440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4400" smtClean="0"/>
              <a:t> 緬甸宗教信仰衝突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285750" y="1785938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緬甸的現況</a:t>
            </a:r>
          </a:p>
        </p:txBody>
      </p:sp>
      <p:sp>
        <p:nvSpPr>
          <p:cNvPr id="7475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285750" y="1357313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緬甸是一個多宗教的國家。緬甸人信仰的宗教主要有：佛教、伊斯蘭教、印度教和基督教。影響最為廣泛並為絕大多數緬甸人信仰的宗教是佛教，大約佔總人口</a:t>
            </a:r>
            <a:r>
              <a:rPr lang="en-US" altLang="zh-TW" smtClean="0"/>
              <a:t>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0" cy="0"/>
          </a:xfrm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+mn-ea"/>
                <a:ea typeface="+mn-ea"/>
              </a:rPr>
              <a:t>古代思想家</a:t>
            </a:r>
            <a:endParaRPr lang="zh-TW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1143000" y="1428750"/>
            <a:ext cx="5357813" cy="4768850"/>
          </a:xfrm>
        </p:spPr>
        <p:txBody>
          <a:bodyPr>
            <a:normAutofit fontScale="92500" lnSpcReduction="10000"/>
          </a:bodyPr>
          <a:lstStyle/>
          <a:p>
            <a:pPr marL="194403" indent="-192963" fontAlgn="auto">
              <a:spcAft>
                <a:spcPts val="0"/>
              </a:spcAft>
              <a:buSzPct val="45000"/>
              <a:buFont typeface="Wingdings 2"/>
              <a:buNone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畢達哥拉斯  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BC</a:t>
            </a: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580-500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)</a:t>
            </a:r>
            <a:endParaRPr lang="en-GB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194403" indent="-192963" fontAlgn="auto">
              <a:spcAft>
                <a:spcPts val="0"/>
              </a:spcAft>
              <a:buSzPct val="45000"/>
              <a:buFont typeface="Wingdings 2"/>
              <a:buNone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蘇格拉底   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BC</a:t>
            </a: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469-399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)</a:t>
            </a:r>
            <a:endParaRPr lang="en-GB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194403" indent="-192963" fontAlgn="auto">
              <a:spcAft>
                <a:spcPts val="0"/>
              </a:spcAft>
              <a:buSzPct val="45000"/>
              <a:buFont typeface="Wingdings 2"/>
              <a:buNone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柏拉圖   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BC</a:t>
            </a: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427-347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)</a:t>
            </a:r>
            <a:endParaRPr lang="en-US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194403" indent="-192963" fontAlgn="auto">
              <a:spcAft>
                <a:spcPts val="0"/>
              </a:spcAft>
              <a:buSzPct val="45000"/>
              <a:buFont typeface="Wingdings 2"/>
              <a:buNone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亞里斯多德   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BC</a:t>
            </a: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384-322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)</a:t>
            </a:r>
            <a:endParaRPr lang="en-GB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194403" indent="-192963" fontAlgn="auto">
              <a:spcAft>
                <a:spcPts val="0"/>
              </a:spcAft>
              <a:buSzPct val="45000"/>
              <a:buFont typeface="Wingdings 2"/>
              <a:buNone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西賽羅   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BC</a:t>
            </a: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106-43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)</a:t>
            </a:r>
            <a:endParaRPr lang="en-GB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194403" indent="-192963" fontAlgn="auto">
              <a:spcAft>
                <a:spcPts val="0"/>
              </a:spcAft>
              <a:buSzPct val="45000"/>
              <a:buFont typeface="Wingdings 2"/>
              <a:buNone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拖馬斯．霍布斯  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AD</a:t>
            </a: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1588-1679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)</a:t>
            </a:r>
            <a:endParaRPr lang="en-US" dirty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194403" indent="-192963" fontAlgn="auto">
              <a:spcAft>
                <a:spcPts val="0"/>
              </a:spcAft>
              <a:buSzPct val="45000"/>
              <a:buFont typeface="Wingdings 2"/>
              <a:buNone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洛克   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AD</a:t>
            </a: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1632-1704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)</a:t>
            </a:r>
            <a:endParaRPr lang="en-GB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194403" indent="-192963" fontAlgn="auto">
              <a:spcAft>
                <a:spcPts val="0"/>
              </a:spcAft>
              <a:buSzPct val="45000"/>
              <a:buFont typeface="Wingdings 2"/>
              <a:buNone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孟德斯鳩   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AD</a:t>
            </a: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1689-1755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)</a:t>
            </a:r>
            <a:endParaRPr lang="en-GB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194403" indent="-192963" fontAlgn="auto">
              <a:spcAft>
                <a:spcPts val="0"/>
              </a:spcAft>
              <a:buFont typeface="Wingdings 2"/>
              <a:buNone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伏爾泰   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AD</a:t>
            </a: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1694-1778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)</a:t>
            </a:r>
            <a:endParaRPr lang="en-GB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194403" indent="-192963" fontAlgn="auto">
              <a:spcAft>
                <a:spcPts val="0"/>
              </a:spcAft>
              <a:buFont typeface="Wingdings 2"/>
              <a:buNone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讓．雅克．盧梭  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AD</a:t>
            </a: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1712-1778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)</a:t>
            </a:r>
            <a:endParaRPr lang="en-GB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194403" indent="-192963" fontAlgn="auto">
              <a:spcAft>
                <a:spcPts val="0"/>
              </a:spcAft>
              <a:buSzPct val="45000"/>
              <a:buFont typeface="Wingdings 2"/>
              <a:buNone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孫中山   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(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AD</a:t>
            </a:r>
            <a:r>
              <a:rPr lang="zh-TW" altLang="en-US" dirty="0" smtClean="0">
                <a:solidFill>
                  <a:srgbClr val="000000"/>
                </a:solidFill>
                <a:latin typeface="新細明體" pitchFamily="18" charset="-120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新細明體" pitchFamily="18" charset="-120"/>
                <a:ea typeface="新細明體" pitchFamily="18" charset="-120"/>
              </a:rPr>
              <a:t>1866-1925</a:t>
            </a:r>
            <a:r>
              <a:rPr lang="en-US" altLang="zh-TW" dirty="0" smtClean="0">
                <a:solidFill>
                  <a:srgbClr val="000000"/>
                </a:solidFill>
                <a:latin typeface="新細明體" pitchFamily="18" charset="-120"/>
              </a:rPr>
              <a:t>)</a:t>
            </a:r>
            <a:endParaRPr lang="en-GB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194403" indent="-192963" fontAlgn="auto">
              <a:spcAft>
                <a:spcPts val="0"/>
              </a:spcAft>
              <a:buSzPct val="45000"/>
              <a:buFont typeface="Wingdings 2"/>
              <a:buChar char=""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endParaRPr lang="en-US" sz="2400" dirty="0" smtClean="0">
              <a:solidFill>
                <a:srgbClr val="000000"/>
              </a:solidFill>
              <a:latin typeface="新細明體" pitchFamily="18" charset="-120"/>
              <a:ea typeface="新細明體" pitchFamily="18" charset="-120"/>
            </a:endParaRPr>
          </a:p>
          <a:p>
            <a:pPr marL="194403" indent="-192963" fontAlgn="auto">
              <a:spcAft>
                <a:spcPts val="0"/>
              </a:spcAft>
              <a:buSzPct val="45000"/>
              <a:buFont typeface="Wingdings 2"/>
              <a:buChar char=""/>
              <a:tabLst>
                <a:tab pos="194403" algn="l"/>
                <a:tab pos="600489" algn="l"/>
                <a:tab pos="1008015" algn="l"/>
                <a:tab pos="1415541" algn="l"/>
                <a:tab pos="1823067" algn="l"/>
                <a:tab pos="2230593" algn="l"/>
                <a:tab pos="2638119" algn="l"/>
                <a:tab pos="3045645" algn="l"/>
                <a:tab pos="3453171" algn="l"/>
                <a:tab pos="3860697" algn="l"/>
                <a:tab pos="4268223" algn="l"/>
                <a:tab pos="4675749" algn="l"/>
                <a:tab pos="5083275" algn="l"/>
                <a:tab pos="5490801" algn="l"/>
                <a:tab pos="5898327" algn="l"/>
                <a:tab pos="6305854" algn="l"/>
                <a:tab pos="6713379" algn="l"/>
                <a:tab pos="7120906" algn="l"/>
                <a:tab pos="7528431" algn="l"/>
                <a:tab pos="7935958" algn="l"/>
                <a:tab pos="8343483" algn="l"/>
              </a:tabLst>
              <a:defRPr/>
            </a:pPr>
            <a:endParaRPr lang="zh-TW" altLang="en-US" sz="2400" dirty="0">
              <a:latin typeface="新細明體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緬甸的宗教信仰問題</a:t>
            </a:r>
          </a:p>
        </p:txBody>
      </p:sp>
      <p:sp>
        <p:nvSpPr>
          <p:cNvPr id="7577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214313" y="1571625"/>
            <a:ext cx="8504237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時間</a:t>
            </a:r>
            <a:r>
              <a:rPr lang="en-US" altLang="zh-TW" smtClean="0"/>
              <a:t>:2013/3/22</a:t>
            </a:r>
          </a:p>
          <a:p>
            <a:endParaRPr lang="en-US" altLang="zh-TW" smtClean="0"/>
          </a:p>
          <a:p>
            <a:r>
              <a:rPr lang="zh-TW" altLang="en-US" smtClean="0"/>
              <a:t>地點</a:t>
            </a:r>
            <a:r>
              <a:rPr lang="en-US" altLang="zh-TW" smtClean="0"/>
              <a:t>:</a:t>
            </a:r>
            <a:r>
              <a:rPr lang="zh-TW" altLang="en-US" smtClean="0"/>
              <a:t>緬甸中部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原因</a:t>
            </a:r>
            <a:r>
              <a:rPr lang="en-US" altLang="zh-TW" smtClean="0"/>
              <a:t>:</a:t>
            </a:r>
            <a:r>
              <a:rPr lang="zh-TW" altLang="en-US" smtClean="0">
                <a:solidFill>
                  <a:srgbClr val="C00000"/>
                </a:solidFill>
              </a:rPr>
              <a:t>穆斯林</a:t>
            </a:r>
            <a:r>
              <a:rPr lang="zh-TW" altLang="en-US" smtClean="0"/>
              <a:t>與</a:t>
            </a:r>
            <a:r>
              <a:rPr lang="zh-TW" altLang="en-US" smtClean="0">
                <a:solidFill>
                  <a:srgbClr val="C00000"/>
                </a:solidFill>
              </a:rPr>
              <a:t>佛教徒</a:t>
            </a:r>
            <a:r>
              <a:rPr lang="zh-TW" altLang="en-US" smtClean="0"/>
              <a:t>的金錢交易所引起的口角糾紛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影響</a:t>
            </a:r>
            <a:r>
              <a:rPr lang="en-US" altLang="zh-TW" smtClean="0"/>
              <a:t>:</a:t>
            </a:r>
            <a:r>
              <a:rPr lang="zh-TW" altLang="en-US" smtClean="0"/>
              <a:t>引發後來因宗教矛盾所導致的大規模流血衝突，然後影響到其他地區。</a:t>
            </a:r>
            <a:endParaRPr lang="en-US" altLang="zh-TW" smtClean="0"/>
          </a:p>
          <a:p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pic>
        <p:nvPicPr>
          <p:cNvPr id="76802" name="內容版面配置區 3" descr="04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25"/>
            <a:ext cx="3849687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3" name="圖片 4" descr="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2071688"/>
            <a:ext cx="48577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4" name="文字方塊 5"/>
          <p:cNvSpPr txBox="1">
            <a:spLocks noChangeArrowheads="1"/>
          </p:cNvSpPr>
          <p:nvPr/>
        </p:nvSpPr>
        <p:spPr bwMode="auto">
          <a:xfrm>
            <a:off x="714375" y="4929188"/>
            <a:ext cx="26431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400"/>
              <a:t>圖為一名佛教徒在宗教衝突中喪生</a:t>
            </a:r>
          </a:p>
        </p:txBody>
      </p:sp>
      <p:sp>
        <p:nvSpPr>
          <p:cNvPr id="76805" name="文字方塊 6"/>
          <p:cNvSpPr txBox="1">
            <a:spLocks noChangeArrowheads="1"/>
          </p:cNvSpPr>
          <p:nvPr/>
        </p:nvSpPr>
        <p:spPr bwMode="auto">
          <a:xfrm>
            <a:off x="4214813" y="5072063"/>
            <a:ext cx="49291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400"/>
              <a:t>圖為某城鎮的建築物被燒毀之情形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pic>
        <p:nvPicPr>
          <p:cNvPr id="77826" name="內容版面配置區 3" descr="03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00188"/>
            <a:ext cx="4875212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27" name="圖片 4" descr="02.jpe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643188"/>
            <a:ext cx="3714750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文字方塊 5"/>
          <p:cNvSpPr txBox="1">
            <a:spLocks noChangeArrowheads="1"/>
          </p:cNvSpPr>
          <p:nvPr/>
        </p:nvSpPr>
        <p:spPr bwMode="auto">
          <a:xfrm>
            <a:off x="5857875" y="5357813"/>
            <a:ext cx="3071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緬甸以軍隊鎮壓暴民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78850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聯合國緬甸特派顧問 南比亞（</a:t>
            </a:r>
            <a:r>
              <a:rPr lang="en-US" altLang="zh-TW" smtClean="0"/>
              <a:t>Vijay Nambiar</a:t>
            </a:r>
            <a:r>
              <a:rPr lang="zh-TW" altLang="en-US" smtClean="0"/>
              <a:t>）：「我看到他們，心裡非常不安，因為他們的房子已經被摧毀，這裡的清真寺也遭到破壞，儘管他們食物和醫療服務不足，也沒有抱怨過。當然我試著向焦慮的人們強調</a:t>
            </a:r>
            <a:r>
              <a:rPr lang="zh-TW" altLang="en-US" b="1" smtClean="0">
                <a:solidFill>
                  <a:srgbClr val="FF0000"/>
                </a:solidFill>
              </a:rPr>
              <a:t>這是犯罪行為，不是公共問題</a:t>
            </a:r>
            <a:r>
              <a:rPr lang="zh-TW" altLang="en-US" smtClean="0"/>
              <a:t>，必須學會共同生活。我想他們也深信在這個社區中必須一起生活。」</a:t>
            </a:r>
            <a:endParaRPr lang="en-US" altLang="zh-TW" smtClean="0"/>
          </a:p>
          <a:p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r>
              <a:rPr lang="zh-TW" altLang="en-US" smtClean="0"/>
              <a:t/>
            </a:r>
            <a:br>
              <a:rPr lang="zh-TW" altLang="en-US" smtClean="0"/>
            </a:b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7987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285750" y="1785938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 2" panose="05020102010507070707" pitchFamily="18" charset="2"/>
              <a:buNone/>
            </a:pPr>
            <a:endParaRPr lang="en-US" altLang="zh-TW" sz="3600" smtClean="0"/>
          </a:p>
          <a:p>
            <a:pPr algn="ctr">
              <a:buFont typeface="Wingdings 2" panose="05020102010507070707" pitchFamily="18" charset="2"/>
              <a:buNone/>
            </a:pPr>
            <a:endParaRPr lang="en-US" altLang="zh-TW" sz="3600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3600" smtClean="0"/>
              <a:t>印度的種姓制度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印度的現況</a:t>
            </a:r>
          </a:p>
        </p:txBody>
      </p:sp>
      <p:sp>
        <p:nvSpPr>
          <p:cNvPr id="8089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zh-TW" smtClean="0"/>
              <a:t>1947</a:t>
            </a:r>
            <a:r>
              <a:rPr lang="zh-TW" altLang="en-US" smtClean="0"/>
              <a:t>年印度脫離殖民體系獨立後，種姓制度的法律地位正式被廢除，各種種姓分類與</a:t>
            </a:r>
            <a:r>
              <a:rPr lang="zh-TW" altLang="en-US" smtClean="0">
                <a:solidFill>
                  <a:srgbClr val="FF0000"/>
                </a:solidFill>
              </a:rPr>
              <a:t>歧視被視為非法</a:t>
            </a:r>
            <a:r>
              <a:rPr lang="zh-TW" altLang="en-US" smtClean="0"/>
              <a:t>，然而在實際社會運作與生活上，其仍扮演相當重要的角色。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在</a:t>
            </a:r>
            <a:r>
              <a:rPr lang="en-US" altLang="zh-TW" smtClean="0"/>
              <a:t>2008</a:t>
            </a:r>
            <a:r>
              <a:rPr lang="zh-TW" altLang="en-US" smtClean="0"/>
              <a:t>年</a:t>
            </a:r>
            <a:r>
              <a:rPr lang="en-US" altLang="zh-TW" smtClean="0"/>
              <a:t>8</a:t>
            </a:r>
            <a:r>
              <a:rPr lang="zh-TW" altLang="en-US" smtClean="0"/>
              <a:t>月，印度比哈爾邦的</a:t>
            </a:r>
            <a:r>
              <a:rPr lang="zh-TW" altLang="en-US" b="1" smtClean="0">
                <a:solidFill>
                  <a:srgbClr val="7030A0"/>
                </a:solidFill>
              </a:rPr>
              <a:t>阿拉里亞</a:t>
            </a:r>
            <a:r>
              <a:rPr lang="zh-TW" altLang="en-US" smtClean="0"/>
              <a:t>發生水災，然而由於</a:t>
            </a:r>
            <a:r>
              <a:rPr lang="zh-TW" altLang="en-US" b="1" smtClean="0">
                <a:solidFill>
                  <a:srgbClr val="7030A0"/>
                </a:solidFill>
              </a:rPr>
              <a:t>阿拉里亞</a:t>
            </a:r>
            <a:r>
              <a:rPr lang="zh-TW" altLang="en-US" smtClean="0"/>
              <a:t>為賤民的集中地，災民得不到地方政府的任何協助，令大量災民死於水災當中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rgbClr val="C00000"/>
                </a:solidFill>
              </a:rPr>
              <a:t>瓦爾那</a:t>
            </a:r>
            <a:r>
              <a:rPr lang="zh-TW" altLang="en-US" smtClean="0">
                <a:solidFill>
                  <a:schemeClr val="tx1"/>
                </a:solidFill>
              </a:rPr>
              <a:t>階序示意圖</a:t>
            </a:r>
          </a:p>
        </p:txBody>
      </p:sp>
      <p:sp>
        <p:nvSpPr>
          <p:cNvPr id="81922" name="文字方塊 4"/>
          <p:cNvSpPr txBox="1">
            <a:spLocks noChangeArrowheads="1"/>
          </p:cNvSpPr>
          <p:nvPr/>
        </p:nvSpPr>
        <p:spPr bwMode="auto">
          <a:xfrm>
            <a:off x="5214938" y="2643188"/>
            <a:ext cx="3929062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en-US" altLang="zh-TW" sz="2400"/>
              <a:t>1.</a:t>
            </a:r>
            <a:r>
              <a:rPr kumimoji="0" lang="zh-TW" altLang="en-US" sz="2400"/>
              <a:t>賤民，是被排除在人的身體之外。而其他四個階層的人嚴禁與賤民接觸</a:t>
            </a:r>
            <a:endParaRPr kumimoji="0" lang="en-US" altLang="zh-TW" sz="2400"/>
          </a:p>
          <a:p>
            <a:r>
              <a:rPr kumimoji="0" lang="en-US" altLang="zh-TW" sz="2400"/>
              <a:t>2.</a:t>
            </a:r>
            <a:r>
              <a:rPr kumimoji="0" lang="zh-TW" altLang="en-US" sz="2400"/>
              <a:t>潔淨與不潔是種姓制度的核心觀念</a:t>
            </a:r>
          </a:p>
        </p:txBody>
      </p:sp>
      <p:pic>
        <p:nvPicPr>
          <p:cNvPr id="9" name="內容版面配置區 8" descr="02.gif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57158" y="1857364"/>
            <a:ext cx="4890101" cy="421484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輪迴與種性制度</a:t>
            </a:r>
          </a:p>
        </p:txBody>
      </p:sp>
      <p:sp>
        <p:nvSpPr>
          <p:cNvPr id="82946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輪迴也是影響種姓制度的原因，也是婆羅門教主要教義之一，婆羅門教認為四大種姓及賤民於輪迴中生生世世永襲不變。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導致人民擁有根深蒂固的觀念，直至今日這種觀念依然難以根除</a:t>
            </a: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殘酷種姓制根深蒂固生活艱苦的印度女僕</a:t>
            </a:r>
          </a:p>
        </p:txBody>
      </p:sp>
      <p:sp>
        <p:nvSpPr>
          <p:cNvPr id="83970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她們出身卑賤，經濟和社會地位都很低，為了生存忍辱負重，甚至被虐待致死。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en-US" altLang="zh-TW" smtClean="0"/>
              <a:t>2013-02-20</a:t>
            </a:r>
            <a:endParaRPr lang="zh-TW" altLang="en-US" smtClean="0"/>
          </a:p>
        </p:txBody>
      </p:sp>
      <p:pic>
        <p:nvPicPr>
          <p:cNvPr id="83971" name="圖片 3" descr="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714625"/>
            <a:ext cx="428625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2" name="圖片 4" descr="0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14625"/>
            <a:ext cx="42291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285750" y="314325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5400" smtClean="0">
                <a:solidFill>
                  <a:schemeClr val="tx1"/>
                </a:solidFill>
              </a:rPr>
              <a:t>鞭刑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畢達哥拉斯  </a:t>
            </a:r>
            <a:r>
              <a:rPr lang="en-US" altLang="zh-TW" smtClean="0"/>
              <a:t>Pythagoras</a:t>
            </a:r>
            <a:endParaRPr lang="zh-TW" altLang="en-US" smtClean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000240"/>
            <a:ext cx="2571768" cy="3390900"/>
          </a:xfrm>
          <a:effectLst>
            <a:softEdge rad="112500"/>
          </a:effectLst>
        </p:spPr>
      </p:pic>
      <p:sp>
        <p:nvSpPr>
          <p:cNvPr id="21507" name="文字方塊 4"/>
          <p:cNvSpPr txBox="1">
            <a:spLocks noChangeArrowheads="1"/>
          </p:cNvSpPr>
          <p:nvPr/>
        </p:nvSpPr>
        <p:spPr bwMode="auto">
          <a:xfrm>
            <a:off x="4429125" y="2143125"/>
            <a:ext cx="335756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000">
                <a:solidFill>
                  <a:srgbClr val="000000"/>
                </a:solidFill>
                <a:latin typeface="新細明體" panose="02020500000000000000" pitchFamily="18" charset="-120"/>
              </a:rPr>
              <a:t>不能</a:t>
            </a:r>
            <a:r>
              <a:rPr kumimoji="0" lang="zh-TW" altLang="en-US" sz="2000">
                <a:solidFill>
                  <a:srgbClr val="FF0000"/>
                </a:solidFill>
                <a:latin typeface="新細明體" panose="02020500000000000000" pitchFamily="18" charset="-120"/>
              </a:rPr>
              <a:t>制約自己的人</a:t>
            </a:r>
            <a:r>
              <a:rPr kumimoji="0" lang="zh-TW" altLang="en-US" sz="2000">
                <a:solidFill>
                  <a:srgbClr val="000000"/>
                </a:solidFill>
                <a:latin typeface="新細明體" panose="02020500000000000000" pitchFamily="18" charset="-120"/>
              </a:rPr>
              <a:t>，不能稱之為自由的人。</a:t>
            </a:r>
          </a:p>
          <a:p>
            <a:endParaRPr kumimoji="0" lang="en-US" altLang="zh-TW" sz="200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r>
              <a:rPr kumimoji="0" lang="zh-TW" altLang="en-US" sz="2000">
                <a:latin typeface="新細明體" panose="02020500000000000000" pitchFamily="18" charset="-120"/>
              </a:rPr>
              <a:t>誰</a:t>
            </a:r>
            <a:r>
              <a:rPr kumimoji="0" lang="zh-TW" altLang="en-US" sz="2000">
                <a:solidFill>
                  <a:srgbClr val="FF0000"/>
                </a:solidFill>
                <a:latin typeface="新細明體" panose="02020500000000000000" pitchFamily="18" charset="-120"/>
              </a:rPr>
              <a:t>為自己的感情</a:t>
            </a:r>
            <a:r>
              <a:rPr kumimoji="0" lang="en-US" altLang="zh-TW" sz="2000">
                <a:solidFill>
                  <a:srgbClr val="FF0000"/>
                </a:solidFill>
                <a:latin typeface="新細明體" panose="02020500000000000000" pitchFamily="18" charset="-120"/>
              </a:rPr>
              <a:t>(</a:t>
            </a:r>
            <a:r>
              <a:rPr kumimoji="0" lang="zh-TW" altLang="en-US" sz="2000">
                <a:solidFill>
                  <a:srgbClr val="FF0000"/>
                </a:solidFill>
                <a:latin typeface="新細明體" panose="02020500000000000000" pitchFamily="18" charset="-120"/>
              </a:rPr>
              <a:t>欲望</a:t>
            </a:r>
            <a:r>
              <a:rPr kumimoji="0" lang="en-US" altLang="zh-TW" sz="2000">
                <a:solidFill>
                  <a:srgbClr val="FF0000"/>
                </a:solidFill>
                <a:latin typeface="新細明體" panose="02020500000000000000" pitchFamily="18" charset="-120"/>
              </a:rPr>
              <a:t>)</a:t>
            </a:r>
            <a:r>
              <a:rPr kumimoji="0" lang="zh-TW" altLang="en-US" sz="2000">
                <a:solidFill>
                  <a:srgbClr val="FF0000"/>
                </a:solidFill>
                <a:latin typeface="新細明體" panose="02020500000000000000" pitchFamily="18" charset="-120"/>
              </a:rPr>
              <a:t>所支配</a:t>
            </a:r>
            <a:r>
              <a:rPr kumimoji="0" lang="zh-TW" altLang="en-US" sz="2000">
                <a:latin typeface="新細明體" panose="02020500000000000000" pitchFamily="18" charset="-120"/>
              </a:rPr>
              <a:t>，並成為它的奴隸，誰就不可能有自由。</a:t>
            </a:r>
            <a:endParaRPr kumimoji="0" lang="en-US" altLang="zh-TW" sz="2000">
              <a:latin typeface="新細明體" panose="02020500000000000000" pitchFamily="18" charset="-120"/>
            </a:endParaRPr>
          </a:p>
          <a:p>
            <a:endParaRPr kumimoji="0" lang="en-US" altLang="zh-TW" sz="2000">
              <a:latin typeface="新細明體" panose="02020500000000000000" pitchFamily="18" charset="-120"/>
            </a:endParaRPr>
          </a:p>
          <a:p>
            <a:r>
              <a:rPr kumimoji="0" lang="zh-TW" altLang="en-US" sz="2000">
                <a:solidFill>
                  <a:srgbClr val="FF0000"/>
                </a:solidFill>
                <a:latin typeface="新細明體" panose="02020500000000000000" pitchFamily="18" charset="-120"/>
              </a:rPr>
              <a:t>法律</a:t>
            </a:r>
            <a:r>
              <a:rPr kumimoji="0" lang="zh-TW" altLang="en-US" sz="2000">
                <a:latin typeface="新細明體" panose="02020500000000000000" pitchFamily="18" charset="-120"/>
              </a:rPr>
              <a:t>一旦成為人們的需要，人們就不再配享受自由了</a:t>
            </a: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4572000" y="5357813"/>
            <a:ext cx="3857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000"/>
              <a:t>高尚的人即使</a:t>
            </a:r>
            <a:r>
              <a:rPr kumimoji="0" lang="zh-TW" altLang="en-US" sz="2000" b="1">
                <a:solidFill>
                  <a:srgbClr val="FF0000"/>
                </a:solidFill>
              </a:rPr>
              <a:t>沒有法律也擁有足夠的自制力戰勝欲望</a:t>
            </a:r>
            <a:r>
              <a:rPr kumimoji="0" lang="zh-TW" altLang="en-US" sz="2000"/>
              <a:t>，這樣的人才擁有真正的自由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2857500" y="5572125"/>
            <a:ext cx="1500188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1510" name="文字方塊 7"/>
          <p:cNvSpPr txBox="1">
            <a:spLocks noChangeArrowheads="1"/>
          </p:cNvSpPr>
          <p:nvPr/>
        </p:nvSpPr>
        <p:spPr bwMode="auto">
          <a:xfrm>
            <a:off x="1071563" y="5357813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88066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是體罰的一種執行方式，執行者會以竹片或藤製成的鞭，鞭打犯人的臀部，受者的臀部常會皮開肉裂。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由於鞭刑普遍被國際組織認為是對受刑人不人道及侵犯其人權，此刑罰在世界上多數地區已經廢除。但在新加坡及馬來西亞等國家能然持續實施。</a:t>
            </a:r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做甚麼會被罰鞭刑</a:t>
            </a:r>
            <a:r>
              <a:rPr lang="en-US" altLang="zh-TW" smtClean="0">
                <a:solidFill>
                  <a:schemeClr val="tx1"/>
                </a:solidFill>
              </a:rPr>
              <a:t>?</a:t>
            </a:r>
            <a:endParaRPr lang="zh-TW" altLang="en-US" smtClean="0">
              <a:solidFill>
                <a:schemeClr val="tx1"/>
              </a:solidFill>
            </a:endParaRPr>
          </a:p>
        </p:txBody>
      </p:sp>
      <p:sp>
        <p:nvSpPr>
          <p:cNvPr id="89090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3770313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搶劫</a:t>
            </a:r>
          </a:p>
          <a:p>
            <a:r>
              <a:rPr lang="zh-TW" altLang="en-US" smtClean="0"/>
              <a:t>嚴重偷盜</a:t>
            </a:r>
          </a:p>
          <a:p>
            <a:r>
              <a:rPr lang="zh-TW" altLang="en-US" smtClean="0"/>
              <a:t>破門行竊</a:t>
            </a:r>
          </a:p>
          <a:p>
            <a:r>
              <a:rPr lang="zh-TW" altLang="en-US" smtClean="0"/>
              <a:t>縱火</a:t>
            </a:r>
          </a:p>
          <a:p>
            <a:r>
              <a:rPr lang="zh-TW" altLang="en-US" smtClean="0"/>
              <a:t>性侵犯</a:t>
            </a:r>
          </a:p>
          <a:p>
            <a:r>
              <a:rPr lang="zh-TW" altLang="en-US" smtClean="0"/>
              <a:t>強姦</a:t>
            </a:r>
          </a:p>
          <a:p>
            <a:r>
              <a:rPr lang="zh-TW" altLang="en-US" smtClean="0"/>
              <a:t>以操控性工作者為生</a:t>
            </a:r>
          </a:p>
          <a:p>
            <a:endParaRPr lang="zh-TW" altLang="en-US" smtClean="0"/>
          </a:p>
        </p:txBody>
      </p:sp>
      <p:pic>
        <p:nvPicPr>
          <p:cNvPr id="5" name="圖片 4" descr="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500174"/>
            <a:ext cx="3286148" cy="2255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 descr="0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1571612"/>
            <a:ext cx="228601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 descr="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786190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90114" name="內容版面配置區 3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03225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200" smtClean="0"/>
              <a:t>根據</a:t>
            </a:r>
            <a:r>
              <a:rPr lang="zh-TW" altLang="en-US" sz="3200" smtClean="0">
                <a:solidFill>
                  <a:srgbClr val="FF0000"/>
                </a:solidFill>
              </a:rPr>
              <a:t>新加坡</a:t>
            </a:r>
            <a:r>
              <a:rPr lang="zh-TW" altLang="en-US" sz="3200" smtClean="0"/>
              <a:t>法律，以下者是</a:t>
            </a:r>
            <a:r>
              <a:rPr lang="zh-TW" altLang="en-US" sz="3200" smtClean="0">
                <a:solidFill>
                  <a:srgbClr val="C00000"/>
                </a:solidFill>
              </a:rPr>
              <a:t>不會</a:t>
            </a:r>
            <a:r>
              <a:rPr lang="zh-TW" altLang="en-US" sz="3200" smtClean="0"/>
              <a:t>被判鞭刑的：</a:t>
            </a:r>
          </a:p>
          <a:p>
            <a:r>
              <a:rPr lang="en-US" altLang="zh-TW" sz="3200" smtClean="0"/>
              <a:t>1.</a:t>
            </a:r>
            <a:r>
              <a:rPr lang="zh-TW" altLang="en-US" sz="3200" smtClean="0"/>
              <a:t>女性</a:t>
            </a:r>
          </a:p>
          <a:p>
            <a:r>
              <a:rPr lang="en-US" altLang="zh-TW" sz="3200" smtClean="0"/>
              <a:t>2.</a:t>
            </a:r>
            <a:r>
              <a:rPr lang="zh-TW" altLang="en-US" sz="3200" smtClean="0"/>
              <a:t>被判死刑的犯人</a:t>
            </a:r>
          </a:p>
          <a:p>
            <a:r>
              <a:rPr lang="en-US" altLang="zh-TW" sz="3200" smtClean="0"/>
              <a:t>3.50</a:t>
            </a:r>
            <a:r>
              <a:rPr lang="zh-TW" altLang="en-US" sz="3200" smtClean="0"/>
              <a:t>歲以上的男性</a:t>
            </a:r>
          </a:p>
          <a:p>
            <a:r>
              <a:rPr lang="en-US" altLang="zh-TW" sz="3200" smtClean="0"/>
              <a:t>4.</a:t>
            </a:r>
            <a:r>
              <a:rPr lang="zh-TW" altLang="en-US" sz="3200" smtClean="0"/>
              <a:t>由醫療官員證實身體狀況不適合受鞭刑的犯人</a:t>
            </a:r>
          </a:p>
          <a:p>
            <a:endParaRPr lang="zh-TW" altLang="en-U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357188" y="357188"/>
            <a:ext cx="8534400" cy="758825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 smtClean="0">
                <a:solidFill>
                  <a:schemeClr val="tx1"/>
                </a:solidFill>
              </a:rPr>
              <a:t>女模特因喝酒被</a:t>
            </a:r>
            <a:r>
              <a:rPr lang="zh-TW" altLang="en-US" dirty="0" smtClean="0">
                <a:solidFill>
                  <a:srgbClr val="FF0000"/>
                </a:solidFill>
              </a:rPr>
              <a:t>馬來西亞</a:t>
            </a:r>
            <a:r>
              <a:rPr lang="zh-TW" altLang="en-US" dirty="0" smtClean="0">
                <a:solidFill>
                  <a:schemeClr val="tx1"/>
                </a:solidFill>
              </a:rPr>
              <a:t>判處鞭刑要求公開執行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91138" name="內容版面配置區 3" descr="04.jpg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714500"/>
            <a:ext cx="381317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文字方塊 5"/>
          <p:cNvSpPr txBox="1">
            <a:spLocks noChangeArrowheads="1"/>
          </p:cNvSpPr>
          <p:nvPr/>
        </p:nvSpPr>
        <p:spPr bwMode="auto">
          <a:xfrm>
            <a:off x="571500" y="4572000"/>
            <a:ext cx="82153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/>
              <a:t>中新網</a:t>
            </a:r>
            <a:r>
              <a:rPr kumimoji="0" lang="en-US" altLang="zh-TW" sz="2800" b="1"/>
              <a:t>2009</a:t>
            </a:r>
            <a:r>
              <a:rPr kumimoji="0" lang="zh-TW" altLang="en-US" sz="2800" b="1"/>
              <a:t>年</a:t>
            </a:r>
            <a:r>
              <a:rPr kumimoji="0" lang="en-US" altLang="zh-TW" sz="2800" b="1"/>
              <a:t>08</a:t>
            </a:r>
            <a:r>
              <a:rPr kumimoji="0" lang="zh-TW" altLang="en-US" sz="2800" b="1"/>
              <a:t>月</a:t>
            </a:r>
            <a:r>
              <a:rPr kumimoji="0" lang="en-US" altLang="zh-TW" sz="2800" b="1"/>
              <a:t>21</a:t>
            </a:r>
            <a:r>
              <a:rPr kumimoji="0" lang="zh-TW" altLang="en-US" sz="2800" b="1"/>
              <a:t>日</a:t>
            </a:r>
            <a:r>
              <a:rPr kumimoji="0" lang="en-US" altLang="zh-TW" sz="2800" b="1"/>
              <a:t>13:50</a:t>
            </a:r>
          </a:p>
          <a:p>
            <a:r>
              <a:rPr kumimoji="0" lang="zh-TW" altLang="en-US" sz="2800"/>
              <a:t>馬來西亞媒體</a:t>
            </a:r>
            <a:r>
              <a:rPr kumimoji="0" lang="en-US" altLang="zh-TW" sz="2800"/>
              <a:t>20</a:t>
            </a:r>
            <a:r>
              <a:rPr kumimoji="0" lang="zh-TW" altLang="en-US" sz="2800"/>
              <a:t>日報導，因開車喝啤酒被馬來西亞宗教法庭判處鞭刑。新加坡籍穆斯林女模特要求馬國公開執行鞭刑，而不是在當地一間監獄內執行。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0" y="285750"/>
            <a:ext cx="9336088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z="2800" b="1" smtClean="0">
                <a:solidFill>
                  <a:schemeClr val="tx1"/>
                </a:solidFill>
              </a:rPr>
              <a:t>馬爾地夫少女遭強姦反被判鞭刑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4294967295"/>
          </p:nvPr>
        </p:nvSpPr>
        <p:spPr>
          <a:xfrm>
            <a:off x="301625" y="1527175"/>
            <a:ext cx="8504238" cy="45720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/>
              <a:t>馬爾地夫有一名</a:t>
            </a:r>
            <a:r>
              <a:rPr lang="en-US" altLang="zh-TW" dirty="0" smtClean="0"/>
              <a:t>15</a:t>
            </a:r>
            <a:r>
              <a:rPr lang="zh-TW" altLang="en-US" dirty="0" smtClean="0"/>
              <a:t>歲少女慘遭繼父強姦後，竟因為婚前性行為被法庭判處鞭刑。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 smtClean="0"/>
              <a:t>受害的</a:t>
            </a:r>
            <a:r>
              <a:rPr lang="en-US" altLang="zh-TW" dirty="0" smtClean="0"/>
              <a:t>15</a:t>
            </a:r>
            <a:r>
              <a:rPr lang="zh-TW" altLang="en-US" dirty="0" smtClean="0"/>
              <a:t>歲少女來自費德胡島，警方去年對其繼父進行調查，指控他強姦繼女使其受孕，並將所誕嬰兒殘忍殺害。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zh-TW" altLang="en-US" dirty="0" smtClean="0"/>
              <a:t>    </a:t>
            </a: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altLang="zh-TW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altLang="zh-TW" dirty="0" smtClean="0"/>
              <a:t>2013</a:t>
            </a:r>
            <a:r>
              <a:rPr lang="zh-TW" altLang="en-US" dirty="0" smtClean="0"/>
              <a:t>年</a:t>
            </a:r>
            <a:r>
              <a:rPr lang="en-US" altLang="zh-TW" dirty="0" smtClean="0"/>
              <a:t>4</a:t>
            </a:r>
            <a:r>
              <a:rPr lang="zh-TW" altLang="en-US" dirty="0" smtClean="0"/>
              <a:t>月</a:t>
            </a:r>
            <a:r>
              <a:rPr lang="en-US" altLang="zh-TW" dirty="0" smtClean="0"/>
              <a:t>2</a:t>
            </a:r>
            <a:r>
              <a:rPr lang="zh-TW" altLang="en-US" dirty="0" smtClean="0"/>
              <a:t>日 </a:t>
            </a:r>
            <a:r>
              <a:rPr lang="en-US" altLang="zh-TW" dirty="0" smtClean="0"/>
              <a:t>11:49</a:t>
            </a:r>
            <a:r>
              <a:rPr lang="en-US" b="1" dirty="0" smtClean="0"/>
              <a:t> NOWnews.com </a:t>
            </a:r>
            <a:r>
              <a:rPr lang="zh-TW" altLang="en-US" b="1" dirty="0" smtClean="0"/>
              <a:t>今日新聞網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zh-TW" altLang="en-US" dirty="0"/>
          </a:p>
        </p:txBody>
      </p:sp>
      <p:pic>
        <p:nvPicPr>
          <p:cNvPr id="4" name="圖片 3" descr="01.jpe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143248"/>
            <a:ext cx="331442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鞭刑的真實影片</a:t>
            </a:r>
          </a:p>
        </p:txBody>
      </p:sp>
      <p:sp>
        <p:nvSpPr>
          <p:cNvPr id="93186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鞭辟入裡，慘不忍睹！</a:t>
            </a:r>
          </a:p>
        </p:txBody>
      </p:sp>
      <p:pic>
        <p:nvPicPr>
          <p:cNvPr id="93187" name="圖片 3" descr="04.jp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000250"/>
            <a:ext cx="74295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pic>
        <p:nvPicPr>
          <p:cNvPr id="4" name="內容版面配置區 3" descr="06.jpe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2844" y="2357430"/>
            <a:ext cx="3963290" cy="2968642"/>
          </a:xfrm>
          <a:effectLst>
            <a:softEdge rad="112500"/>
          </a:effectLst>
        </p:spPr>
      </p:pic>
      <p:pic>
        <p:nvPicPr>
          <p:cNvPr id="5" name="圖片 4" descr="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2428868"/>
            <a:ext cx="4762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探討</a:t>
            </a:r>
          </a:p>
        </p:txBody>
      </p:sp>
      <p:sp>
        <p:nvSpPr>
          <p:cNvPr id="95234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鞭刑是不人道的行為，根據我國憲法所規定，以嫌疑犯被關</a:t>
            </a:r>
            <a:r>
              <a:rPr lang="en-US" altLang="zh-TW" smtClean="0"/>
              <a:t>24hr</a:t>
            </a:r>
            <a:r>
              <a:rPr lang="zh-TW" altLang="en-US" smtClean="0"/>
              <a:t>以上就是違反人身自由了，何況是被打。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我們擁有身體上的自由，所以政府不應該以</a:t>
            </a:r>
            <a:r>
              <a:rPr lang="zh-TW" altLang="en-US" smtClean="0">
                <a:solidFill>
                  <a:srgbClr val="FF0000"/>
                </a:solidFill>
              </a:rPr>
              <a:t>嚴重</a:t>
            </a:r>
            <a:r>
              <a:rPr lang="zh-TW" altLang="en-US" smtClean="0"/>
              <a:t>傷害身心靈來警惕人民，讓他們留下不可抹滅的傷。</a:t>
            </a:r>
            <a:endParaRPr lang="en-US" altLang="zh-TW" smtClean="0"/>
          </a:p>
          <a:p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endParaRPr lang="en-US" altLang="zh-TW" smtClean="0"/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小結</a:t>
            </a:r>
          </a:p>
        </p:txBody>
      </p:sp>
      <p:sp>
        <p:nvSpPr>
          <p:cNvPr id="96258" name="內容版面配置區 2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mtClean="0"/>
              <a:t>雖然法律保障人人有思想、宗教信仰自由的權利，但因該是建立在以不侵害他人權益為基礎。</a:t>
            </a:r>
            <a:endParaRPr lang="en-US" altLang="zh-TW" smtClean="0"/>
          </a:p>
          <a:p>
            <a:endParaRPr lang="en-US" altLang="zh-TW" smtClean="0"/>
          </a:p>
          <a:p>
            <a:r>
              <a:rPr lang="zh-TW" altLang="en-US" smtClean="0"/>
              <a:t>儘管法律給出保障，但對於印度人民來說，種姓制度是深植人心的，思想上未獲得自由，更別提人身自由了。</a:t>
            </a:r>
            <a:endParaRPr lang="en-US" altLang="zh-TW" smtClean="0"/>
          </a:p>
          <a:p>
            <a:r>
              <a:rPr lang="zh-TW" altLang="en-US" smtClean="0"/>
              <a:t>鞭刑是一種對身心靈造成永久性的傷害，雖然達到警惕的目的，但也對人權造成極大的侵犯。</a:t>
            </a:r>
            <a:endParaRPr lang="en-US" altLang="zh-TW" smtClean="0"/>
          </a:p>
          <a:p>
            <a:endParaRPr lang="en-US" altLang="zh-TW" smtClean="0"/>
          </a:p>
          <a:p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zh-TW" altLang="en-US" sz="2800" smtClean="0"/>
              <a:t>     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zh-TW" altLang="en-US" sz="5400" smtClean="0"/>
              <a:t>                  </a:t>
            </a:r>
            <a:endParaRPr lang="en-US" altLang="zh-TW" sz="5400" smtClean="0"/>
          </a:p>
          <a:p>
            <a:pPr marL="0" indent="0"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zh-TW" sz="4400" smtClean="0"/>
          </a:p>
          <a:p>
            <a:pPr marL="0" indent="0"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zh-TW" altLang="en-US" sz="4400" smtClean="0">
                <a:solidFill>
                  <a:srgbClr val="A96D2B"/>
                </a:solidFill>
              </a:rPr>
              <a:t>台灣現況探討</a:t>
            </a:r>
            <a:endParaRPr lang="en-US" altLang="zh-TW" sz="4400" smtClean="0">
              <a:solidFill>
                <a:srgbClr val="A96D2B"/>
              </a:solidFill>
            </a:endParaRPr>
          </a:p>
          <a:p>
            <a:pPr marL="0" indent="0"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zh-TW" altLang="en-US" sz="4500" smtClean="0"/>
              <a:t>       </a:t>
            </a:r>
            <a:r>
              <a:rPr lang="zh-TW" altLang="en-US" sz="3000" smtClean="0"/>
              <a:t>從光復以來之發展流變</a:t>
            </a:r>
            <a:endParaRPr lang="en-US" altLang="zh-TW" sz="3000" smtClean="0"/>
          </a:p>
          <a:p>
            <a:pPr marL="0" indent="0"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zh-TW" altLang="en-US" sz="3000" smtClean="0"/>
              <a:t>            以及現階段問題討論</a:t>
            </a:r>
            <a:endParaRPr lang="en-US" altLang="zh-TW" sz="3000" smtClean="0"/>
          </a:p>
          <a:p>
            <a:pPr marL="0" indent="0"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zh-TW" sz="2200" smtClean="0"/>
          </a:p>
          <a:p>
            <a:pPr marL="0" indent="0"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zh-TW" sz="2200" smtClean="0"/>
          </a:p>
          <a:p>
            <a:pPr marL="0" indent="0" algn="ctr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zh-TW" altLang="en-US" sz="3500" smtClean="0"/>
              <a:t>                         </a:t>
            </a:r>
            <a:r>
              <a:rPr lang="zh-TW" altLang="en-US" smtClean="0"/>
              <a:t>報告者：鍾享宸   </a:t>
            </a:r>
            <a:endParaRPr lang="en-US" altLang="zh-TW" smtClean="0"/>
          </a:p>
          <a:p>
            <a:pPr marL="0" indent="0" algn="ctr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zh-TW" sz="3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蘇格拉底  </a:t>
            </a:r>
            <a:r>
              <a:rPr lang="en-US" altLang="zh-TW" smtClean="0"/>
              <a:t>Socrates</a:t>
            </a:r>
            <a:endParaRPr lang="zh-TW" altLang="en-US" smtClean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14488"/>
            <a:ext cx="2540000" cy="3390900"/>
          </a:xfrm>
          <a:effectLst>
            <a:softEdge rad="112500"/>
          </a:effectLst>
        </p:spPr>
      </p:pic>
      <p:sp>
        <p:nvSpPr>
          <p:cNvPr id="22531" name="文字方塊 4"/>
          <p:cNvSpPr txBox="1">
            <a:spLocks noChangeArrowheads="1"/>
          </p:cNvSpPr>
          <p:nvPr/>
        </p:nvSpPr>
        <p:spPr bwMode="auto">
          <a:xfrm>
            <a:off x="4500563" y="1714500"/>
            <a:ext cx="3500437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4813" algn="l"/>
                <a:tab pos="812800" algn="l"/>
                <a:tab pos="1220788" algn="l"/>
                <a:tab pos="1627188" algn="l"/>
                <a:tab pos="2035175" algn="l"/>
                <a:tab pos="2443163" algn="l"/>
                <a:tab pos="2851150" algn="l"/>
                <a:tab pos="3257550" algn="l"/>
                <a:tab pos="3665538" algn="l"/>
                <a:tab pos="4073525" algn="l"/>
                <a:tab pos="4479925" algn="l"/>
                <a:tab pos="4887913" algn="l"/>
                <a:tab pos="5295900" algn="l"/>
                <a:tab pos="5703888" algn="l"/>
                <a:tab pos="6110288" algn="l"/>
                <a:tab pos="6518275" algn="l"/>
                <a:tab pos="6926263" algn="l"/>
                <a:tab pos="7332663" algn="l"/>
                <a:tab pos="7740650" algn="l"/>
                <a:tab pos="8148638" algn="l"/>
              </a:tabLs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2800">
                <a:solidFill>
                  <a:srgbClr val="000000"/>
                </a:solidFill>
              </a:rPr>
              <a:t> </a:t>
            </a:r>
            <a:r>
              <a:rPr kumimoji="0" lang="zh-TW" altLang="en-US" sz="2800">
                <a:solidFill>
                  <a:srgbClr val="000000"/>
                </a:solidFill>
                <a:latin typeface="新細明體" panose="02020500000000000000" pitchFamily="18" charset="-120"/>
              </a:rPr>
              <a:t>人之</a:t>
            </a:r>
            <a:r>
              <a:rPr kumimoji="0" lang="zh-TW" altLang="en-US" sz="2800">
                <a:solidFill>
                  <a:srgbClr val="FF0000"/>
                </a:solidFill>
                <a:latin typeface="新細明體" panose="02020500000000000000" pitchFamily="18" charset="-120"/>
              </a:rPr>
              <a:t>本性追求善</a:t>
            </a:r>
            <a:r>
              <a:rPr kumimoji="0" lang="zh-TW" altLang="en-US" sz="2800">
                <a:solidFill>
                  <a:srgbClr val="000000"/>
                </a:solidFill>
                <a:latin typeface="新細明體" panose="02020500000000000000" pitchFamily="18" charset="-120"/>
              </a:rPr>
              <a:t>，只有當人能夠追求並終於達到善時，人才是自由的。</a:t>
            </a:r>
            <a:endParaRPr kumimoji="0" lang="en-US" altLang="zh-TW" sz="280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endParaRPr kumimoji="0" lang="en-GB" altLang="zh-TW" sz="2800">
              <a:solidFill>
                <a:srgbClr val="000000"/>
              </a:solidFill>
              <a:latin typeface="新細明體" panose="02020500000000000000" pitchFamily="18" charset="-120"/>
            </a:endParaRPr>
          </a:p>
          <a:p>
            <a:r>
              <a:rPr kumimoji="0" lang="zh-TW" altLang="en-US" sz="2800">
                <a:solidFill>
                  <a:srgbClr val="000000"/>
                </a:solidFill>
                <a:latin typeface="新細明體" panose="02020500000000000000" pitchFamily="18" charset="-120"/>
              </a:rPr>
              <a:t> 人類有理性，因而</a:t>
            </a:r>
            <a:r>
              <a:rPr kumimoji="0" lang="zh-TW" altLang="en-US" sz="2800">
                <a:solidFill>
                  <a:srgbClr val="FF0000"/>
                </a:solidFill>
                <a:latin typeface="新細明體" panose="02020500000000000000" pitchFamily="18" charset="-120"/>
              </a:rPr>
              <a:t>可以做自己的主人</a:t>
            </a:r>
            <a:r>
              <a:rPr kumimoji="0" lang="zh-TW" altLang="en-US" sz="2800">
                <a:solidFill>
                  <a:srgbClr val="000000"/>
                </a:solidFill>
                <a:latin typeface="新細明體" panose="02020500000000000000" pitchFamily="18" charset="-120"/>
              </a:rPr>
              <a:t>，這是自由的真諦。</a:t>
            </a:r>
            <a:endParaRPr kumimoji="0" lang="zh-TW" altLang="en-US" sz="2800">
              <a:latin typeface="新細明體" panose="02020500000000000000" pitchFamily="18" charset="-120"/>
            </a:endParaRPr>
          </a:p>
          <a:p>
            <a:endParaRPr kumimoji="0" lang="zh-TW" altLang="en-US" sz="2800"/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4286250" y="5500688"/>
            <a:ext cx="40719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 sz="4000">
                <a:solidFill>
                  <a:srgbClr val="FF0000"/>
                </a:solidFill>
              </a:rPr>
              <a:t>精神</a:t>
            </a:r>
            <a:r>
              <a:rPr kumimoji="0" lang="zh-TW" altLang="en-US" sz="4000"/>
              <a:t>層面的自由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3071813" y="5500688"/>
            <a:ext cx="1143000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2534" name="文字方塊 7"/>
          <p:cNvSpPr txBox="1">
            <a:spLocks noChangeArrowheads="1"/>
          </p:cNvSpPr>
          <p:nvPr/>
        </p:nvSpPr>
        <p:spPr bwMode="auto">
          <a:xfrm>
            <a:off x="1214438" y="514350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99330" name="內容版面配置區 3"/>
          <p:cNvSpPr>
            <a:spLocks noGrp="1"/>
          </p:cNvSpPr>
          <p:nvPr>
            <p:ph sz="quarter"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>
              <a:buFont typeface="Wingdings 2" panose="05020102010507070707" pitchFamily="18" charset="2"/>
              <a:buNone/>
            </a:pPr>
            <a:endParaRPr lang="en-US" altLang="zh-TW" smtClean="0"/>
          </a:p>
          <a:p>
            <a:pPr algn="ctr">
              <a:buFont typeface="Wingdings 2" panose="05020102010507070707" pitchFamily="18" charset="2"/>
              <a:buNone/>
            </a:pPr>
            <a:r>
              <a:rPr lang="zh-TW" altLang="en-US" sz="4400" smtClean="0"/>
              <a:t>從光復以來之發展流變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01378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3600" b="1" smtClean="0"/>
              <a:t>台灣光復</a:t>
            </a:r>
            <a:endParaRPr lang="en-US" altLang="zh-TW" sz="3600" b="1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指</a:t>
            </a:r>
            <a:r>
              <a:rPr lang="zh-TW" altLang="zh-TW" smtClean="0"/>
              <a:t>的是</a:t>
            </a:r>
            <a:r>
              <a:rPr lang="zh-TW" altLang="en-US" smtClean="0"/>
              <a:t>第二次世界大戰</a:t>
            </a:r>
            <a:r>
              <a:rPr lang="zh-TW" altLang="zh-TW" smtClean="0"/>
              <a:t>後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時間為西元</a:t>
            </a:r>
            <a:r>
              <a:rPr lang="en-US" altLang="zh-TW" smtClean="0"/>
              <a:t>1945</a:t>
            </a:r>
            <a:r>
              <a:rPr lang="zh-TW" altLang="en-US" smtClean="0"/>
              <a:t>年</a:t>
            </a:r>
            <a:r>
              <a:rPr lang="en-US" altLang="zh-TW" smtClean="0"/>
              <a:t>(</a:t>
            </a:r>
            <a:r>
              <a:rPr lang="zh-TW" altLang="en-US" smtClean="0"/>
              <a:t>民國</a:t>
            </a:r>
            <a:r>
              <a:rPr lang="en-US" altLang="zh-TW" smtClean="0"/>
              <a:t>34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中華民國政府</a:t>
            </a:r>
            <a:r>
              <a:rPr lang="zh-TW" altLang="zh-TW" smtClean="0"/>
              <a:t>接收</a:t>
            </a:r>
            <a:r>
              <a:rPr lang="zh-TW" altLang="en-US" smtClean="0"/>
              <a:t>台灣</a:t>
            </a:r>
            <a:r>
              <a:rPr lang="zh-TW" altLang="zh-TW" smtClean="0"/>
              <a:t>，使臺灣自</a:t>
            </a:r>
            <a:r>
              <a:rPr lang="zh-TW" altLang="en-US" smtClean="0"/>
              <a:t>清朝</a:t>
            </a:r>
            <a:r>
              <a:rPr lang="zh-TW" altLang="zh-TW" smtClean="0"/>
              <a:t>割讓予</a:t>
            </a:r>
            <a:r>
              <a:rPr lang="zh-TW" altLang="en-US" smtClean="0"/>
              <a:t>日本</a:t>
            </a:r>
            <a:r>
              <a:rPr lang="zh-TW" altLang="zh-TW" smtClean="0"/>
              <a:t>又回歸</a:t>
            </a:r>
            <a:r>
              <a:rPr lang="zh-TW" altLang="en-US" smtClean="0"/>
              <a:t>中國領土</a:t>
            </a:r>
            <a:r>
              <a:rPr lang="zh-TW" altLang="zh-TW" smtClean="0"/>
              <a:t>之事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代表</a:t>
            </a:r>
            <a:r>
              <a:rPr lang="zh-TW" altLang="zh-TW" smtClean="0"/>
              <a:t>著</a:t>
            </a:r>
            <a:r>
              <a:rPr lang="zh-TW" altLang="en-US" smtClean="0"/>
              <a:t>中華民國時代</a:t>
            </a:r>
            <a:r>
              <a:rPr lang="zh-TW" altLang="zh-TW" smtClean="0"/>
              <a:t>的開始。</a:t>
            </a: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pPr algn="l"/>
            <a:r>
              <a:rPr lang="zh-TW" altLang="en-US" smtClean="0"/>
              <a:t>                  </a:t>
            </a:r>
            <a:r>
              <a:rPr lang="zh-TW" altLang="en-US" smtClean="0">
                <a:solidFill>
                  <a:schemeClr val="tx1"/>
                </a:solidFill>
              </a:rPr>
              <a:t>流程</a:t>
            </a:r>
          </a:p>
        </p:txBody>
      </p:sp>
      <p:sp>
        <p:nvSpPr>
          <p:cNvPr id="103426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發展流程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蔣介石時代</a:t>
            </a:r>
            <a:r>
              <a:rPr lang="en-US" altLang="zh-TW" smtClean="0"/>
              <a:t>(1947~1975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→二二八事件</a:t>
            </a:r>
            <a:r>
              <a:rPr lang="en-US" altLang="zh-TW" smtClean="0"/>
              <a:t>(1947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→戒嚴</a:t>
            </a:r>
            <a:r>
              <a:rPr lang="en-US" altLang="zh-TW" smtClean="0"/>
              <a:t>(1949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→白色恐怖事件</a:t>
            </a:r>
            <a:r>
              <a:rPr lang="en-US" altLang="zh-TW" smtClean="0"/>
              <a:t>(1950</a:t>
            </a:r>
            <a:r>
              <a:rPr lang="zh-TW" altLang="en-US" smtClean="0"/>
              <a:t>年</a:t>
            </a:r>
            <a:r>
              <a:rPr lang="en-US" altLang="zh-TW" smtClean="0"/>
              <a:t>~1987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→蔣經國時代</a:t>
            </a:r>
            <a:r>
              <a:rPr lang="en-US" altLang="zh-TW" smtClean="0"/>
              <a:t>(1975~1988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→美麗島事件</a:t>
            </a:r>
            <a:r>
              <a:rPr lang="en-US" altLang="zh-TW" smtClean="0"/>
              <a:t>(1979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→解嚴</a:t>
            </a:r>
            <a:r>
              <a:rPr lang="en-US" altLang="zh-TW" smtClean="0"/>
              <a:t>(1987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05474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→李登輝時代</a:t>
            </a:r>
            <a:r>
              <a:rPr lang="en-US" altLang="zh-TW" smtClean="0"/>
              <a:t>(1988~2000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→三月學運</a:t>
            </a:r>
            <a:r>
              <a:rPr lang="en-US" altLang="zh-TW" smtClean="0"/>
              <a:t>(1990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→總統直選</a:t>
            </a:r>
            <a:r>
              <a:rPr lang="en-US" altLang="zh-TW" smtClean="0"/>
              <a:t>(1996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→第一次政黨輪替</a:t>
            </a:r>
            <a:r>
              <a:rPr lang="en-US" altLang="zh-TW" smtClean="0"/>
              <a:t>(2000~2008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→紅衫軍事件</a:t>
            </a:r>
            <a:r>
              <a:rPr lang="en-US" altLang="zh-TW" smtClean="0"/>
              <a:t>(2006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→第二次政黨輪替</a:t>
            </a:r>
            <a:r>
              <a:rPr lang="en-US" altLang="zh-TW" smtClean="0"/>
              <a:t>(2008</a:t>
            </a:r>
            <a:r>
              <a:rPr lang="zh-TW" altLang="en-US" smtClean="0"/>
              <a:t>年</a:t>
            </a:r>
            <a:r>
              <a:rPr lang="en-US" altLang="zh-TW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→現在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85750" y="3714750"/>
            <a:ext cx="8218488" cy="1066800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zh-TW" altLang="en-US" sz="4800" smtClean="0"/>
              <a:t>       </a:t>
            </a:r>
            <a:r>
              <a:rPr lang="zh-TW" altLang="en-US" sz="4800" smtClean="0">
                <a:solidFill>
                  <a:schemeClr val="tx1"/>
                </a:solidFill>
              </a:rPr>
              <a:t>蔣介石時代</a:t>
            </a:r>
            <a:r>
              <a:rPr lang="en-US" altLang="zh-TW" sz="4800" smtClean="0">
                <a:solidFill>
                  <a:srgbClr val="A0A5B8"/>
                </a:solidFill>
              </a:rPr>
              <a:t/>
            </a:r>
            <a:br>
              <a:rPr lang="en-US" altLang="zh-TW" sz="4800" smtClean="0">
                <a:solidFill>
                  <a:srgbClr val="A0A5B8"/>
                </a:solidFill>
              </a:rPr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zh-TW" altLang="en-US" sz="2700" smtClean="0">
                <a:solidFill>
                  <a:schemeClr val="tx1"/>
                </a:solidFill>
              </a:rPr>
              <a:t>光復後這段時期</a:t>
            </a:r>
            <a:r>
              <a:rPr lang="en-US" altLang="zh-TW" sz="2700" smtClean="0">
                <a:solidFill>
                  <a:schemeClr val="tx1"/>
                </a:solidFill>
              </a:rPr>
              <a:t>(</a:t>
            </a:r>
            <a:r>
              <a:rPr lang="zh-TW" altLang="en-US" sz="2700" smtClean="0">
                <a:solidFill>
                  <a:schemeClr val="tx1"/>
                </a:solidFill>
              </a:rPr>
              <a:t>民國</a:t>
            </a:r>
            <a:r>
              <a:rPr lang="en-US" altLang="zh-TW" sz="2700" smtClean="0">
                <a:solidFill>
                  <a:schemeClr val="tx1"/>
                </a:solidFill>
              </a:rPr>
              <a:t/>
            </a:r>
            <a:br>
              <a:rPr lang="en-US" altLang="zh-TW" sz="2700" smtClean="0">
                <a:solidFill>
                  <a:schemeClr val="tx1"/>
                </a:solidFill>
              </a:rPr>
            </a:br>
            <a:r>
              <a:rPr lang="en-US" altLang="zh-TW" sz="2700" smtClean="0">
                <a:solidFill>
                  <a:schemeClr val="tx1"/>
                </a:solidFill>
              </a:rPr>
              <a:t>39-64</a:t>
            </a:r>
            <a:r>
              <a:rPr lang="zh-TW" altLang="en-US" sz="2700" smtClean="0">
                <a:solidFill>
                  <a:schemeClr val="tx1"/>
                </a:solidFill>
              </a:rPr>
              <a:t>年</a:t>
            </a:r>
            <a:r>
              <a:rPr lang="en-US" altLang="zh-TW" sz="2700" smtClean="0">
                <a:solidFill>
                  <a:schemeClr val="tx1"/>
                </a:solidFill>
              </a:rPr>
              <a:t>)</a:t>
            </a:r>
            <a:r>
              <a:rPr lang="zh-TW" altLang="en-US" sz="2700" smtClean="0">
                <a:solidFill>
                  <a:schemeClr val="tx1"/>
                </a:solidFill>
              </a:rPr>
              <a:t>，剛由日本</a:t>
            </a:r>
            <a:r>
              <a:rPr lang="en-US" altLang="zh-TW" sz="2700" smtClean="0">
                <a:solidFill>
                  <a:schemeClr val="tx1"/>
                </a:solidFill>
              </a:rPr>
              <a:t/>
            </a:r>
            <a:br>
              <a:rPr lang="en-US" altLang="zh-TW" sz="2700" smtClean="0">
                <a:solidFill>
                  <a:schemeClr val="tx1"/>
                </a:solidFill>
              </a:rPr>
            </a:br>
            <a:r>
              <a:rPr lang="zh-TW" altLang="en-US" sz="2700" smtClean="0">
                <a:solidFill>
                  <a:schemeClr val="tx1"/>
                </a:solidFill>
              </a:rPr>
              <a:t>接手過來的台灣，又面</a:t>
            </a:r>
            <a:r>
              <a:rPr lang="en-US" altLang="zh-TW" sz="2700" smtClean="0">
                <a:solidFill>
                  <a:schemeClr val="tx1"/>
                </a:solidFill>
              </a:rPr>
              <a:t/>
            </a:r>
            <a:br>
              <a:rPr lang="en-US" altLang="zh-TW" sz="2700" smtClean="0">
                <a:solidFill>
                  <a:schemeClr val="tx1"/>
                </a:solidFill>
              </a:rPr>
            </a:br>
            <a:r>
              <a:rPr lang="zh-TW" altLang="en-US" sz="2700" smtClean="0">
                <a:solidFill>
                  <a:schemeClr val="tx1"/>
                </a:solidFill>
              </a:rPr>
              <a:t>臨中華民國政府撤退</a:t>
            </a:r>
            <a:r>
              <a:rPr lang="en-US" altLang="zh-TW" sz="2700" smtClean="0">
                <a:solidFill>
                  <a:schemeClr val="tx1"/>
                </a:solidFill>
              </a:rPr>
              <a:t/>
            </a:r>
            <a:br>
              <a:rPr lang="en-US" altLang="zh-TW" sz="2700" smtClean="0">
                <a:solidFill>
                  <a:schemeClr val="tx1"/>
                </a:solidFill>
              </a:rPr>
            </a:br>
            <a:r>
              <a:rPr lang="zh-TW" altLang="en-US" sz="2700" smtClean="0">
                <a:solidFill>
                  <a:schemeClr val="tx1"/>
                </a:solidFill>
              </a:rPr>
              <a:t>來台，當時以強人</a:t>
            </a:r>
            <a:r>
              <a:rPr lang="en-US" altLang="zh-TW" sz="2700" smtClean="0">
                <a:solidFill>
                  <a:schemeClr val="tx1"/>
                </a:solidFill>
              </a:rPr>
              <a:t/>
            </a:r>
            <a:br>
              <a:rPr lang="en-US" altLang="zh-TW" sz="2700" smtClean="0">
                <a:solidFill>
                  <a:schemeClr val="tx1"/>
                </a:solidFill>
              </a:rPr>
            </a:br>
            <a:r>
              <a:rPr lang="zh-TW" altLang="en-US" sz="2700" smtClean="0">
                <a:solidFill>
                  <a:schemeClr val="tx1"/>
                </a:solidFill>
              </a:rPr>
              <a:t>威權體制來統治管理</a:t>
            </a:r>
            <a:r>
              <a:rPr lang="en-US" altLang="zh-TW" sz="2700" smtClean="0">
                <a:solidFill>
                  <a:schemeClr val="tx1"/>
                </a:solidFill>
              </a:rPr>
              <a:t/>
            </a:r>
            <a:br>
              <a:rPr lang="en-US" altLang="zh-TW" sz="2700" smtClean="0">
                <a:solidFill>
                  <a:schemeClr val="tx1"/>
                </a:solidFill>
              </a:rPr>
            </a:br>
            <a:r>
              <a:rPr lang="zh-TW" altLang="en-US" sz="2700" smtClean="0">
                <a:solidFill>
                  <a:schemeClr val="tx1"/>
                </a:solidFill>
              </a:rPr>
              <a:t>台灣，史上稱</a:t>
            </a:r>
            <a:r>
              <a:rPr lang="en-US" altLang="zh-TW" sz="2700" smtClean="0">
                <a:solidFill>
                  <a:schemeClr val="tx1"/>
                </a:solidFill>
              </a:rPr>
              <a:t/>
            </a:r>
            <a:br>
              <a:rPr lang="en-US" altLang="zh-TW" sz="2700" smtClean="0">
                <a:solidFill>
                  <a:schemeClr val="tx1"/>
                </a:solidFill>
              </a:rPr>
            </a:br>
            <a:r>
              <a:rPr lang="zh-TW" altLang="en-US" sz="2700" b="1" smtClean="0">
                <a:solidFill>
                  <a:srgbClr val="FF0000"/>
                </a:solidFill>
              </a:rPr>
              <a:t>蔣介石時代</a:t>
            </a:r>
            <a:endParaRPr lang="zh-TW" altLang="en-US" sz="270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Zon\Pictures\a-1-250x0-125134142666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714776" cy="4824536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285750" y="1000125"/>
            <a:ext cx="8534400" cy="758825"/>
          </a:xfrm>
        </p:spPr>
        <p:txBody>
          <a:bodyPr anchor="b">
            <a:normAutofit/>
          </a:bodyPr>
          <a:lstStyle/>
          <a:p>
            <a:pPr algn="l"/>
            <a:r>
              <a:rPr lang="zh-TW" altLang="en-US" sz="3000" b="1" smtClean="0">
                <a:solidFill>
                  <a:srgbClr val="FF0000"/>
                </a:solidFill>
              </a:rPr>
              <a:t>        </a:t>
            </a:r>
            <a:r>
              <a:rPr lang="en-US" altLang="zh-TW" sz="3000" b="1" smtClean="0">
                <a:solidFill>
                  <a:srgbClr val="FF0000"/>
                </a:solidFill>
              </a:rPr>
              <a:t/>
            </a:r>
            <a:br>
              <a:rPr lang="en-US" altLang="zh-TW" sz="3000" b="1" smtClean="0">
                <a:solidFill>
                  <a:srgbClr val="FF0000"/>
                </a:solidFill>
              </a:rPr>
            </a:br>
            <a:r>
              <a:rPr lang="en-US" altLang="zh-TW" sz="4800" b="1" smtClean="0">
                <a:solidFill>
                  <a:srgbClr val="FF0000"/>
                </a:solidFill>
              </a:rPr>
              <a:t>       </a:t>
            </a:r>
            <a:r>
              <a:rPr lang="zh-TW" altLang="en-US" sz="4800" b="1" smtClean="0">
                <a:solidFill>
                  <a:schemeClr val="tx1"/>
                </a:solidFill>
              </a:rPr>
              <a:t>二二八事件</a:t>
            </a:r>
            <a:r>
              <a:rPr lang="en-US" altLang="zh-TW" sz="4800" b="1" smtClean="0">
                <a:solidFill>
                  <a:schemeClr val="tx1"/>
                </a:solidFill>
              </a:rPr>
              <a:t/>
            </a:r>
            <a:br>
              <a:rPr lang="en-US" altLang="zh-TW" sz="4800" b="1" smtClean="0">
                <a:solidFill>
                  <a:schemeClr val="tx1"/>
                </a:solidFill>
              </a:rPr>
            </a:br>
            <a:endParaRPr lang="zh-TW" altLang="en-US" sz="4800" smtClean="0">
              <a:solidFill>
                <a:schemeClr val="tx1"/>
              </a:solidFill>
            </a:endParaRPr>
          </a:p>
        </p:txBody>
      </p:sp>
      <p:sp>
        <p:nvSpPr>
          <p:cNvPr id="109570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3600" b="1" smtClean="0">
                <a:solidFill>
                  <a:srgbClr val="FF0000"/>
                </a:solidFill>
              </a:rPr>
              <a:t>二二八事件</a:t>
            </a:r>
            <a:endParaRPr lang="en-US" altLang="zh-TW" sz="3600" b="1" smtClean="0">
              <a:solidFill>
                <a:srgbClr val="FF0000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當時因國民政府的來台，以強權專政管理台灣並未改善台灣人民的生活且帶來政治的腐敗、經濟的蕭條及社會治安也欠佳。因此台灣人民不滿的情緒慢慢醞釀著，終於爆發二二八事件。</a:t>
            </a:r>
            <a:endParaRPr lang="en-US" altLang="zh-TW" b="1" smtClean="0">
              <a:solidFill>
                <a:srgbClr val="FF0000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此事件發生在</a:t>
            </a:r>
            <a:r>
              <a:rPr lang="en-US" altLang="zh-TW" smtClean="0"/>
              <a:t>1947</a:t>
            </a:r>
            <a:r>
              <a:rPr lang="zh-TW" altLang="en-US" smtClean="0"/>
              <a:t>年</a:t>
            </a:r>
            <a:r>
              <a:rPr lang="en-US" altLang="zh-TW" smtClean="0"/>
              <a:t>2</a:t>
            </a:r>
            <a:r>
              <a:rPr lang="zh-TW" altLang="en-US" smtClean="0"/>
              <a:t>月</a:t>
            </a:r>
            <a:r>
              <a:rPr lang="en-US" altLang="zh-TW" smtClean="0"/>
              <a:t>27</a:t>
            </a:r>
            <a:r>
              <a:rPr lang="zh-TW" altLang="en-US" smtClean="0"/>
              <a:t>日，在查緝私菸過程中處理失當而引起軒然大波。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11618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當時查緝員傅學通及警員數名，在今延平北路發現婦人林江邁</a:t>
            </a:r>
            <a:r>
              <a:rPr lang="zh-TW" altLang="en-US" smtClean="0">
                <a:solidFill>
                  <a:srgbClr val="FF0000"/>
                </a:solidFill>
              </a:rPr>
              <a:t>販售私菸</a:t>
            </a:r>
            <a:r>
              <a:rPr lang="zh-TW" altLang="en-US" smtClean="0"/>
              <a:t>，查緝員欲將其逮捕，圍觀之人為其求情，雙方</a:t>
            </a:r>
            <a:r>
              <a:rPr lang="zh-TW" altLang="en-US" smtClean="0">
                <a:solidFill>
                  <a:srgbClr val="FF0000"/>
                </a:solidFill>
              </a:rPr>
              <a:t>語言又不通</a:t>
            </a:r>
            <a:r>
              <a:rPr lang="zh-TW" altLang="en-US" smtClean="0"/>
              <a:t>，不慎造成</a:t>
            </a:r>
            <a:r>
              <a:rPr lang="zh-TW" altLang="en-US" smtClean="0">
                <a:solidFill>
                  <a:srgbClr val="FF0000"/>
                </a:solidFill>
              </a:rPr>
              <a:t>肢體衝突</a:t>
            </a:r>
            <a:r>
              <a:rPr lang="zh-TW" altLang="en-US" smtClean="0"/>
              <a:t>下，憤怒的民眾乃將查緝員包圍，傅等人開槍警告，不幸</a:t>
            </a:r>
            <a:r>
              <a:rPr lang="zh-TW" altLang="en-US" smtClean="0">
                <a:solidFill>
                  <a:srgbClr val="FF0000"/>
                </a:solidFill>
              </a:rPr>
              <a:t>誤殺</a:t>
            </a:r>
            <a:r>
              <a:rPr lang="zh-TW" altLang="en-US" smtClean="0"/>
              <a:t>當時在自宅樓下觀看熱鬧的市民陳文溪。激憤的民眾於是當晚就包圍警察局。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13666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第二天，民眾向行政長官陳儀請願，</a:t>
            </a:r>
            <a:r>
              <a:rPr lang="zh-TW" altLang="en-US" smtClean="0">
                <a:solidFill>
                  <a:srgbClr val="FF0000"/>
                </a:solidFill>
              </a:rPr>
              <a:t>又因公署衛兵開槍造成傷害，民眾情緒更激昂</a:t>
            </a:r>
            <a:r>
              <a:rPr lang="zh-TW" altLang="en-US" smtClean="0"/>
              <a:t>。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群眾向全台灣廣播事件的經過，並請求各地的民眾起來響應，因此，衝突事件迅速擴及全島，出現台灣青年學生、民眾等結合，與國民政府軍隊對抗的局面。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數日後，從南京派來的軍隊到達，一上岸立即從北到南進行大屠殺，台灣因此陷入一片巨大的恐慌之中。</a:t>
            </a: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15714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軍隊緊接著進行鎮壓行動，進行全台性的捕殺，濫殺無辜的台灣人民，死亡人數多達數萬人，這就是台灣歷史上所稱的「二二八事件」。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事件原本由請願懲兇，進而激化為省籍衝突。使原本單純的治安事件演變為政治運動。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17762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b="1" smtClean="0"/>
              <a:t>二二八事件影響</a:t>
            </a:r>
            <a:endParaRPr lang="en-US" altLang="zh-TW" b="1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台灣人民經過二二八事件的流血大屠殺後，卻緊接著進入高壓統治的「白色恐怖」陰影。這個傷口，是這般沉痛。絕不只是家破人亡的悲劇而已。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所以在這樣的政治環境下，對政治產生恐懼、灰心、失望。這種對政治的灰心，有利於國民黨的一黨專政，不利於民主憲政的發展。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/>
              <a:t>柏拉圖  </a:t>
            </a:r>
            <a:r>
              <a:rPr lang="en-US" altLang="zh-TW" smtClean="0"/>
              <a:t>Plato</a:t>
            </a:r>
            <a:endParaRPr lang="zh-TW" altLang="en-US" smtClean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06242"/>
            <a:ext cx="2500330" cy="3477941"/>
          </a:xfrm>
          <a:effectLst>
            <a:softEdge rad="112500"/>
          </a:effectLst>
        </p:spPr>
      </p:pic>
      <p:sp>
        <p:nvSpPr>
          <p:cNvPr id="23555" name="文字方塊 4"/>
          <p:cNvSpPr txBox="1">
            <a:spLocks noChangeArrowheads="1"/>
          </p:cNvSpPr>
          <p:nvPr/>
        </p:nvSpPr>
        <p:spPr bwMode="auto">
          <a:xfrm>
            <a:off x="4143375" y="1409700"/>
            <a:ext cx="41433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endParaRPr kumimoji="0" lang="en-US" altLang="zh-TW"/>
          </a:p>
          <a:p>
            <a:endParaRPr kumimoji="0"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4572000" y="1928813"/>
            <a:ext cx="3786188" cy="3970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-309605" fontAlgn="auto">
              <a:spcBef>
                <a:spcPts val="0"/>
              </a:spcBef>
              <a:spcAft>
                <a:spcPts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kumimoji="0" lang="zh-TW" altLang="en-US" sz="2800" dirty="0">
                <a:latin typeface="新細明體" pitchFamily="18" charset="-120"/>
              </a:rPr>
              <a:t>推崇法律和秩序，主張</a:t>
            </a:r>
            <a:r>
              <a:rPr kumimoji="0" lang="zh-TW" altLang="en-US" sz="2800" dirty="0">
                <a:solidFill>
                  <a:srgbClr val="FF0000"/>
                </a:solidFill>
                <a:latin typeface="新細明體" pitchFamily="18" charset="-120"/>
              </a:rPr>
              <a:t>國家利益高於一切</a:t>
            </a:r>
            <a:r>
              <a:rPr kumimoji="0" lang="zh-TW" altLang="en-US" sz="2800" dirty="0">
                <a:latin typeface="新細明體" pitchFamily="18" charset="-120"/>
              </a:rPr>
              <a:t>。</a:t>
            </a:r>
            <a:endParaRPr kumimoji="0" lang="en-US" altLang="zh-TW" sz="2800" dirty="0">
              <a:latin typeface="新細明體" pitchFamily="18" charset="-120"/>
            </a:endParaRPr>
          </a:p>
          <a:p>
            <a:pPr indent="-309605" fontAlgn="auto">
              <a:spcBef>
                <a:spcPts val="0"/>
              </a:spcBef>
              <a:spcAft>
                <a:spcPts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zh-TW" altLang="en-US" sz="2800" dirty="0">
              <a:latin typeface="新細明體" pitchFamily="18" charset="-120"/>
            </a:endParaRPr>
          </a:p>
          <a:p>
            <a:pPr indent="-309605" fontAlgn="auto">
              <a:spcBef>
                <a:spcPts val="0"/>
              </a:spcBef>
              <a:spcAft>
                <a:spcPts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kumimoji="0" lang="zh-TW" altLang="en-US" sz="2800" dirty="0">
                <a:solidFill>
                  <a:srgbClr val="FF0000"/>
                </a:solidFill>
                <a:latin typeface="新細明體" pitchFamily="18" charset="-120"/>
              </a:rPr>
              <a:t>即使以個人自由為代價也在所不惜。</a:t>
            </a:r>
            <a:endParaRPr kumimoji="0" lang="en-US" altLang="zh-TW" sz="2800" dirty="0">
              <a:solidFill>
                <a:srgbClr val="FF0000"/>
              </a:solidFill>
              <a:latin typeface="新細明體" pitchFamily="18" charset="-120"/>
            </a:endParaRPr>
          </a:p>
          <a:p>
            <a:pPr indent="-309605" fontAlgn="auto">
              <a:spcBef>
                <a:spcPts val="0"/>
              </a:spcBef>
              <a:spcAft>
                <a:spcPts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endParaRPr kumimoji="0" lang="zh-TW" altLang="en-US" sz="2800" dirty="0">
              <a:latin typeface="新細明體" pitchFamily="18" charset="-120"/>
            </a:endParaRPr>
          </a:p>
          <a:p>
            <a:pPr indent="-309605" fontAlgn="auto">
              <a:spcBef>
                <a:spcPts val="0"/>
              </a:spcBef>
              <a:spcAft>
                <a:spcPts val="0"/>
              </a:spcAft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kumimoji="0" lang="zh-TW" altLang="en-US" sz="2800" dirty="0">
                <a:latin typeface="新細明體" pitchFamily="18" charset="-120"/>
              </a:rPr>
              <a:t>因此他認為城邦的重要性比更人自由更加重要。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800" dirty="0">
              <a:latin typeface="+mn-lt"/>
              <a:ea typeface="+mn-ea"/>
            </a:endParaRPr>
          </a:p>
        </p:txBody>
      </p:sp>
      <p:sp>
        <p:nvSpPr>
          <p:cNvPr id="23557" name="文字方塊 6"/>
          <p:cNvSpPr txBox="1">
            <a:spLocks noChangeArrowheads="1"/>
          </p:cNvSpPr>
          <p:nvPr/>
        </p:nvSpPr>
        <p:spPr bwMode="auto">
          <a:xfrm>
            <a:off x="1071563" y="5357813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eorgia" panose="02040502050405020303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0" lang="zh-TW" altLang="en-US"/>
              <a:t>圖片來源</a:t>
            </a:r>
            <a:r>
              <a:rPr kumimoji="0" lang="en-US" altLang="zh-TW"/>
              <a:t>:Google</a:t>
            </a:r>
            <a:endParaRPr kumimoji="0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19810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此後，國民黨政府更加強對台灣的高壓統治，導致台灣人和外省人的仇恨越來越深。 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致使部分台灣人漸漸建想要獨立，建構屬於自己國家的思維，因此二二八事件說是戰後台灣獨立運動的起點並不為過。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3600" b="1" smtClean="0">
                <a:solidFill>
                  <a:srgbClr val="FF0000"/>
                </a:solidFill>
              </a:rPr>
              <a:t>實施戒嚴</a:t>
            </a:r>
            <a:endParaRPr lang="en-US" altLang="zh-TW" sz="3600" b="1" smtClean="0">
              <a:solidFill>
                <a:srgbClr val="FF0000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zh-TW" smtClean="0"/>
              <a:t>於</a:t>
            </a:r>
            <a:r>
              <a:rPr lang="en-US" altLang="zh-TW" smtClean="0"/>
              <a:t>1949</a:t>
            </a:r>
            <a:r>
              <a:rPr lang="zh-TW" altLang="en-US" smtClean="0"/>
              <a:t>年</a:t>
            </a:r>
            <a:r>
              <a:rPr lang="en-US" altLang="zh-TW" smtClean="0"/>
              <a:t>5</a:t>
            </a:r>
            <a:r>
              <a:rPr lang="zh-TW" altLang="en-US" smtClean="0"/>
              <a:t>月</a:t>
            </a:r>
            <a:r>
              <a:rPr lang="en-US" altLang="zh-TW" smtClean="0"/>
              <a:t>19</a:t>
            </a:r>
            <a:r>
              <a:rPr lang="zh-TW" altLang="en-US" smtClean="0"/>
              <a:t>日</a:t>
            </a:r>
            <a:r>
              <a:rPr lang="zh-TW" altLang="zh-TW" smtClean="0"/>
              <a:t>頒布的</a:t>
            </a:r>
            <a:r>
              <a:rPr lang="zh-TW" altLang="en-US" smtClean="0"/>
              <a:t>戒嚴令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zh-TW" smtClean="0"/>
              <a:t>在</a:t>
            </a:r>
            <a:r>
              <a:rPr lang="zh-TW" altLang="en-US" smtClean="0"/>
              <a:t>台灣省</a:t>
            </a:r>
            <a:r>
              <a:rPr lang="zh-TW" altLang="zh-TW" smtClean="0"/>
              <a:t>全境</a:t>
            </a:r>
            <a:r>
              <a:rPr lang="zh-TW" altLang="en-US" smtClean="0"/>
              <a:t>內</a:t>
            </a:r>
            <a:r>
              <a:rPr lang="zh-TW" altLang="zh-TW" smtClean="0"/>
              <a:t>實施戒嚴，至</a:t>
            </a:r>
            <a:r>
              <a:rPr lang="en-US" altLang="zh-TW" smtClean="0"/>
              <a:t>1987</a:t>
            </a:r>
            <a:r>
              <a:rPr lang="zh-TW" altLang="en-US" smtClean="0"/>
              <a:t>年</a:t>
            </a:r>
            <a:r>
              <a:rPr lang="zh-TW" altLang="zh-TW" smtClean="0"/>
              <a:t>由</a:t>
            </a:r>
            <a:r>
              <a:rPr lang="zh-TW" altLang="en-US" smtClean="0"/>
              <a:t>當時總統蔣經國先生頒布於</a:t>
            </a:r>
            <a:r>
              <a:rPr lang="zh-TW" altLang="zh-TW" smtClean="0"/>
              <a:t>7月15日起解嚴為止，共持續38年又56天之久，這是近代史上最長的戒嚴令，足堪為空前絕後之世界級紀錄。在</a:t>
            </a:r>
            <a:r>
              <a:rPr lang="zh-TW" altLang="en-US" smtClean="0"/>
              <a:t>台灣歷史上</a:t>
            </a:r>
            <a:r>
              <a:rPr lang="zh-TW" altLang="zh-TW" smtClean="0"/>
              <a:t>，此戒嚴令實行的時期又被稱為</a:t>
            </a:r>
            <a:r>
              <a:rPr lang="en-US" altLang="zh-TW" smtClean="0"/>
              <a:t>[</a:t>
            </a:r>
            <a:r>
              <a:rPr lang="zh-TW" altLang="zh-TW" b="1" smtClean="0"/>
              <a:t>戒嚴時代</a:t>
            </a:r>
            <a:r>
              <a:rPr lang="en-US" altLang="zh-TW" smtClean="0"/>
              <a:t>]</a:t>
            </a:r>
            <a:r>
              <a:rPr lang="zh-TW" altLang="zh-TW" smtClean="0"/>
              <a:t> 。</a:t>
            </a:r>
            <a:endParaRPr lang="zh-TW" altLang="en-US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  <p:sp>
        <p:nvSpPr>
          <p:cNvPr id="121858" name="標題 3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23906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468313" y="1557338"/>
            <a:ext cx="8229600" cy="45259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實施戒嚴令，在各方面就與憲法所賦予人民的權力有所牴觸。由於當時政府處置不盡妥當，造成民眾生命、財產的重大損害，也深深地影響台灣社會的和諧與進步。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如人民出入境、集會結社、旅遊、遊行、出版、報禁、黨禁、廣播媒體、言論等自由權利均被剝奪限制。 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25954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/>
              <a:t>以下簡單摘錄當時</a:t>
            </a:r>
            <a:r>
              <a:rPr lang="zh-TW" altLang="en-US" sz="2800" smtClean="0">
                <a:solidFill>
                  <a:srgbClr val="FF0000"/>
                </a:solidFill>
              </a:rPr>
              <a:t>戒嚴條例</a:t>
            </a:r>
            <a:r>
              <a:rPr lang="zh-TW" altLang="en-US" sz="2800" smtClean="0"/>
              <a:t>對人權自由的諸多限制：</a:t>
            </a:r>
            <a:endParaRPr lang="en-US" altLang="zh-TW" sz="2800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200" b="1" smtClean="0"/>
              <a:t>第</a:t>
            </a:r>
            <a:r>
              <a:rPr lang="en-US" altLang="zh-TW" sz="2200" b="1" smtClean="0"/>
              <a:t>1</a:t>
            </a:r>
            <a:r>
              <a:rPr lang="zh-TW" altLang="en-US" sz="2200" b="1" smtClean="0"/>
              <a:t>條（宣告戒嚴之程序）</a:t>
            </a:r>
            <a:endParaRPr lang="en-US" altLang="zh-TW" sz="2200" b="1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200" b="1" smtClean="0"/>
              <a:t>第</a:t>
            </a:r>
            <a:r>
              <a:rPr lang="en-US" altLang="zh-TW" sz="2200" b="1" smtClean="0"/>
              <a:t>2</a:t>
            </a:r>
            <a:r>
              <a:rPr lang="zh-TW" altLang="en-US" sz="2200" b="1" smtClean="0"/>
              <a:t>條（戒嚴地域之種類</a:t>
            </a:r>
            <a:r>
              <a:rPr lang="en-US" altLang="zh-TW" sz="2200" b="1" smtClean="0"/>
              <a:t>)</a:t>
            </a: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200" b="1" smtClean="0"/>
              <a:t>第</a:t>
            </a:r>
            <a:r>
              <a:rPr lang="en-US" altLang="zh-TW" sz="2200" b="1" smtClean="0"/>
              <a:t>3</a:t>
            </a:r>
            <a:r>
              <a:rPr lang="zh-TW" altLang="en-US" sz="2200" b="1" smtClean="0"/>
              <a:t>條（宣告臨時戒嚴之程序）</a:t>
            </a:r>
            <a:endParaRPr lang="en-US" altLang="zh-TW" sz="2200" b="1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200" b="1" smtClean="0"/>
              <a:t>第</a:t>
            </a:r>
            <a:r>
              <a:rPr lang="en-US" altLang="zh-TW" sz="2200" b="1" smtClean="0"/>
              <a:t>4</a:t>
            </a:r>
            <a:r>
              <a:rPr lang="zh-TW" altLang="en-US" sz="2200" b="1" smtClean="0"/>
              <a:t>條（戒嚴情況之呈報）</a:t>
            </a:r>
            <a:endParaRPr lang="en-US" altLang="zh-TW" sz="2200" b="1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200" b="1" smtClean="0"/>
              <a:t>第</a:t>
            </a:r>
            <a:r>
              <a:rPr lang="en-US" altLang="zh-TW" sz="2200" b="1" smtClean="0"/>
              <a:t>5</a:t>
            </a:r>
            <a:r>
              <a:rPr lang="zh-TW" altLang="en-US" sz="2200" b="1" smtClean="0"/>
              <a:t>條（戒嚴地域之變更）</a:t>
            </a:r>
            <a:endParaRPr lang="en-US" altLang="zh-TW" sz="2200" b="1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200" b="1" smtClean="0"/>
              <a:t>第</a:t>
            </a:r>
            <a:r>
              <a:rPr lang="en-US" altLang="zh-TW" sz="2200" b="1" smtClean="0"/>
              <a:t>6</a:t>
            </a:r>
            <a:r>
              <a:rPr lang="zh-TW" altLang="en-US" sz="2200" b="1" smtClean="0"/>
              <a:t>條（軍事指揮權之擴大）</a:t>
            </a:r>
            <a:endParaRPr lang="en-US" altLang="zh-TW" sz="2200" b="1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200" b="1" smtClean="0"/>
              <a:t>第</a:t>
            </a:r>
            <a:r>
              <a:rPr lang="en-US" altLang="zh-TW" sz="2200" b="1" smtClean="0"/>
              <a:t>7</a:t>
            </a:r>
            <a:r>
              <a:rPr lang="zh-TW" altLang="en-US" sz="2200" b="1" smtClean="0"/>
              <a:t>條（行政權、司法權之移歸）</a:t>
            </a:r>
            <a:r>
              <a:rPr lang="zh-TW" altLang="en-US" sz="2200" smtClean="0"/>
              <a:t> </a:t>
            </a:r>
            <a:endParaRPr lang="zh-TW" altLang="en-US" sz="2200" b="1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200" b="1" smtClean="0"/>
              <a:t>第</a:t>
            </a:r>
            <a:r>
              <a:rPr lang="en-US" altLang="zh-TW" sz="2200" b="1" smtClean="0"/>
              <a:t>8</a:t>
            </a:r>
            <a:r>
              <a:rPr lang="zh-TW" altLang="en-US" sz="2200" b="1" smtClean="0"/>
              <a:t>條（軍事審判權之擴大）</a:t>
            </a:r>
            <a:endParaRPr lang="en-US" altLang="zh-TW" sz="2200" b="1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200" b="1" smtClean="0"/>
              <a:t>第</a:t>
            </a:r>
            <a:r>
              <a:rPr lang="en-US" altLang="zh-TW" sz="2200" b="1" smtClean="0"/>
              <a:t>9</a:t>
            </a:r>
            <a:r>
              <a:rPr lang="zh-TW" altLang="en-US" sz="2200" b="1" smtClean="0"/>
              <a:t>條（軍事審判權之擴大）</a:t>
            </a:r>
            <a:endParaRPr lang="en-US" altLang="zh-TW" sz="2200" b="1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200" b="1" smtClean="0"/>
              <a:t>第</a:t>
            </a:r>
            <a:r>
              <a:rPr lang="en-US" altLang="zh-TW" sz="2200" b="1" smtClean="0"/>
              <a:t>10</a:t>
            </a:r>
            <a:r>
              <a:rPr lang="zh-TW" altLang="en-US" sz="2200" b="1" smtClean="0"/>
              <a:t>條（解嚴後之上訴）</a:t>
            </a:r>
            <a:endParaRPr lang="zh-TW" alt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28002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468313" y="1700213"/>
            <a:ext cx="8229600" cy="45259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b="1" smtClean="0"/>
              <a:t>第</a:t>
            </a:r>
            <a:r>
              <a:rPr lang="en-US" altLang="zh-TW" b="1" smtClean="0"/>
              <a:t>11</a:t>
            </a:r>
            <a:r>
              <a:rPr lang="zh-TW" altLang="en-US" b="1" smtClean="0"/>
              <a:t>條（戒嚴地域最高司令官之職權）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一、 得解散集會結社及遊行請願，並取締言論講學新聞雜誌圖畫告白標語                                             暨其他出版物之認為與軍事有妨害者。</a:t>
            </a:r>
            <a:br>
              <a:rPr lang="zh-TW" altLang="en-US" smtClean="0"/>
            </a:br>
            <a:r>
              <a:rPr lang="zh-TW" altLang="en-US" smtClean="0"/>
              <a:t>上述集會結社及遊行請願，必要時並得解散之。</a:t>
            </a:r>
            <a:br>
              <a:rPr lang="zh-TW" altLang="en-US" smtClean="0"/>
            </a:br>
            <a:r>
              <a:rPr lang="zh-TW" altLang="en-US" smtClean="0"/>
              <a:t>二、 得限制人民之宗教活動有礙治安者。 </a:t>
            </a:r>
            <a:br>
              <a:rPr lang="zh-TW" altLang="en-US" smtClean="0"/>
            </a:br>
            <a:r>
              <a:rPr lang="zh-TW" altLang="en-US" smtClean="0"/>
              <a:t>三、 對於人民罷市罷工罷課及其他罷業，得限制  及強制其回復原狀。</a:t>
            </a:r>
            <a:br>
              <a:rPr lang="zh-TW" altLang="en-US" smtClean="0"/>
            </a:br>
            <a:r>
              <a:rPr lang="zh-TW" altLang="en-US" smtClean="0"/>
              <a:t>四、 得拆閱郵信電報，必要時並得扣留或沒收之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/>
            </a:r>
            <a:br>
              <a:rPr lang="zh-TW" altLang="en-US" smtClean="0"/>
            </a:br>
            <a:r>
              <a:rPr lang="zh-TW" altLang="en-US" smtClean="0"/>
              <a:t/>
            </a:r>
            <a:br>
              <a:rPr lang="zh-TW" altLang="en-US" smtClean="0"/>
            </a:br>
            <a:r>
              <a:rPr lang="zh-TW" altLang="en-US" sz="2800" smtClean="0"/>
              <a:t/>
            </a:r>
            <a:br>
              <a:rPr lang="zh-TW" altLang="en-US" sz="2800" smtClean="0"/>
            </a:br>
            <a:r>
              <a:rPr lang="zh-TW" altLang="en-US" sz="2800" smtClean="0"/>
              <a:t/>
            </a:r>
            <a:br>
              <a:rPr lang="zh-TW" altLang="en-US" sz="2800" smtClean="0"/>
            </a:br>
            <a:endParaRPr lang="en-US" altLang="zh-TW" sz="2800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z="2800" smtClean="0"/>
          </a:p>
          <a:p>
            <a:pPr marL="0" indent="0" algn="ctr">
              <a:buFont typeface="Wingdings 2" panose="05020102010507070707" pitchFamily="18" charset="2"/>
              <a:buNone/>
            </a:pPr>
            <a:endParaRPr lang="zh-TW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30050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/>
              <a:t>五、 得檢查出入境內之船舶車輛航空機及其他通信交通工具，必要時得停止其交通，並得遮斷其</a:t>
            </a:r>
            <a:endParaRPr lang="en-US" altLang="zh-TW" sz="2800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/>
              <a:t>主要道路及航線。                                                         </a:t>
            </a:r>
            <a:br>
              <a:rPr lang="zh-TW" altLang="en-US" sz="2800" smtClean="0"/>
            </a:br>
            <a:r>
              <a:rPr lang="zh-TW" altLang="en-US" sz="2800" smtClean="0"/>
              <a:t>六、 得檢查旅客之認為有嫌疑者。</a:t>
            </a:r>
            <a:endParaRPr lang="en-US" altLang="zh-TW" sz="2800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/>
              <a:t>七、 因時機之必要，得檢查私有槍砲彈藥兵器火具及其他危險物品，並得扣留或沒收之。 </a:t>
            </a:r>
            <a:br>
              <a:rPr lang="zh-TW" altLang="en-US" sz="2800" smtClean="0"/>
            </a:br>
            <a:r>
              <a:rPr lang="zh-TW" altLang="en-US" sz="2800" smtClean="0"/>
              <a:t>八、 戒嚴地域內，對於建築物船舶及認為情形可疑之住宅，得施行檢查。</a:t>
            </a:r>
            <a:endParaRPr lang="en-US" altLang="zh-TW" sz="2800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/>
              <a:t/>
            </a:r>
            <a:br>
              <a:rPr lang="zh-TW" altLang="en-US" sz="2800" smtClean="0"/>
            </a:br>
            <a:r>
              <a:rPr lang="zh-TW" altLang="en-US" sz="2800" smtClean="0"/>
              <a:t/>
            </a:r>
            <a:br>
              <a:rPr lang="zh-TW" altLang="en-US" sz="2800" smtClean="0"/>
            </a:br>
            <a:endParaRPr lang="zh-TW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endParaRPr lang="zh-TW" altLang="en-US" smtClean="0"/>
          </a:p>
        </p:txBody>
      </p:sp>
      <p:sp>
        <p:nvSpPr>
          <p:cNvPr id="132098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/>
              <a:t>九、 寄居於戒嚴地域內者，必要時得命其退出，並得對其遷入限制之。</a:t>
            </a:r>
            <a:endParaRPr lang="en-US" altLang="zh-TW" sz="2800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/>
              <a:t>十、 因戒嚴上有牴觸時，得破壞人民之不動產。但應酌量補償之。</a:t>
            </a:r>
            <a:br>
              <a:rPr lang="zh-TW" altLang="en-US" sz="2800" smtClean="0"/>
            </a:br>
            <a:r>
              <a:rPr lang="zh-TW" altLang="en-US" sz="2800" smtClean="0"/>
              <a:t>十一、 在戒嚴地域內，民間之食糧、物品及資源可供軍用者，得施行檢查或調查登記，必要時並</a:t>
            </a:r>
            <a:endParaRPr lang="en-US" altLang="zh-TW" sz="2800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smtClean="0"/>
              <a:t>得禁止其運出，其必須徵收者，應給予相當價額。</a:t>
            </a:r>
            <a:endParaRPr lang="en-US" altLang="zh-TW" sz="2800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2800" b="1" smtClean="0"/>
              <a:t>第</a:t>
            </a:r>
            <a:r>
              <a:rPr lang="en-US" altLang="zh-TW" sz="2800" b="1" smtClean="0"/>
              <a:t>12</a:t>
            </a:r>
            <a:r>
              <a:rPr lang="zh-TW" altLang="en-US" sz="2800" b="1" smtClean="0"/>
              <a:t>條（解嚴之程序及效力）</a:t>
            </a:r>
            <a:endParaRPr lang="zh-TW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609600" y="1285875"/>
            <a:ext cx="8534400" cy="758825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zh-TW" altLang="en-US" sz="2800" smtClean="0">
                <a:solidFill>
                  <a:schemeClr val="tx1"/>
                </a:solidFill>
              </a:rPr>
              <a:t>戒嚴時期查禁書刊        戒嚴時期反共標語</a:t>
            </a:r>
          </a:p>
        </p:txBody>
      </p:sp>
      <p:pic>
        <p:nvPicPr>
          <p:cNvPr id="134146" name="Picture 2" descr="C:\Users\Zon\Pictures\th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3671888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7" name="Picture 2" descr="C:\Users\Zon\Pictures\thCA0V2WV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985963"/>
            <a:ext cx="453707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28625" y="1285875"/>
            <a:ext cx="8534400" cy="758825"/>
          </a:xfrm>
        </p:spPr>
        <p:txBody>
          <a:bodyPr anchor="b">
            <a:normAutofit/>
          </a:bodyPr>
          <a:lstStyle/>
          <a:p>
            <a:pPr algn="l"/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en-US" altLang="zh-TW" sz="3000" smtClean="0"/>
              <a:t/>
            </a:r>
            <a:br>
              <a:rPr lang="en-US" altLang="zh-TW" sz="3000" smtClean="0"/>
            </a:br>
            <a:r>
              <a:rPr lang="zh-TW" altLang="en-US" sz="2800" smtClean="0">
                <a:solidFill>
                  <a:schemeClr val="tx1"/>
                </a:solidFill>
              </a:rPr>
              <a:t>戒嚴時期常看到的警語     廣受中國喜愛的鄧麗君</a:t>
            </a:r>
          </a:p>
        </p:txBody>
      </p:sp>
      <p:pic>
        <p:nvPicPr>
          <p:cNvPr id="136194" name="Picture 2" descr="C:\Users\Zon\Pictures\thCAHFVZVC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3997325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5" name="Picture 2" descr="C:\Users\Zon\Pictures\thCAD7VMU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060575"/>
            <a:ext cx="388778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anchor="b"/>
          <a:lstStyle/>
          <a:p>
            <a:r>
              <a:rPr lang="zh-TW" altLang="en-US" smtClean="0">
                <a:solidFill>
                  <a:schemeClr val="tx1"/>
                </a:solidFill>
              </a:rPr>
              <a:t>白色恐怖事件</a:t>
            </a:r>
          </a:p>
        </p:txBody>
      </p:sp>
      <p:sp>
        <p:nvSpPr>
          <p:cNvPr id="138242" name="內容版面配置區 2"/>
          <p:cNvSpPr>
            <a:spLocks noGrp="1"/>
          </p:cNvSpPr>
          <p:nvPr>
            <p:ph idx="4294967295"/>
          </p:nvPr>
        </p:nvSpPr>
        <p:spPr bwMode="auto">
          <a:xfrm>
            <a:off x="301625" y="1527175"/>
            <a:ext cx="8504238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z="3600" smtClean="0">
                <a:solidFill>
                  <a:srgbClr val="FF0000"/>
                </a:solidFill>
              </a:rPr>
              <a:t>台灣白色恐怖事件</a:t>
            </a:r>
            <a:endParaRPr lang="en-US" altLang="zh-TW" sz="3600" smtClean="0">
              <a:solidFill>
                <a:srgbClr val="FF0000"/>
              </a:solidFill>
            </a:endParaRPr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zh-TW" smtClean="0"/>
              <a:t>以1950年</a:t>
            </a:r>
            <a:r>
              <a:rPr lang="zh-TW" altLang="en-US" smtClean="0"/>
              <a:t>到</a:t>
            </a:r>
            <a:r>
              <a:rPr lang="en-US" altLang="zh-TW" smtClean="0"/>
              <a:t>1987</a:t>
            </a:r>
            <a:r>
              <a:rPr lang="zh-TW" altLang="en-US" smtClean="0"/>
              <a:t>年解嚴為止，</a:t>
            </a:r>
            <a:r>
              <a:rPr lang="zh-TW" altLang="zh-TW" smtClean="0"/>
              <a:t>因思想、</a:t>
            </a:r>
            <a:r>
              <a:rPr lang="zh-TW" altLang="en-US" smtClean="0"/>
              <a:t>著作、</a:t>
            </a:r>
            <a:r>
              <a:rPr lang="zh-TW" altLang="zh-TW" smtClean="0"/>
              <a:t>言論涉及叛亂罪，國民黨政府在台灣至少殺害</a:t>
            </a:r>
            <a:r>
              <a:rPr lang="zh-TW" altLang="en-US" smtClean="0"/>
              <a:t>數萬</a:t>
            </a:r>
            <a:r>
              <a:rPr lang="zh-TW" altLang="zh-TW" smtClean="0"/>
              <a:t>個以上的本省和外省的</a:t>
            </a:r>
            <a:r>
              <a:rPr lang="zh-TW" altLang="en-US" smtClean="0"/>
              <a:t>知識分子</a:t>
            </a:r>
            <a:r>
              <a:rPr lang="zh-TW" altLang="zh-TW" smtClean="0"/>
              <a:t>、文化人</a:t>
            </a:r>
            <a:r>
              <a:rPr lang="zh-TW" altLang="en-US" smtClean="0"/>
              <a:t>、匪諜等</a:t>
            </a:r>
            <a:r>
              <a:rPr lang="zh-TW" altLang="zh-TW" smtClean="0"/>
              <a:t>，並將</a:t>
            </a:r>
            <a:r>
              <a:rPr lang="zh-TW" altLang="en-US" smtClean="0"/>
              <a:t>多</a:t>
            </a:r>
            <a:r>
              <a:rPr lang="zh-TW" altLang="zh-TW" smtClean="0"/>
              <a:t>人判處十年以上徒刑</a:t>
            </a:r>
            <a:r>
              <a:rPr lang="zh-TW" altLang="en-US" smtClean="0"/>
              <a:t>或無期徒刑</a:t>
            </a:r>
            <a:r>
              <a:rPr lang="zh-TW" altLang="zh-TW" smtClean="0"/>
              <a:t>。</a:t>
            </a:r>
            <a:r>
              <a:rPr lang="zh-TW" altLang="en-US" smtClean="0"/>
              <a:t>並集中在綠島等地。</a:t>
            </a:r>
            <a:r>
              <a:rPr lang="zh-TW" altLang="zh-TW" smtClean="0"/>
              <a:t>這就是所謂的</a:t>
            </a:r>
            <a:r>
              <a:rPr lang="en-US" altLang="zh-TW" smtClean="0"/>
              <a:t>[</a:t>
            </a:r>
            <a:r>
              <a:rPr lang="zh-TW" altLang="zh-TW" smtClean="0"/>
              <a:t>台灣</a:t>
            </a:r>
            <a:r>
              <a:rPr lang="en-US" altLang="zh-TW" smtClean="0"/>
              <a:t>50</a:t>
            </a:r>
            <a:r>
              <a:rPr lang="zh-TW" altLang="zh-TW" smtClean="0"/>
              <a:t>年代白色恐</a:t>
            </a:r>
            <a:r>
              <a:rPr lang="zh-TW" altLang="en-US" smtClean="0"/>
              <a:t>怖</a:t>
            </a:r>
            <a:r>
              <a:rPr lang="en-US" altLang="zh-TW" smtClean="0"/>
              <a:t>]</a:t>
            </a:r>
            <a:r>
              <a:rPr lang="zh-TW" altLang="zh-TW" smtClean="0"/>
              <a:t> 。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較著名有：孫立人事件、雷震事件、       </a:t>
            </a:r>
            <a:endParaRPr lang="en-US" altLang="zh-TW" smtClean="0"/>
          </a:p>
          <a:p>
            <a:pPr marL="0" indent="0" algn="ctr">
              <a:buFont typeface="Wingdings 2" panose="05020102010507070707" pitchFamily="18" charset="2"/>
              <a:buNone/>
            </a:pPr>
            <a:r>
              <a:rPr lang="zh-TW" altLang="en-US" smtClean="0"/>
              <a:t>           中壢事件、陳文城事件等等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市鎮">
  <a:themeElements>
    <a:clrScheme name="市鎮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市鎮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市鎮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951</TotalTime>
  <Words>7715</Words>
  <Application>Microsoft Office PowerPoint</Application>
  <PresentationFormat>如螢幕大小 (4:3)</PresentationFormat>
  <Paragraphs>729</Paragraphs>
  <Slides>156</Slides>
  <Notes>56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156</vt:i4>
      </vt:variant>
    </vt:vector>
  </HeadingPairs>
  <TitlesOfParts>
    <vt:vector size="164" baseType="lpstr">
      <vt:lpstr>Georgia</vt:lpstr>
      <vt:lpstr>新細明體</vt:lpstr>
      <vt:lpstr>Arial</vt:lpstr>
      <vt:lpstr>微軟正黑體</vt:lpstr>
      <vt:lpstr>Wingdings 2</vt:lpstr>
      <vt:lpstr>Wingdings</vt:lpstr>
      <vt:lpstr>Calibri</vt:lpstr>
      <vt:lpstr>市鎮</vt:lpstr>
      <vt:lpstr>當代法政思潮報告: 自由</vt:lpstr>
      <vt:lpstr>報告分配</vt:lpstr>
      <vt:lpstr>自由的定義</vt:lpstr>
      <vt:lpstr>Freedom  vs  Liberty</vt:lpstr>
      <vt:lpstr>古代東方與西方</vt:lpstr>
      <vt:lpstr>古代思想家</vt:lpstr>
      <vt:lpstr>畢達哥拉斯  Pythagoras</vt:lpstr>
      <vt:lpstr>蘇格拉底  Socrates</vt:lpstr>
      <vt:lpstr>柏拉圖  Plato</vt:lpstr>
      <vt:lpstr>亞里斯多德  Aristotle</vt:lpstr>
      <vt:lpstr>西賽羅  Cicero</vt:lpstr>
      <vt:lpstr>拖馬斯．霍布斯  Thomas Hobbes</vt:lpstr>
      <vt:lpstr>洛克  Locke</vt:lpstr>
      <vt:lpstr>孟德斯鳩  Montesquieu</vt:lpstr>
      <vt:lpstr>伏爾泰  Voltaire</vt:lpstr>
      <vt:lpstr>盧梭  Jean-Jacques Rousseau</vt:lpstr>
      <vt:lpstr>孫中山</vt:lpstr>
      <vt:lpstr>（一）國家自由</vt:lpstr>
      <vt:lpstr>（三）人民的政治自由與個人的基本自由</vt:lpstr>
      <vt:lpstr>自由的沿革</vt:lpstr>
      <vt:lpstr>希臘時期</vt:lpstr>
      <vt:lpstr>羅馬時期</vt:lpstr>
      <vt:lpstr>政治</vt:lpstr>
      <vt:lpstr>中古歐洲</vt:lpstr>
      <vt:lpstr>教會</vt:lpstr>
      <vt:lpstr>十字軍東征</vt:lpstr>
      <vt:lpstr>文藝復興</vt:lpstr>
      <vt:lpstr>宗教改革</vt:lpstr>
      <vt:lpstr>PowerPoint 簡報</vt:lpstr>
      <vt:lpstr>啟蒙運動</vt:lpstr>
      <vt:lpstr>大革命時代</vt:lpstr>
      <vt:lpstr>消極自由的產生</vt:lpstr>
      <vt:lpstr>PowerPoint 簡報</vt:lpstr>
      <vt:lpstr>PowerPoint 簡報</vt:lpstr>
      <vt:lpstr>積極自由的定義</vt:lpstr>
      <vt:lpstr>20世紀的自由</vt:lpstr>
      <vt:lpstr>自由太多</vt:lpstr>
      <vt:lpstr>PowerPoint 簡報</vt:lpstr>
      <vt:lpstr>PowerPoint 簡報</vt:lpstr>
      <vt:lpstr>PowerPoint 簡報</vt:lpstr>
      <vt:lpstr>前言</vt:lpstr>
      <vt:lpstr>法國人權宣言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自由權的限制</vt:lpstr>
      <vt:lpstr>世界現況探討</vt:lpstr>
      <vt:lpstr>PowerPoint 簡報</vt:lpstr>
      <vt:lpstr>緬甸的現況</vt:lpstr>
      <vt:lpstr>緬甸的宗教信仰問題</vt:lpstr>
      <vt:lpstr>PowerPoint 簡報</vt:lpstr>
      <vt:lpstr>PowerPoint 簡報</vt:lpstr>
      <vt:lpstr>PowerPoint 簡報</vt:lpstr>
      <vt:lpstr>PowerPoint 簡報</vt:lpstr>
      <vt:lpstr>印度的現況</vt:lpstr>
      <vt:lpstr>瓦爾那階序示意圖</vt:lpstr>
      <vt:lpstr>輪迴與種性制度</vt:lpstr>
      <vt:lpstr>殘酷種姓制根深蒂固生活艱苦的印度女僕</vt:lpstr>
      <vt:lpstr>鞭刑</vt:lpstr>
      <vt:lpstr>PowerPoint 簡報</vt:lpstr>
      <vt:lpstr>做甚麼會被罰鞭刑?</vt:lpstr>
      <vt:lpstr>PowerPoint 簡報</vt:lpstr>
      <vt:lpstr>女模特因喝酒被馬來西亞判處鞭刑要求公開執行</vt:lpstr>
      <vt:lpstr>馬爾地夫少女遭強姦反被判鞭刑</vt:lpstr>
      <vt:lpstr>鞭刑的真實影片</vt:lpstr>
      <vt:lpstr>PowerPoint 簡報</vt:lpstr>
      <vt:lpstr>探討</vt:lpstr>
      <vt:lpstr>小結</vt:lpstr>
      <vt:lpstr>      </vt:lpstr>
      <vt:lpstr>PowerPoint 簡報</vt:lpstr>
      <vt:lpstr>PowerPoint 簡報</vt:lpstr>
      <vt:lpstr>                  流程</vt:lpstr>
      <vt:lpstr>PowerPoint 簡報</vt:lpstr>
      <vt:lpstr>              蔣介石時代  光復後這段時期(民國 39-64年)，剛由日本 接手過來的台灣，又面 臨中華民國政府撤退 來台，當時以強人 威權體制來統治管理 台灣，史上稱 蔣介石時代</vt:lpstr>
      <vt:lpstr>                二二八事件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 戒嚴時期查禁書刊        戒嚴時期反共標語</vt:lpstr>
      <vt:lpstr>   戒嚴時期常看到的警語     廣受中國喜愛的鄧麗君</vt:lpstr>
      <vt:lpstr>白色恐怖事件</vt:lpstr>
      <vt:lpstr>PowerPoint 簡報</vt:lpstr>
      <vt:lpstr>          美麗島事件 </vt:lpstr>
      <vt:lpstr>PowerPoint 簡報</vt:lpstr>
      <vt:lpstr>PowerPoint 簡報</vt:lpstr>
      <vt:lpstr>PowerPoint 簡報</vt:lpstr>
      <vt:lpstr>PowerPoint 簡報</vt:lpstr>
      <vt:lpstr>解嚴</vt:lpstr>
      <vt:lpstr>PowerPoint 簡報</vt:lpstr>
      <vt:lpstr>          蔣經國時代 </vt:lpstr>
      <vt:lpstr>   勤政又愛民造訪孤兒院-該無臂女童為楊恩典女士以及蒞臨林園廠視察</vt:lpstr>
      <vt:lpstr>           李登輝時代 </vt:lpstr>
      <vt:lpstr>PowerPoint 簡報</vt:lpstr>
      <vt:lpstr>PowerPoint 簡報</vt:lpstr>
      <vt:lpstr>PowerPoint 簡報</vt:lpstr>
      <vt:lpstr>    二二八和平公園興建『228紀念碑』 成立「研究228事件小組」還原歷史真相  </vt:lpstr>
      <vt:lpstr>         三月學運</vt:lpstr>
      <vt:lpstr>PowerPoint 簡報</vt:lpstr>
      <vt:lpstr>PowerPoint 簡報</vt:lpstr>
      <vt:lpstr>總統直選</vt:lpstr>
      <vt:lpstr>PowerPoint 簡報</vt:lpstr>
      <vt:lpstr>                       第一次政黨輪替  第一次政黨輪替2000年3月(民國89年)，                                                   2004年連任，  首次由民進黨陳水扁及呂秀蓮當選正副總統。 開始進入多黨競爭的時代。 也是國民黨在台灣執政五十餘年第一次政黨輪替。 </vt:lpstr>
      <vt:lpstr>            紅衫軍事件 </vt:lpstr>
      <vt:lpstr>PowerPoint 簡報</vt:lpstr>
      <vt:lpstr>      </vt:lpstr>
      <vt:lpstr>                              第二次政黨輪替  2008年總統大選由中國 國民黨馬英九蕭萬長獲勝 2012年總統大選由中國 國民黨馬英九吳敦義當選           經過第二次政黨輪替的 檢定後民主政治轉型已經越來越鞏固。</vt:lpstr>
      <vt:lpstr>PowerPoint 簡報</vt:lpstr>
      <vt:lpstr>PowerPoint 簡報</vt:lpstr>
      <vt:lpstr>PowerPoint 簡報</vt:lpstr>
      <vt:lpstr>PowerPoint 簡報</vt:lpstr>
      <vt:lpstr>     </vt:lpstr>
      <vt:lpstr>PowerPoint 簡報</vt:lpstr>
      <vt:lpstr>結論</vt:lpstr>
      <vt:lpstr>問題1 台灣目前性交易是否自由? </vt:lpstr>
      <vt:lpstr>歷年變動</vt:lpstr>
      <vt:lpstr>2001年3月28日公娼制度及其專區正式走入歷史。 2009年11月6日，大法官作成666號釋憲，認為社會秩序維護法相關規定違反平等及比例原則，應於2年內效。 2011年11月4日，立法院通過地方政府設性交易專區，在專區外娼嫖都罰。 2011年11月18日宜蘭縣政府依照「宜蘭縣娼妓管理自治條例」，合法存在之性交易場所，等於間接成立性專區，成為台灣第一個有性專區的地方政府。 </vt:lpstr>
      <vt:lpstr>PowerPoint 簡報</vt:lpstr>
      <vt:lpstr>性交易專區成立的利與弊</vt:lpstr>
      <vt:lpstr>是否支持專區成立</vt:lpstr>
      <vt:lpstr>問題2 人肉搜索合理嗎?</vt:lpstr>
      <vt:lpstr>人肉搜索的定義 </vt:lpstr>
      <vt:lpstr>人肉搜索的優缺點</vt:lpstr>
      <vt:lpstr>PowerPoint 簡報</vt:lpstr>
      <vt:lpstr>結論</vt:lpstr>
      <vt:lpstr>PowerPoint 簡報</vt:lpstr>
      <vt:lpstr>高捷案</vt:lpstr>
      <vt:lpstr>PowerPoint 簡報</vt:lpstr>
      <vt:lpstr>影片欣賞</vt:lpstr>
      <vt:lpstr>PowerPoint 簡報</vt:lpstr>
      <vt:lpstr>PowerPoint 簡報</vt:lpstr>
      <vt:lpstr>PowerPoint 簡報</vt:lpstr>
      <vt:lpstr>參考資料</vt:lpstr>
      <vt:lpstr>PowerPoint 簡報</vt:lpstr>
      <vt:lpstr>參考資料:</vt:lpstr>
      <vt:lpstr>PowerPoint 簡報</vt:lpstr>
      <vt:lpstr>參考資料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現況探討</dc:title>
  <dc:creator>Zon</dc:creator>
  <cp:lastModifiedBy>Windows 使用者</cp:lastModifiedBy>
  <cp:revision>106</cp:revision>
  <dcterms:modified xsi:type="dcterms:W3CDTF">2017-12-20T08:27:57Z</dcterms:modified>
</cp:coreProperties>
</file>