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05613" cy="9939338"/>
  <p:defaultTextStyle>
    <a:defPPr>
      <a:defRPr lang="zh-TW"/>
    </a:defPPr>
    <a:lvl1pPr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50" y="-7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B7428-55E3-4879-A99B-153C26A8A8D7}" type="datetimeFigureOut">
              <a:rPr lang="zh-TW" altLang="en-US" smtClean="0"/>
              <a:t>2015/6/11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A7CF5-3F7A-423F-BDF6-29EFC5691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8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A7CF5-3F7A-423F-BDF6-29EFC5691A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88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BAB-6A44-412F-9D93-84C6A0EA584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693D-2886-44FB-BBF7-9EA93A137A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5BB-057D-4A6D-95C7-42690A5A8B8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3E68-3AA6-431F-8D6D-0EF8F2CA71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6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629071" y="1619141"/>
            <a:ext cx="3609024" cy="3444347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7" y="1619141"/>
            <a:ext cx="10470622" cy="3444347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E09C-AAF0-4E70-9290-C9013DC1FC3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AD95-4A57-4EE5-A483-AA9A7B6049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6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D736-FDA9-4761-A92F-9A757608F28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1D85-DEAC-41AC-ABE8-4FEACD795D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8A76-041D-4273-884A-AEA0F2154FA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B70-DA48-44C1-B5E5-CBC5306F5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6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98275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737B-DD72-41A5-84D8-03EBFBACF397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27A0-CA59-41E4-84D5-FB6AEA07E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9C9-C821-40D9-B754-EB75D49E133F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D4C-A850-4EF8-9C3F-83C1A2E620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8F18-FDA0-4BC2-9F22-D6F552BD928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A7C0-56E4-43EE-BDA4-7E866CDD5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0A8-AA3C-4F4E-B070-0F7D9E0D272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7A07-4200-4F99-A010-20D49B8E42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D4AC-841C-45BE-B826-E619DF1512A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033B-F763-455C-B699-9A251BB65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864B-52E3-4E32-BED1-A98738A1CC22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DEFF-7BE2-47D3-AA8B-532689F2AB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ser\Desktop\讓世界聽到你我在宜蘭的成長故事短講比賽\底圖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1385213" cy="302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59F1D3-110A-4FAF-901F-6D6C62E78C4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B34E4-542A-4931-936F-5B6F329C7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4288" y="25941187"/>
            <a:ext cx="12745416" cy="216024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84768" y="4607693"/>
            <a:ext cx="20881975" cy="2873029"/>
            <a:chOff x="504825" y="5210174"/>
            <a:chExt cx="20881975" cy="2873029"/>
          </a:xfrm>
        </p:grpSpPr>
        <p:sp>
          <p:nvSpPr>
            <p:cNvPr id="4" name="文字版面配置區 2"/>
            <p:cNvSpPr txBox="1">
              <a:spLocks/>
            </p:cNvSpPr>
            <p:nvPr/>
          </p:nvSpPr>
          <p:spPr>
            <a:xfrm>
              <a:off x="504825" y="5210174"/>
              <a:ext cx="20881975" cy="2873029"/>
            </a:xfrm>
            <a:prstGeom prst="rect">
              <a:avLst/>
            </a:prstGeom>
          </p:spPr>
          <p:txBody>
            <a:bodyPr lIns="295232" tIns="147616" rIns="295232" bIns="147616" anchor="t" anchorCtr="0">
              <a:normAutofit/>
            </a:bodyPr>
            <a:lstStyle>
              <a:lvl1pPr marL="0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476162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952323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7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4428485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5904647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7380808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8856970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0333131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1809293" indent="0" algn="ctr" defTabSz="295232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4" algn="l">
                <a:lnSpc>
                  <a:spcPct val="160000"/>
                </a:lnSpc>
                <a:spcBef>
                  <a:spcPts val="0"/>
                </a:spcBef>
                <a:defRPr/>
              </a:pPr>
              <a:endParaRPr kumimoji="0" lang="en-US" altLang="zh-TW" sz="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endParaRPr>
            </a:p>
            <a:p>
              <a:pPr marL="0" lvl="4" algn="l">
                <a:lnSpc>
                  <a:spcPct val="160000"/>
                </a:lnSpc>
                <a:spcBef>
                  <a:spcPts val="0"/>
                </a:spcBef>
                <a:defRPr/>
              </a:pPr>
              <a:r>
                <a:rPr kumimoji="0" lang="en-US" altLang="zh-TW" sz="34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/>
                </a:rPr>
                <a:t>※</a:t>
              </a:r>
              <a:r>
                <a:rPr kumimoji="0" lang="zh-TW" altLang="en-US" sz="34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參賽主題：宜蘭人文自然景點踏查遊習的心得和省思</a:t>
              </a:r>
              <a:endParaRPr kumimoji="0" lang="en-US" altLang="zh-TW" sz="3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4" algn="l"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/>
                </a:rPr>
                <a:t>※</a:t>
              </a:r>
              <a:r>
                <a:rPr kumimoji="0" lang="zh-TW" altLang="en-US" sz="34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演講題目：東</a:t>
              </a:r>
              <a:r>
                <a:rPr kumimoji="0" lang="zh-TW" altLang="en-US" sz="34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與西，激盪的文化泉</a:t>
              </a:r>
              <a:r>
                <a:rPr kumimoji="0" lang="zh-TW" altLang="en-US" sz="34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河</a:t>
              </a:r>
              <a:endParaRPr kumimoji="0"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4" algn="l" fontAlgn="auto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51" name="文字版面配置區 4"/>
            <p:cNvSpPr txBox="1">
              <a:spLocks/>
            </p:cNvSpPr>
            <p:nvPr/>
          </p:nvSpPr>
          <p:spPr bwMode="auto">
            <a:xfrm>
              <a:off x="13719909" y="5496845"/>
              <a:ext cx="7247110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144588" indent="-1144588" eaLnBrk="0" hangingPunct="0">
                <a:spcBef>
                  <a:spcPct val="20000"/>
                </a:spcBef>
                <a:buFont typeface="Arial" charset="0"/>
                <a:buChar char="•"/>
                <a:defRPr sz="103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2398713" indent="-922338" eaLnBrk="0" hangingPunct="0">
                <a:spcBef>
                  <a:spcPct val="20000"/>
                </a:spcBef>
                <a:buFont typeface="Arial" charset="0"/>
                <a:buChar char="–"/>
                <a:defRPr sz="9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3689350" indent="-736600" eaLnBrk="0" hangingPunct="0">
                <a:spcBef>
                  <a:spcPct val="20000"/>
                </a:spcBef>
                <a:buFont typeface="Arial" charset="0"/>
                <a:buChar char="•"/>
                <a:defRPr sz="77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5165725" indent="-736600" eaLnBrk="0" hangingPunct="0">
                <a:spcBef>
                  <a:spcPct val="20000"/>
                </a:spcBef>
                <a:buFont typeface="Arial" charset="0"/>
                <a:buChar char="–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6642100" indent="-736600" eaLnBrk="0" hangingPunct="0">
                <a:spcBef>
                  <a:spcPct val="20000"/>
                </a:spcBef>
                <a:buFont typeface="Arial" charset="0"/>
                <a:buChar char="»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7099300" indent="-736600" defTabSz="2951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7556500" indent="-736600" defTabSz="2951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8013700" indent="-736600" defTabSz="2951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8470900" indent="-736600" defTabSz="2951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65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0" lvl="4" indent="0" defTabSz="2952323" eaLnBrk="1" hangingPunct="1">
                <a:lnSpc>
                  <a:spcPct val="160000"/>
                </a:lnSpc>
                <a:spcBef>
                  <a:spcPts val="0"/>
                </a:spcBef>
                <a:buNone/>
                <a:defRPr/>
              </a:pPr>
              <a:r>
                <a:rPr kumimoji="0" lang="en-US" altLang="zh-TW" sz="34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 2"/>
                </a:rPr>
                <a:t>※</a:t>
              </a:r>
              <a:r>
                <a:rPr kumimoji="0" lang="zh-TW" altLang="en-US" sz="3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隊</a:t>
              </a:r>
              <a:r>
                <a:rPr kumimoji="0" lang="zh-TW" altLang="en-US" sz="3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名：雨都中的蘭陽行</a:t>
              </a:r>
              <a:endParaRPr kumimoji="0"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indent="0" eaLnBrk="1" hangingPunct="1">
                <a:lnSpc>
                  <a:spcPts val="72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kumimoji="0" lang="en-US" altLang="zh-TW" sz="34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 2"/>
                </a:rPr>
                <a:t>※</a:t>
              </a:r>
              <a:r>
                <a:rPr kumimoji="0" lang="zh-TW" altLang="en-US" sz="3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作者：邱建勳／許竣傑</a:t>
              </a:r>
              <a:endParaRPr kumimoji="0"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7" name="內容版面配置區 5"/>
          <p:cNvSpPr txBox="1">
            <a:spLocks/>
          </p:cNvSpPr>
          <p:nvPr/>
        </p:nvSpPr>
        <p:spPr>
          <a:xfrm>
            <a:off x="468264" y="6770291"/>
            <a:ext cx="20485719" cy="188828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107121" indent="-110712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763" indent="-92260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40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566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727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889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5051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1212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737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介紹：</a:t>
            </a:r>
            <a:endParaRPr kumimoji="0" lang="en-US" altLang="zh-TW" sz="6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踏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地點的情形</a:t>
            </a:r>
            <a:endParaRPr kumimoji="0" lang="en-US" altLang="zh-TW" sz="6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20000" fontAlgn="auto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羅東的北成區多以蓮花為主要景色，也是該區一大特色產業。因為區內湧泉豐富 、水質純淨，生長的荷花的型態、花色等特徵、品質良好，生產的蓮子、蓮藕、蓮花茶等農產品，口感佳且香味獨特，孕育出當地的荷花產業。搭配幾處竹圍環繞樸實傳統的「三合院」老宅建築，陳列保存多年、古色古香的風鼓、米籮、簑衣各式農具及常民生活器具，別有一番古色古香之氣息。而柯林區產業結構有別於北成區，此區較富特色的是的水產養殖及畜牧業。部分農民利用地下湧泉，挖池經營毛蟹、草蝦、香魚、錦鯉等水產養殖以及養鴨、養羊事業，活絡了地方產業經濟並改變農村景觀風貌。牧羊場是假日親子活動及戶外教學的最佳去處。加上農田水利會的「柯林生態教育園區、分洪堰湧泉公園等等」，流域間豐富的動植物生態環境，成為多種鳥類的棲息地。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20000" fontAlgn="auto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我的心得與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kumimoji="0" lang="en-US" altLang="zh-TW" sz="6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成舊稱『客人城』其名稱沿用至今；十八世紀末從唐山越過黑水溝到達龜山島的人民，登陸在蘭陽頭城、五結沿海或者從台疆中部移墾到來。十八世紀初；漳人、泉人、粵人等，已雜居於北成一帶活動，其中以『客人』族群佔多數，有著多元的族群</a:t>
            </a:r>
            <a:r>
              <a:rPr kumimoji="0" lang="zh-TW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聚落。</a:t>
            </a:r>
            <a:endParaRPr kumimoji="0" lang="zh-TW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年一月，三年級的春天，我們透過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AIESEC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（國際經濟商管學生會）及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AEM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（經管系），迎接了來自德國與日本的同學，這也是我真正深入走入宜蘭的第一步，與他們共同前往多個人文匯聚之地。位於羅東運動公園不遠處，客人城再生藝術坊，為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1983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年東岳先生辛苦所留下的。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2004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年與謝東育老師共同創辦環保、人文、教育體驗園區；從最初的兩個人，到目前的再生藝術協會，在會長帶領下，一步步的成長、紮根。客人城本著愛物惜物的觀念重視著教育與關懷。</a:t>
            </a: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走訪的聯繫感，深化的是文化間彼此的理解和自我與台灣社會的情感。北城庄地處距離羅東市區不遠的近郊。擁有荷田生態池，約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公頃，有紅花子蓮、廣東白蓮珍貴碗蓮品系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紅千瓣、白千瓣、出水黃鸝等數種大型奇蓮，另有荷田挖藕體驗區以及荷花館、茶藝館。在那段時間裡，蘭陽平原如一本帶著神秘色彩的書籍，旅行與踏訪是我們翻閱這一頁頁圖文並茂的作法。我們在雨中奔馳、行駛在潤雨灌溉的蘭陽大到小巷，我們紀錄、我們分享、我們交流著想法和生活中的種種不同。</a:t>
            </a: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北成的陳家老宅，是第十九代世祖陳元禎率家人於厝前興建。陳家老宅格局採二進三開間，為穿斗式結構合院及分多階段建築群。未整修前；正身右翼已完全塌陷，左護龍以竹編夾泥建的間屋也已拆毀。為保留具有歷史價值之陳家老宅建築閒置空間，九十年起向行政院農委會申請『老宅整修計畫』獲准經費補助，九十二年七月十三日完成正廳整修工程，舉行落成典禮推動地方觀光、休閒產業的教育訓練中心及農村古文物展示館。人文的映象刻劃在器械和族譜的展示上，血液和文化的傳承顯得如此特別和淵遠流長。我們記錄著“家族”的光彩卻與德國截然相反，他們紀念著“個人”的存在。名和姓是透過個人的成就和事蹟所榮耀。</a:t>
            </a: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到羅東運動公園，討論為什麼神獸要鎮守四方，途中有該地的烏龜住戶臨時探訪，公園以水、綠、健康為三大主體，將地形景觀、植物景觀、水流景觀及運動設施結合，細微的建設及擺式結合台灣本土特色及蘭陽風情，感受這一大片綠色藝術結晶。景觀從楓葉谷、茄冬林道、相思樹到椰子廣場、落羽松、重陽木等。行經望天丘、節理護岸、飛鳥飛石、圓形廣場；水源流經溪谷、蘭陽泉、青龍護岸等。</a:t>
            </a:r>
          </a:p>
          <a:p>
            <a:pPr marL="0" indent="720000" algn="just" hangingPunct="0">
              <a:spcBef>
                <a:spcPts val="100"/>
              </a:spcBef>
              <a:buNone/>
            </a:pPr>
            <a:r>
              <a:rPr kumimoji="0"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在員山機堡，看著歷史舊痕、思索著戰爭文化；我們行經望龍埤，環湖並欣賞聚落景象；我們到伯朗、亞典與玉兔學校理解文化工廠的發展；在蘭陽博物館探究歷史的一筆一劃；到花泉農場，自然包圍中享受瀰漫的野薑花香</a:t>
            </a:r>
            <a:r>
              <a:rPr kumimoji="0" lang="zh-TW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20000">
              <a:spcBef>
                <a:spcPts val="100"/>
              </a:spcBef>
              <a:buNone/>
            </a:pPr>
            <a:endParaRPr kumimoji="0"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en-US" altLang="zh-TW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值得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分享的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kumimoji="0" lang="en-US" altLang="zh-TW" sz="6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720000" fontAlgn="auto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在靠近北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庄的陳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老宅，人文的映象刻劃在器械和族譜的展示上，血液和文化的傳承顯得如此特別和淵遠流長。我們記錄著“家族”的光彩卻與德國截然相反，他們紀念著“個人”的存在。名和姓是透過個人的成就和事蹟所榮耀。</a:t>
            </a:r>
          </a:p>
          <a:p>
            <a:pPr marL="0" lvl="4" indent="720000" fontAlgn="auto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走訪的聯繫感，深化的是文化間彼此的理解和自我與台灣社會的情感。在那段時間裡，蘭陽平原如一本帶著神秘色彩的書籍，旅行與踏訪是我們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翻閱這一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頁頁圖文並茂的作法。我們在雨中奔馳、行駛在潤雨灌溉的蘭陽大到小巷，我們紀錄、我們分享、我們交流著想法和生活中的種種不同，然後成長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kumimoji="0"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書籍：</a:t>
            </a:r>
            <a:endParaRPr kumimoji="0"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羅東溪休閒農業區－解說劇本　羅東溪休閒農業區發展協會</a:t>
            </a:r>
            <a:endParaRPr kumimoji="0"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endParaRPr kumimoji="0"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宜蘭縣觀光大使協進會　</a:t>
            </a:r>
            <a:r>
              <a:rPr kumimoji="0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2015.01.05</a:t>
            </a:r>
            <a:r>
              <a:rPr kumimoji="0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kumimoji="0"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://tourguide.e-land.gov.tw</a:t>
            </a:r>
            <a:r>
              <a:rPr kumimoji="0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endParaRPr kumimoji="0"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3" name="文字方塊 8"/>
          <p:cNvSpPr txBox="1">
            <a:spLocks noChangeArrowheads="1"/>
          </p:cNvSpPr>
          <p:nvPr/>
        </p:nvSpPr>
        <p:spPr bwMode="auto">
          <a:xfrm>
            <a:off x="4716463" y="23420388"/>
            <a:ext cx="1841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2" rIns="91427" bIns="457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58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1223</Words>
  <Application>Microsoft Office PowerPoint</Application>
  <PresentationFormat>自訂</PresentationFormat>
  <Paragraphs>26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ILC.EDU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35</cp:revision>
  <cp:lastPrinted>2015-06-08T07:18:53Z</cp:lastPrinted>
  <dcterms:created xsi:type="dcterms:W3CDTF">2015-05-12T07:46:39Z</dcterms:created>
  <dcterms:modified xsi:type="dcterms:W3CDTF">2015-06-11T10:47:09Z</dcterms:modified>
</cp:coreProperties>
</file>