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2"/>
  </p:notesMasterIdLst>
  <p:sldIdLst>
    <p:sldId id="283" r:id="rId2"/>
    <p:sldId id="284" r:id="rId3"/>
    <p:sldId id="256" r:id="rId4"/>
    <p:sldId id="257" r:id="rId5"/>
    <p:sldId id="258" r:id="rId6"/>
    <p:sldId id="259" r:id="rId7"/>
    <p:sldId id="442"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390" r:id="rId31"/>
    <p:sldId id="391" r:id="rId32"/>
    <p:sldId id="392" r:id="rId33"/>
    <p:sldId id="393" r:id="rId34"/>
    <p:sldId id="394" r:id="rId35"/>
    <p:sldId id="395" r:id="rId36"/>
    <p:sldId id="396" r:id="rId37"/>
    <p:sldId id="397" r:id="rId38"/>
    <p:sldId id="398" r:id="rId39"/>
    <p:sldId id="454" r:id="rId40"/>
    <p:sldId id="400" r:id="rId41"/>
    <p:sldId id="401" r:id="rId42"/>
    <p:sldId id="402" r:id="rId43"/>
    <p:sldId id="403" r:id="rId44"/>
    <p:sldId id="453" r:id="rId45"/>
    <p:sldId id="404" r:id="rId46"/>
    <p:sldId id="405" r:id="rId47"/>
    <p:sldId id="406"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 id="305" r:id="rId69"/>
    <p:sldId id="306" r:id="rId70"/>
    <p:sldId id="307" r:id="rId71"/>
    <p:sldId id="308"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21" r:id="rId85"/>
    <p:sldId id="322" r:id="rId86"/>
    <p:sldId id="407" r:id="rId87"/>
    <p:sldId id="408" r:id="rId88"/>
    <p:sldId id="409" r:id="rId89"/>
    <p:sldId id="410" r:id="rId90"/>
    <p:sldId id="411" r:id="rId91"/>
    <p:sldId id="412" r:id="rId92"/>
    <p:sldId id="443" r:id="rId93"/>
    <p:sldId id="414" r:id="rId94"/>
    <p:sldId id="415" r:id="rId95"/>
    <p:sldId id="416" r:id="rId96"/>
    <p:sldId id="417" r:id="rId97"/>
    <p:sldId id="418" r:id="rId98"/>
    <p:sldId id="419" r:id="rId99"/>
    <p:sldId id="420" r:id="rId100"/>
    <p:sldId id="421" r:id="rId101"/>
    <p:sldId id="422" r:id="rId102"/>
    <p:sldId id="423" r:id="rId103"/>
    <p:sldId id="424" r:id="rId104"/>
    <p:sldId id="425" r:id="rId105"/>
    <p:sldId id="426" r:id="rId106"/>
    <p:sldId id="427" r:id="rId107"/>
    <p:sldId id="428" r:id="rId108"/>
    <p:sldId id="429" r:id="rId109"/>
    <p:sldId id="430" r:id="rId110"/>
    <p:sldId id="431" r:id="rId111"/>
    <p:sldId id="337" r:id="rId112"/>
    <p:sldId id="338" r:id="rId113"/>
    <p:sldId id="339" r:id="rId114"/>
    <p:sldId id="340" r:id="rId115"/>
    <p:sldId id="341" r:id="rId116"/>
    <p:sldId id="444" r:id="rId117"/>
    <p:sldId id="445" r:id="rId118"/>
    <p:sldId id="344" r:id="rId119"/>
    <p:sldId id="345" r:id="rId120"/>
    <p:sldId id="446" r:id="rId121"/>
    <p:sldId id="347" r:id="rId122"/>
    <p:sldId id="348" r:id="rId123"/>
    <p:sldId id="447" r:id="rId124"/>
    <p:sldId id="448" r:id="rId125"/>
    <p:sldId id="449" r:id="rId126"/>
    <p:sldId id="352" r:id="rId127"/>
    <p:sldId id="450" r:id="rId128"/>
    <p:sldId id="353" r:id="rId129"/>
    <p:sldId id="451" r:id="rId130"/>
    <p:sldId id="354" r:id="rId131"/>
    <p:sldId id="355" r:id="rId132"/>
    <p:sldId id="452" r:id="rId133"/>
    <p:sldId id="356" r:id="rId134"/>
    <p:sldId id="357" r:id="rId135"/>
    <p:sldId id="358" r:id="rId136"/>
    <p:sldId id="361" r:id="rId137"/>
    <p:sldId id="362" r:id="rId138"/>
    <p:sldId id="436" r:id="rId139"/>
    <p:sldId id="437" r:id="rId140"/>
    <p:sldId id="438" r:id="rId141"/>
    <p:sldId id="368" r:id="rId142"/>
    <p:sldId id="369" r:id="rId143"/>
    <p:sldId id="370" r:id="rId144"/>
    <p:sldId id="371" r:id="rId145"/>
    <p:sldId id="373" r:id="rId146"/>
    <p:sldId id="435" r:id="rId147"/>
    <p:sldId id="374" r:id="rId148"/>
    <p:sldId id="439" r:id="rId149"/>
    <p:sldId id="375" r:id="rId150"/>
    <p:sldId id="376" r:id="rId151"/>
    <p:sldId id="377" r:id="rId152"/>
    <p:sldId id="378" r:id="rId153"/>
    <p:sldId id="379" r:id="rId154"/>
    <p:sldId id="380" r:id="rId155"/>
    <p:sldId id="381" r:id="rId156"/>
    <p:sldId id="382" r:id="rId157"/>
    <p:sldId id="383" r:id="rId158"/>
    <p:sldId id="384" r:id="rId159"/>
    <p:sldId id="440" r:id="rId160"/>
    <p:sldId id="385" r:id="rId161"/>
    <p:sldId id="323" r:id="rId162"/>
    <p:sldId id="324" r:id="rId163"/>
    <p:sldId id="325" r:id="rId164"/>
    <p:sldId id="326" r:id="rId165"/>
    <p:sldId id="327" r:id="rId166"/>
    <p:sldId id="328" r:id="rId167"/>
    <p:sldId id="329" r:id="rId168"/>
    <p:sldId id="330" r:id="rId169"/>
    <p:sldId id="331" r:id="rId170"/>
    <p:sldId id="332" r:id="rId171"/>
    <p:sldId id="333" r:id="rId172"/>
    <p:sldId id="334" r:id="rId173"/>
    <p:sldId id="335" r:id="rId174"/>
    <p:sldId id="336" r:id="rId175"/>
    <p:sldId id="388" r:id="rId176"/>
    <p:sldId id="386" r:id="rId177"/>
    <p:sldId id="387" r:id="rId178"/>
    <p:sldId id="389" r:id="rId179"/>
    <p:sldId id="360" r:id="rId180"/>
    <p:sldId id="441" r:id="rId18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Book Antiqua" panose="02040602050305030304" pitchFamily="18"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Book Antiqua" panose="02040602050305030304" pitchFamily="18"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Book Antiqua" panose="02040602050305030304" pitchFamily="18"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Book Antiqua" panose="02040602050305030304" pitchFamily="18"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Book Antiqua" panose="02040602050305030304"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Book Antiqua" panose="02040602050305030304"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Book Antiqua" panose="02040602050305030304"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Book Antiqua" panose="02040602050305030304"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Book Antiqua" panose="0204060205030503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81" autoAdjust="0"/>
  </p:normalViewPr>
  <p:slideViewPr>
    <p:cSldViewPr>
      <p:cViewPr varScale="1">
        <p:scale>
          <a:sx n="109" d="100"/>
          <a:sy n="109" d="100"/>
        </p:scale>
        <p:origin x="16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195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notesMaster" Target="notesMasters/notesMaster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77841627-E495-49F5-B851-19A7A9CAFAA5}" type="datetimeFigureOut">
              <a:rPr lang="zh-TW" altLang="en-US"/>
              <a:pPr>
                <a:defRPr/>
              </a:pPr>
              <a:t>2017/12/20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9369F7AB-C6A3-4391-AB88-C453E4725BA5}"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b="1" smtClean="0"/>
              <a:t>「因信稱義」就是：人原本在上帝面前是罪人，與上帝的恩典與祝福遠離；但是當我們信靠耶穌時，我們的罪就能被上帝赦免，在上帝面前成為一位無罪的「義人」</a:t>
            </a:r>
            <a:r>
              <a:rPr lang="zh-TW" altLang="en-US" smtClean="0"/>
              <a:t>。</a:t>
            </a:r>
          </a:p>
        </p:txBody>
      </p:sp>
      <p:sp>
        <p:nvSpPr>
          <p:cNvPr id="195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D439C660-405B-461B-8356-02CEA3FA6FE1}" type="slidenum">
              <a:rPr kumimoji="0" lang="zh-TW" altLang="en-US">
                <a:latin typeface="Calibri" panose="020F0502020204030204" pitchFamily="34" charset="0"/>
              </a:rPr>
              <a:pPr eaLnBrk="1" hangingPunct="1"/>
              <a:t>38</a:t>
            </a:fld>
            <a:endParaRPr kumimoji="0" lang="zh-TW"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48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15A79CD8-3325-4D7A-91B9-FF20541460E4}" type="slidenum">
              <a:rPr kumimoji="0" lang="zh-TW" altLang="en-US">
                <a:latin typeface="Calibri" panose="020F0502020204030204" pitchFamily="34" charset="0"/>
              </a:rPr>
              <a:pPr eaLnBrk="1" hangingPunct="1"/>
              <a:t>124</a:t>
            </a:fld>
            <a:endParaRPr kumimoji="0" lang="zh-TW"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近年來   台灣男生能做的工作   女性也能做了</a:t>
            </a:r>
            <a:endParaRPr lang="en-US" altLang="zh-TW" smtClean="0"/>
          </a:p>
          <a:p>
            <a:pPr eaLnBrk="1" hangingPunct="1">
              <a:spcBef>
                <a:spcPct val="0"/>
              </a:spcBef>
            </a:pPr>
            <a:r>
              <a:rPr lang="zh-TW" altLang="en-US" smtClean="0"/>
              <a:t>甚至有些女性領的錢還比男生還多</a:t>
            </a:r>
            <a:endParaRPr lang="en-US" altLang="zh-TW" smtClean="0"/>
          </a:p>
          <a:p>
            <a:pPr eaLnBrk="1" hangingPunct="1">
              <a:spcBef>
                <a:spcPct val="0"/>
              </a:spcBef>
            </a:pPr>
            <a:r>
              <a:rPr lang="zh-TW" altLang="en-US" smtClean="0"/>
              <a:t>也因此不像傳統女性</a:t>
            </a:r>
            <a:endParaRPr lang="en-US" altLang="zh-TW" smtClean="0"/>
          </a:p>
          <a:p>
            <a:pPr eaLnBrk="1" hangingPunct="1">
              <a:spcBef>
                <a:spcPct val="0"/>
              </a:spcBef>
            </a:pPr>
            <a:r>
              <a:rPr lang="zh-TW" altLang="en-US" smtClean="0"/>
              <a:t>依樣需要依靠者男生</a:t>
            </a:r>
            <a:endParaRPr lang="en-US" altLang="zh-TW" smtClean="0"/>
          </a:p>
          <a:p>
            <a:pPr eaLnBrk="1" hangingPunct="1">
              <a:spcBef>
                <a:spcPct val="0"/>
              </a:spcBef>
            </a:pPr>
            <a:r>
              <a:rPr lang="zh-TW" altLang="en-US" smtClean="0"/>
              <a:t>因為自己可以自立自強</a:t>
            </a:r>
            <a:endParaRPr lang="en-US" altLang="zh-TW" smtClean="0"/>
          </a:p>
          <a:p>
            <a:pPr eaLnBrk="1" hangingPunct="1">
              <a:spcBef>
                <a:spcPct val="0"/>
              </a:spcBef>
            </a:pPr>
            <a:r>
              <a:rPr lang="zh-TW" altLang="en-US" smtClean="0"/>
              <a:t>所以為啥需要依靠男生呢</a:t>
            </a:r>
            <a:r>
              <a:rPr lang="en-US" altLang="zh-TW" smtClean="0"/>
              <a:t>??</a:t>
            </a:r>
          </a:p>
          <a:p>
            <a:pPr eaLnBrk="1" hangingPunct="1">
              <a:spcBef>
                <a:spcPct val="0"/>
              </a:spcBef>
            </a:pPr>
            <a:r>
              <a:rPr lang="zh-TW" altLang="en-US" smtClean="0"/>
              <a:t>因此許多男生就跑去找篇比較低等的女性</a:t>
            </a:r>
            <a:endParaRPr lang="en-US" altLang="zh-TW" smtClean="0"/>
          </a:p>
          <a:p>
            <a:pPr eaLnBrk="1" hangingPunct="1">
              <a:spcBef>
                <a:spcPct val="0"/>
              </a:spcBef>
            </a:pPr>
            <a:r>
              <a:rPr lang="en-US" altLang="zh-TW" smtClean="0"/>
              <a:t>(</a:t>
            </a:r>
            <a:r>
              <a:rPr lang="zh-TW" altLang="en-US" smtClean="0"/>
              <a:t>東南亞</a:t>
            </a:r>
            <a:r>
              <a:rPr lang="en-US" altLang="zh-TW" smtClean="0"/>
              <a:t>)</a:t>
            </a:r>
          </a:p>
          <a:p>
            <a:pPr eaLnBrk="1" hangingPunct="1">
              <a:spcBef>
                <a:spcPct val="0"/>
              </a:spcBef>
            </a:pPr>
            <a:endParaRPr lang="en-US" altLang="zh-TW" smtClean="0"/>
          </a:p>
        </p:txBody>
      </p:sp>
      <p:sp>
        <p:nvSpPr>
          <p:cNvPr id="2058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3B1F9278-9685-427E-9B3B-6C2B3DED7955}" type="slidenum">
              <a:rPr kumimoji="0" lang="zh-TW" altLang="en-US">
                <a:latin typeface="Calibri" panose="020F0502020204030204" pitchFamily="34" charset="0"/>
              </a:rPr>
              <a:pPr eaLnBrk="1" hangingPunct="1"/>
              <a:t>125</a:t>
            </a:fld>
            <a:endParaRPr kumimoji="0" lang="zh-TW"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68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B1B92136-2695-4391-88CC-653C286E5617}" type="slidenum">
              <a:rPr kumimoji="0" lang="zh-TW" altLang="en-US">
                <a:latin typeface="Calibri" panose="020F0502020204030204" pitchFamily="34" charset="0"/>
              </a:rPr>
              <a:pPr eaLnBrk="1" hangingPunct="1"/>
              <a:t>127</a:t>
            </a:fld>
            <a:endParaRPr kumimoji="0" lang="zh-TW"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。來台之後，由於語言不通不但在家裡需與家人比手畫腳方式溝通，對於外在的世界更是陌生，不能獨自出門或不敢獨自出門，與外界產生隔離。</a:t>
            </a:r>
            <a:r>
              <a:rPr lang="en-US" altLang="zh-TW" smtClean="0"/>
              <a:t>〝</a:t>
            </a:r>
            <a:r>
              <a:rPr lang="zh-TW" altLang="en-US" smtClean="0"/>
              <a:t>家</a:t>
            </a:r>
            <a:r>
              <a:rPr lang="en-US" altLang="zh-TW" smtClean="0"/>
              <a:t>〞</a:t>
            </a:r>
            <a:r>
              <a:rPr lang="zh-TW" altLang="en-US" smtClean="0"/>
              <a:t>成為了外籍配偶的牢籠。而外籍配偶在家中對於家人也因語言不通，溝通能力差，容易產生誤會或溝通不良而產生衝突，尤其對於需侍奉公婆的外籍配偶其處境就更艱難。</a:t>
            </a:r>
          </a:p>
          <a:p>
            <a:pPr eaLnBrk="1" hangingPunct="1">
              <a:spcBef>
                <a:spcPct val="0"/>
              </a:spcBef>
            </a:pPr>
            <a:r>
              <a:rPr lang="zh-TW" altLang="en-US" smtClean="0"/>
              <a:t>除了語言不同之外，台灣地區最大多數東南亞籍的外籍配偶，雖然膚色與外型上與台灣婦女沒有太大的差別，但生活習慣上與文化習俗上仍有不少差異，例如，宗教信仰、飲食口味、生活習慣或照顧習慣上等，均有相當大的不同。</a:t>
            </a:r>
          </a:p>
          <a:p>
            <a:pPr eaLnBrk="1" hangingPunct="1">
              <a:spcBef>
                <a:spcPct val="0"/>
              </a:spcBef>
            </a:pPr>
            <a:endParaRPr lang="en-US" altLang="zh-TW" smtClean="0"/>
          </a:p>
          <a:p>
            <a:pPr eaLnBrk="1" hangingPunct="1">
              <a:spcBef>
                <a:spcPct val="0"/>
              </a:spcBef>
            </a:pPr>
            <a:r>
              <a:rPr lang="zh-TW" altLang="en-US" smtClean="0"/>
              <a:t>娶東南亞外籍配偶者的家庭多為經濟弱勢底層的家庭，多集中於農與勞工的社會階層。跨國婚姻的東南亞外籍配偶在來台的初期就需負擔生養子女、分擔家務或甚至於需就業或工作以補貼家用改善家庭經濟狀況。雖然現在外籍配偶很快就能夠取得工作證，但是由於語言不通、文字看不懂的限制，能夠從事的工作只能從事社會中低所得及非技術產業部門，平均月收入更低於基本工資（夏曉鵑，</a:t>
            </a:r>
            <a:r>
              <a:rPr lang="en-US" altLang="zh-TW" smtClean="0"/>
              <a:t>2000</a:t>
            </a:r>
            <a:r>
              <a:rPr lang="zh-TW" altLang="en-US" smtClean="0"/>
              <a:t>）。而大陸配偶雖較無語言問題但其就業上的限制比外籍配偶嚴格。夫家期待外籍配偶們能改善家庭經濟狀況，但是外籍配偶就業上的限制與困難使她們並未能立即改變夫家的經濟狀況。</a:t>
            </a:r>
            <a:endParaRPr lang="en-US" altLang="zh-TW" smtClean="0"/>
          </a:p>
          <a:p>
            <a:pPr eaLnBrk="1" hangingPunct="1">
              <a:spcBef>
                <a:spcPct val="0"/>
              </a:spcBef>
            </a:pPr>
            <a:endParaRPr lang="en-US" altLang="zh-TW" smtClean="0"/>
          </a:p>
          <a:p>
            <a:pPr eaLnBrk="1" hangingPunct="1">
              <a:spcBef>
                <a:spcPct val="0"/>
              </a:spcBef>
            </a:pPr>
            <a:r>
              <a:rPr lang="zh-TW" altLang="en-US" smtClean="0"/>
              <a:t>原有與娘家或過去的支持系統中斷或難以用電話聯繫</a:t>
            </a:r>
          </a:p>
        </p:txBody>
      </p:sp>
      <p:sp>
        <p:nvSpPr>
          <p:cNvPr id="2078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9CC4A1C0-24D9-4317-82B4-C54AA9936A69}" type="slidenum">
              <a:rPr kumimoji="0" lang="zh-TW" altLang="en-US">
                <a:latin typeface="Calibri" panose="020F0502020204030204" pitchFamily="34" charset="0"/>
              </a:rPr>
              <a:pPr eaLnBrk="1" hangingPunct="1"/>
              <a:t>128</a:t>
            </a:fld>
            <a:endParaRPr kumimoji="0" lang="zh-TW"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89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3797FAE3-2CBE-4118-8112-3E7146DF3737}" type="slidenum">
              <a:rPr kumimoji="0" lang="zh-TW" altLang="en-US">
                <a:latin typeface="Calibri" panose="020F0502020204030204" pitchFamily="34" charset="0"/>
              </a:rPr>
              <a:pPr eaLnBrk="1" hangingPunct="1"/>
              <a:t>133</a:t>
            </a:fld>
            <a:endParaRPr kumimoji="0" lang="zh-TW"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9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0B05D9ED-3F1C-4A6A-BA9B-6D2B8D153DA4}" type="slidenum">
              <a:rPr kumimoji="0" lang="zh-TW" altLang="en-US">
                <a:latin typeface="Calibri" panose="020F0502020204030204" pitchFamily="34" charset="0"/>
              </a:rPr>
              <a:pPr eaLnBrk="1" hangingPunct="1"/>
              <a:t>134</a:t>
            </a:fld>
            <a:endParaRPr kumimoji="0" lang="zh-TW"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10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833BA583-A738-4542-B75C-580382DC7224}" type="slidenum">
              <a:rPr kumimoji="0" lang="zh-TW" altLang="en-US">
                <a:latin typeface="Calibri" panose="020F0502020204030204" pitchFamily="34" charset="0"/>
              </a:rPr>
              <a:pPr eaLnBrk="1" hangingPunct="1"/>
              <a:t>136</a:t>
            </a:fld>
            <a:endParaRPr kumimoji="0" lang="zh-TW"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119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4A5BD3E0-861C-421D-A879-BE98302A00AE}" type="slidenum">
              <a:rPr kumimoji="0" lang="zh-TW" altLang="en-US">
                <a:latin typeface="Calibri" panose="020F0502020204030204" pitchFamily="34" charset="0"/>
              </a:rPr>
              <a:pPr eaLnBrk="1" hangingPunct="1"/>
              <a:t>179</a:t>
            </a:fld>
            <a:endParaRPr kumimoji="0" lang="zh-TW"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為什麼要提到育嬰假呢   因為時常我們聽到有些女性因為請了育嬰假而被強制某些同意書</a:t>
            </a:r>
            <a:endParaRPr lang="en-US" altLang="zh-TW" smtClean="0"/>
          </a:p>
          <a:p>
            <a:pPr eaLnBrk="1" hangingPunct="1">
              <a:spcBef>
                <a:spcPct val="0"/>
              </a:spcBef>
            </a:pPr>
            <a:r>
              <a:rPr lang="zh-TW" altLang="en-US" smtClean="0"/>
              <a:t>因此我就分析了一下這一點  </a:t>
            </a:r>
            <a:endParaRPr lang="en-US" altLang="zh-TW" smtClean="0"/>
          </a:p>
        </p:txBody>
      </p:sp>
      <p:sp>
        <p:nvSpPr>
          <p:cNvPr id="1966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E9D22E45-1DE3-4556-9363-D5F295F4C083}" type="slidenum">
              <a:rPr kumimoji="0" lang="zh-TW" altLang="en-US">
                <a:latin typeface="Calibri" panose="020F0502020204030204" pitchFamily="34" charset="0"/>
              </a:rPr>
              <a:pPr eaLnBrk="1" hangingPunct="1"/>
              <a:t>113</a:t>
            </a:fld>
            <a:endParaRPr kumimoji="0" lang="zh-TW"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C287A601-F924-44F1-AADE-F94741A220F8}" type="slidenum">
              <a:rPr kumimoji="0" lang="zh-TW" altLang="en-US">
                <a:latin typeface="Calibri" panose="020F0502020204030204" pitchFamily="34" charset="0"/>
              </a:rPr>
              <a:pPr eaLnBrk="1" hangingPunct="1"/>
              <a:t>114</a:t>
            </a:fld>
            <a:endParaRPr kumimoji="0" lang="zh-TW"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98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6B5F0CAA-0E32-4B35-8A88-C31DE70EB1C1}" type="slidenum">
              <a:rPr kumimoji="0" lang="zh-TW" altLang="en-US">
                <a:latin typeface="Calibri" panose="020F0502020204030204" pitchFamily="34" charset="0"/>
              </a:rPr>
              <a:pPr eaLnBrk="1" hangingPunct="1"/>
              <a:t>118</a:t>
            </a:fld>
            <a:endParaRPr kumimoji="0" lang="zh-TW"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99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4AA04AF2-A621-4727-A3EA-BA514A1874B4}" type="slidenum">
              <a:rPr kumimoji="0" lang="zh-TW" altLang="en-US">
                <a:latin typeface="Calibri" panose="020F0502020204030204" pitchFamily="34" charset="0"/>
              </a:rPr>
              <a:pPr eaLnBrk="1" hangingPunct="1"/>
              <a:t>119</a:t>
            </a:fld>
            <a:endParaRPr kumimoji="0" lang="zh-TW"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這是最近年來我們的所得差距</a:t>
            </a:r>
            <a:endParaRPr lang="en-US" altLang="zh-TW" smtClean="0"/>
          </a:p>
          <a:p>
            <a:pPr eaLnBrk="1" hangingPunct="1">
              <a:spcBef>
                <a:spcPct val="0"/>
              </a:spcBef>
            </a:pPr>
            <a:r>
              <a:rPr lang="zh-TW" altLang="en-US" smtClean="0"/>
              <a:t>我們可以看到在</a:t>
            </a:r>
            <a:r>
              <a:rPr lang="en-US" altLang="zh-TW" smtClean="0"/>
              <a:t>98</a:t>
            </a:r>
            <a:r>
              <a:rPr lang="zh-TW" altLang="en-US" smtClean="0"/>
              <a:t>年時 因為金融風暴導致整個貧富差距達到了最高點</a:t>
            </a:r>
            <a:endParaRPr lang="en-US" altLang="zh-TW" smtClean="0"/>
          </a:p>
          <a:p>
            <a:pPr eaLnBrk="1" hangingPunct="1">
              <a:spcBef>
                <a:spcPct val="0"/>
              </a:spcBef>
            </a:pPr>
            <a:r>
              <a:rPr lang="zh-TW" altLang="en-US" smtClean="0"/>
              <a:t>雖然近年來貧富差距逐漸地降低</a:t>
            </a:r>
            <a:endParaRPr lang="en-US" altLang="zh-TW" smtClean="0"/>
          </a:p>
          <a:p>
            <a:pPr eaLnBrk="1" hangingPunct="1">
              <a:spcBef>
                <a:spcPct val="0"/>
              </a:spcBef>
            </a:pPr>
            <a:r>
              <a:rPr lang="zh-TW" altLang="en-US" smtClean="0"/>
              <a:t>但還是很大</a:t>
            </a:r>
            <a:endParaRPr lang="en-US" altLang="zh-TW" smtClean="0"/>
          </a:p>
          <a:p>
            <a:pPr eaLnBrk="1" hangingPunct="1">
              <a:spcBef>
                <a:spcPct val="0"/>
              </a:spcBef>
            </a:pPr>
            <a:r>
              <a:rPr lang="zh-TW" altLang="en-US" smtClean="0"/>
              <a:t>然而這是為什麼哪</a:t>
            </a:r>
            <a:r>
              <a:rPr lang="en-US" altLang="zh-TW" smtClean="0"/>
              <a:t>??</a:t>
            </a:r>
            <a:endParaRPr lang="zh-TW" altLang="en-US" smtClean="0"/>
          </a:p>
        </p:txBody>
      </p:sp>
      <p:sp>
        <p:nvSpPr>
          <p:cNvPr id="2007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E5B17F18-C918-462C-B0CB-CE3E14504524}" type="slidenum">
              <a:rPr kumimoji="0" lang="zh-TW" altLang="en-US">
                <a:latin typeface="Calibri" panose="020F0502020204030204" pitchFamily="34" charset="0"/>
              </a:rPr>
              <a:pPr eaLnBrk="1" hangingPunct="1"/>
              <a:t>120</a:t>
            </a:fld>
            <a:endParaRPr kumimoji="0" lang="zh-TW"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因為目前我們主要的產業是高科技業</a:t>
            </a:r>
            <a:endParaRPr lang="en-US" altLang="zh-TW" smtClean="0"/>
          </a:p>
          <a:p>
            <a:pPr eaLnBrk="1" hangingPunct="1">
              <a:spcBef>
                <a:spcPct val="0"/>
              </a:spcBef>
            </a:pPr>
            <a:r>
              <a:rPr lang="zh-TW" altLang="en-US" smtClean="0"/>
              <a:t>不像以前手工業依樣</a:t>
            </a:r>
            <a:endParaRPr lang="en-US" altLang="zh-TW" smtClean="0"/>
          </a:p>
          <a:p>
            <a:pPr eaLnBrk="1" hangingPunct="1">
              <a:spcBef>
                <a:spcPct val="0"/>
              </a:spcBef>
            </a:pPr>
            <a:r>
              <a:rPr lang="zh-TW" altLang="en-US" smtClean="0"/>
              <a:t>簡單來說就是機器取代人工</a:t>
            </a:r>
            <a:endParaRPr lang="en-US" altLang="zh-TW" smtClean="0"/>
          </a:p>
          <a:p>
            <a:pPr eaLnBrk="1" hangingPunct="1">
              <a:spcBef>
                <a:spcPct val="0"/>
              </a:spcBef>
            </a:pPr>
            <a:r>
              <a:rPr lang="zh-TW" altLang="en-US" smtClean="0"/>
              <a:t>使得工作機會變得更少</a:t>
            </a:r>
            <a:endParaRPr lang="en-US" altLang="zh-TW" smtClean="0"/>
          </a:p>
          <a:p>
            <a:pPr eaLnBrk="1" hangingPunct="1">
              <a:spcBef>
                <a:spcPct val="0"/>
              </a:spcBef>
            </a:pPr>
            <a:endParaRPr lang="en-US" altLang="zh-TW" smtClean="0"/>
          </a:p>
          <a:p>
            <a:pPr eaLnBrk="1" hangingPunct="1">
              <a:spcBef>
                <a:spcPct val="0"/>
              </a:spcBef>
            </a:pPr>
            <a:r>
              <a:rPr lang="zh-TW" altLang="en-US" smtClean="0"/>
              <a:t>什麼是知識時代的來臨呢</a:t>
            </a:r>
            <a:r>
              <a:rPr lang="en-US" altLang="zh-TW" smtClean="0"/>
              <a:t>!?</a:t>
            </a:r>
            <a:br>
              <a:rPr lang="en-US" altLang="zh-TW" smtClean="0"/>
            </a:br>
            <a:r>
              <a:rPr lang="zh-TW" altLang="en-US" smtClean="0"/>
              <a:t>舉例來說就是  像台積電裡的員工 大多是不是碩士就是博士</a:t>
            </a:r>
            <a:endParaRPr lang="en-US" altLang="zh-TW" smtClean="0"/>
          </a:p>
          <a:p>
            <a:pPr eaLnBrk="1" hangingPunct="1">
              <a:spcBef>
                <a:spcPct val="0"/>
              </a:spcBef>
            </a:pPr>
            <a:r>
              <a:rPr lang="zh-TW" altLang="en-US" smtClean="0"/>
              <a:t>每年領的紅利好幾十萬百萬</a:t>
            </a:r>
            <a:endParaRPr lang="en-US" altLang="zh-TW" smtClean="0"/>
          </a:p>
          <a:p>
            <a:pPr eaLnBrk="1" hangingPunct="1">
              <a:spcBef>
                <a:spcPct val="0"/>
              </a:spcBef>
            </a:pPr>
            <a:r>
              <a:rPr lang="zh-TW" altLang="en-US" smtClean="0"/>
              <a:t>平均下來每個月領個十幾萬</a:t>
            </a:r>
            <a:endParaRPr lang="en-US" altLang="zh-TW" smtClean="0"/>
          </a:p>
          <a:p>
            <a:pPr eaLnBrk="1" hangingPunct="1">
              <a:spcBef>
                <a:spcPct val="0"/>
              </a:spcBef>
            </a:pPr>
            <a:endParaRPr lang="en-US" altLang="zh-TW" smtClean="0"/>
          </a:p>
          <a:p>
            <a:pPr eaLnBrk="1" hangingPunct="1">
              <a:spcBef>
                <a:spcPct val="0"/>
              </a:spcBef>
            </a:pPr>
            <a:r>
              <a:rPr lang="zh-TW" altLang="en-US" smtClean="0"/>
              <a:t>然而一般工人壓 等</a:t>
            </a:r>
            <a:r>
              <a:rPr lang="en-US" altLang="zh-TW" smtClean="0"/>
              <a:t>…</a:t>
            </a:r>
          </a:p>
          <a:p>
            <a:pPr eaLnBrk="1" hangingPunct="1">
              <a:spcBef>
                <a:spcPct val="0"/>
              </a:spcBef>
            </a:pPr>
            <a:r>
              <a:rPr lang="zh-TW" altLang="en-US" smtClean="0"/>
              <a:t>還是依樣領的固定的低薪</a:t>
            </a:r>
            <a:endParaRPr lang="en-US" altLang="zh-TW" smtClean="0"/>
          </a:p>
          <a:p>
            <a:pPr eaLnBrk="1" hangingPunct="1">
              <a:spcBef>
                <a:spcPct val="0"/>
              </a:spcBef>
            </a:pPr>
            <a:endParaRPr lang="en-US" altLang="zh-TW" smtClean="0"/>
          </a:p>
          <a:p>
            <a:pPr eaLnBrk="1" hangingPunct="1">
              <a:spcBef>
                <a:spcPct val="0"/>
              </a:spcBef>
            </a:pPr>
            <a:r>
              <a:rPr lang="zh-TW" altLang="en-US" smtClean="0"/>
              <a:t>而不動產的炒作使房價高漲，富人得到利益，但也使窮人的生活負擔大增，而變成相對更窮。由於資產價值和其變化多未被計算在所得資料之中，因此若把這些因素考慮進來，政府近年鼓吹或縱容泡沫經濟使貧富差距擴大的作用，比大家看得到的資料還更嚴重。</a:t>
            </a:r>
          </a:p>
          <a:p>
            <a:pPr eaLnBrk="1" hangingPunct="1">
              <a:spcBef>
                <a:spcPct val="0"/>
              </a:spcBef>
            </a:pPr>
            <a:endParaRPr lang="zh-TW" altLang="en-US" smtClean="0"/>
          </a:p>
        </p:txBody>
      </p:sp>
      <p:sp>
        <p:nvSpPr>
          <p:cNvPr id="2017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783B56E7-EA48-4F47-9124-CD80ACC5BC6B}" type="slidenum">
              <a:rPr kumimoji="0" lang="zh-TW" altLang="en-US">
                <a:latin typeface="Calibri" panose="020F0502020204030204" pitchFamily="34" charset="0"/>
              </a:rPr>
              <a:pPr eaLnBrk="1" hangingPunct="1"/>
              <a:t>121</a:t>
            </a:fld>
            <a:endParaRPr kumimoji="0" lang="zh-TW"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27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DE7FA723-53C7-42B6-A78E-0647E306F621}" type="slidenum">
              <a:rPr kumimoji="0" lang="zh-TW" altLang="en-US">
                <a:latin typeface="Calibri" panose="020F0502020204030204" pitchFamily="34" charset="0"/>
              </a:rPr>
              <a:pPr eaLnBrk="1" hangingPunct="1"/>
              <a:t>122</a:t>
            </a:fld>
            <a:endParaRPr kumimoji="0" lang="zh-TW"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b="1" smtClean="0"/>
              <a:t>1.</a:t>
            </a:r>
            <a:r>
              <a:rPr lang="zh-TW" altLang="en-US" smtClean="0"/>
              <a:t>服貿協議涵蓋台灣的各行各業，從食衣住行育樂、生老病死，都被中國所攻佔，像醫院、印刷出版、洗衣店、汽車保修、展覽、電影、停車場、旅館經營、中西藥批發、美容美髮、社會福利機構、殯葬業等，未來中資將全面「進入台灣社區巷弄」之中。</a:t>
            </a:r>
          </a:p>
          <a:p>
            <a:pPr eaLnBrk="1" hangingPunct="1">
              <a:spcBef>
                <a:spcPct val="0"/>
              </a:spcBef>
            </a:pPr>
            <a:r>
              <a:rPr lang="en-US" altLang="zh-TW" smtClean="0"/>
              <a:t>2.</a:t>
            </a:r>
            <a:r>
              <a:rPr lang="zh-TW" altLang="en-US" smtClean="0"/>
              <a:t>零售業及批發業幾乎是全數開放，其他像是美髮美容業、洗衣業，還有小本經營如早餐店等餐飲業，建築物清理的清潔工作、水電及裝潢工作等。</a:t>
            </a:r>
            <a:endParaRPr lang="en-US" altLang="zh-TW" smtClean="0"/>
          </a:p>
          <a:p>
            <a:pPr eaLnBrk="1" hangingPunct="1">
              <a:spcBef>
                <a:spcPct val="0"/>
              </a:spcBef>
            </a:pPr>
            <a:r>
              <a:rPr lang="en-US" altLang="zh-TW" smtClean="0"/>
              <a:t>3.</a:t>
            </a:r>
            <a:r>
              <a:rPr lang="zh-TW" altLang="en-US" smtClean="0"/>
              <a:t>開放大陸餐飲、遊樂園、觀光旅館業來台設立商業據點，且不限獨資或合資。</a:t>
            </a:r>
          </a:p>
          <a:p>
            <a:pPr eaLnBrk="1" hangingPunct="1">
              <a:spcBef>
                <a:spcPct val="0"/>
              </a:spcBef>
            </a:pPr>
            <a:endParaRPr lang="zh-TW" altLang="en-US" smtClean="0"/>
          </a:p>
        </p:txBody>
      </p:sp>
      <p:sp>
        <p:nvSpPr>
          <p:cNvPr id="2037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fld id="{1638A2C8-058D-4807-9B7F-3FF262EB466C}" type="slidenum">
              <a:rPr kumimoji="0" lang="zh-TW" altLang="en-US">
                <a:latin typeface="Calibri" panose="020F0502020204030204" pitchFamily="34" charset="0"/>
              </a:rPr>
              <a:pPr eaLnBrk="1" hangingPunct="1"/>
              <a:t>123</a:t>
            </a:fld>
            <a:endParaRPr kumimoji="0" lang="zh-TW"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6" descr="CoverOverla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8"/>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kumimoji="0"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a typeface="+mn-ea"/>
                </a:rPr>
                <a:t></a:t>
              </a:r>
            </a:p>
          </p:txBody>
        </p:sp>
        <p:cxnSp>
          <p:nvCxnSpPr>
            <p:cNvPr id="7"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9" name="Date Placeholder 3"/>
          <p:cNvSpPr>
            <a:spLocks noGrp="1"/>
          </p:cNvSpPr>
          <p:nvPr>
            <p:ph type="dt" sz="half" idx="10"/>
          </p:nvPr>
        </p:nvSpPr>
        <p:spPr/>
        <p:txBody>
          <a:bodyPr/>
          <a:lstStyle>
            <a:lvl1pPr>
              <a:defRPr>
                <a:solidFill>
                  <a:schemeClr val="tx2"/>
                </a:solidFill>
              </a:defRPr>
            </a:lvl1pPr>
          </a:lstStyle>
          <a:p>
            <a:pPr>
              <a:defRPr/>
            </a:pPr>
            <a:fld id="{8EBE4057-C67E-4460-BD9B-E3196DEC0D57}" type="datetimeFigureOut">
              <a:rPr lang="zh-TW" altLang="en-US"/>
              <a:pPr>
                <a:defRPr/>
              </a:pPr>
              <a:t>2017/12/20</a:t>
            </a:fld>
            <a:endParaRPr lang="zh-TW" altLang="en-US"/>
          </a:p>
        </p:txBody>
      </p:sp>
      <p:sp>
        <p:nvSpPr>
          <p:cNvPr id="10" name="Footer Placeholder 4"/>
          <p:cNvSpPr>
            <a:spLocks noGrp="1"/>
          </p:cNvSpPr>
          <p:nvPr>
            <p:ph type="ftr" sz="quarter" idx="11"/>
          </p:nvPr>
        </p:nvSpPr>
        <p:spPr/>
        <p:txBody>
          <a:bodyPr/>
          <a:lstStyle>
            <a:lvl1pPr>
              <a:defRPr>
                <a:solidFill>
                  <a:schemeClr val="tx2"/>
                </a:solidFill>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fld id="{4BA60AA7-803A-4BEB-A8E8-DD0AE02332F8}" type="slidenum">
              <a:rPr lang="zh-TW" altLang="en-US"/>
              <a:pPr/>
              <a:t>‹#›</a:t>
            </a:fld>
            <a:endParaRPr lang="zh-TW" altLang="en-US"/>
          </a:p>
        </p:txBody>
      </p:sp>
    </p:spTree>
    <p:extLst>
      <p:ext uri="{BB962C8B-B14F-4D97-AF65-F5344CB8AC3E}">
        <p14:creationId xmlns:p14="http://schemas.microsoft.com/office/powerpoint/2010/main" val="22166767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grpSp>
        <p:nvGrpSpPr>
          <p:cNvPr id="4" name="Group 10"/>
          <p:cNvGrpSpPr>
            <a:grpSpLocks/>
          </p:cNvGrpSpPr>
          <p:nvPr/>
        </p:nvGrpSpPr>
        <p:grpSpPr bwMode="auto">
          <a:xfrm>
            <a:off x="1173163" y="1392238"/>
            <a:ext cx="6778625" cy="923925"/>
            <a:chOff x="1172584" y="1381459"/>
            <a:chExt cx="6779110" cy="923330"/>
          </a:xfrm>
        </p:grpSpPr>
        <p:sp>
          <p:nvSpPr>
            <p:cNvPr id="5" name="TextBox 14"/>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ea typeface="新細明體" charset="-120"/>
                </a:defRPr>
              </a:lvl1pPr>
              <a:lvl2pPr marL="742950" indent="-285750">
                <a:defRPr>
                  <a:solidFill>
                    <a:schemeClr val="tx1"/>
                  </a:solidFill>
                  <a:latin typeface="Book Antiqua" pitchFamily="18" charset="0"/>
                  <a:ea typeface="新細明體" charset="-120"/>
                </a:defRPr>
              </a:lvl2pPr>
              <a:lvl3pPr marL="1143000" indent="-228600">
                <a:defRPr>
                  <a:solidFill>
                    <a:schemeClr val="tx1"/>
                  </a:solidFill>
                  <a:latin typeface="Book Antiqua" pitchFamily="18" charset="0"/>
                  <a:ea typeface="新細明體" charset="-120"/>
                </a:defRPr>
              </a:lvl3pPr>
              <a:lvl4pPr marL="1600200" indent="-228600">
                <a:defRPr>
                  <a:solidFill>
                    <a:schemeClr val="tx1"/>
                  </a:solidFill>
                  <a:latin typeface="Book Antiqua" pitchFamily="18" charset="0"/>
                  <a:ea typeface="新細明體" charset="-120"/>
                </a:defRPr>
              </a:lvl4pPr>
              <a:lvl5pPr marL="2057400" indent="-228600">
                <a:defRPr>
                  <a:solidFill>
                    <a:schemeClr val="tx1"/>
                  </a:solidFill>
                  <a:latin typeface="Book Antiqua" pitchFamily="18" charset="0"/>
                  <a:ea typeface="新細明體" charset="-120"/>
                </a:defRPr>
              </a:lvl5pPr>
              <a:lvl6pPr marL="2514600" indent="-228600" fontAlgn="base">
                <a:spcBef>
                  <a:spcPct val="0"/>
                </a:spcBef>
                <a:spcAft>
                  <a:spcPct val="0"/>
                </a:spcAft>
                <a:defRPr>
                  <a:solidFill>
                    <a:schemeClr val="tx1"/>
                  </a:solidFill>
                  <a:latin typeface="Book Antiqua" pitchFamily="18" charset="0"/>
                  <a:ea typeface="新細明體" charset="-120"/>
                </a:defRPr>
              </a:lvl6pPr>
              <a:lvl7pPr marL="2971800" indent="-228600" fontAlgn="base">
                <a:spcBef>
                  <a:spcPct val="0"/>
                </a:spcBef>
                <a:spcAft>
                  <a:spcPct val="0"/>
                </a:spcAft>
                <a:defRPr>
                  <a:solidFill>
                    <a:schemeClr val="tx1"/>
                  </a:solidFill>
                  <a:latin typeface="Book Antiqua" pitchFamily="18" charset="0"/>
                  <a:ea typeface="新細明體" charset="-120"/>
                </a:defRPr>
              </a:lvl7pPr>
              <a:lvl8pPr marL="3429000" indent="-228600" fontAlgn="base">
                <a:spcBef>
                  <a:spcPct val="0"/>
                </a:spcBef>
                <a:spcAft>
                  <a:spcPct val="0"/>
                </a:spcAft>
                <a:defRPr>
                  <a:solidFill>
                    <a:schemeClr val="tx1"/>
                  </a:solidFill>
                  <a:latin typeface="Book Antiqua" pitchFamily="18" charset="0"/>
                  <a:ea typeface="新細明體" charset="-120"/>
                </a:defRPr>
              </a:lvl8pPr>
              <a:lvl9pPr marL="3886200" indent="-228600" fontAlgn="base">
                <a:spcBef>
                  <a:spcPct val="0"/>
                </a:spcBef>
                <a:spcAft>
                  <a:spcPct val="0"/>
                </a:spcAft>
                <a:defRPr>
                  <a:solidFill>
                    <a:schemeClr val="tx1"/>
                  </a:solidFill>
                  <a:latin typeface="Book Antiqua" pitchFamily="18" charset="0"/>
                  <a:ea typeface="新細明體" charset="-120"/>
                </a:defRPr>
              </a:lvl9pPr>
            </a:lstStyle>
            <a:p>
              <a:pPr>
                <a:defRPr/>
              </a:pPr>
              <a:r>
                <a:rPr kumimoji="0" lang="en-US" altLang="zh-TW" sz="5400" smtClean="0">
                  <a:solidFill>
                    <a:srgbClr val="DBA455"/>
                  </a:solidFill>
                  <a:latin typeface="Wingdings" pitchFamily="2" charset="2"/>
                </a:rPr>
                <a:t></a:t>
              </a:r>
            </a:p>
          </p:txBody>
        </p:sp>
        <p:cxnSp>
          <p:nvCxnSpPr>
            <p:cNvPr id="6" name="Straight Connector 1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Date Placeholder 3"/>
          <p:cNvSpPr>
            <a:spLocks noGrp="1"/>
          </p:cNvSpPr>
          <p:nvPr>
            <p:ph type="dt" sz="half" idx="10"/>
          </p:nvPr>
        </p:nvSpPr>
        <p:spPr/>
        <p:txBody>
          <a:bodyPr/>
          <a:lstStyle>
            <a:lvl1pPr>
              <a:defRPr/>
            </a:lvl1pPr>
          </a:lstStyle>
          <a:p>
            <a:pPr>
              <a:defRPr/>
            </a:pPr>
            <a:fld id="{9F080C97-4F36-4275-9A62-A6D8240EB4BE}" type="datetimeFigureOut">
              <a:rPr lang="zh-TW" altLang="en-US"/>
              <a:pPr>
                <a:defRPr/>
              </a:pPr>
              <a:t>2017/12/20</a:t>
            </a:fld>
            <a:endParaRPr lang="zh-TW" altLang="en-US"/>
          </a:p>
        </p:txBody>
      </p:sp>
      <p:sp>
        <p:nvSpPr>
          <p:cNvPr id="9" name="Footer Placeholder 4"/>
          <p:cNvSpPr>
            <a:spLocks noGrp="1"/>
          </p:cNvSpPr>
          <p:nvPr>
            <p:ph type="ftr" sz="quarter" idx="11"/>
          </p:nvPr>
        </p:nvSpPr>
        <p:spPr/>
        <p:txBody>
          <a:bodyPr/>
          <a:lstStyle>
            <a:lvl1pPr>
              <a:defRPr/>
            </a:lvl1pPr>
          </a:lstStyle>
          <a:p>
            <a:pPr>
              <a:defRPr/>
            </a:pPr>
            <a:endParaRPr lang="zh-TW" altLang="en-US"/>
          </a:p>
        </p:txBody>
      </p:sp>
      <p:sp>
        <p:nvSpPr>
          <p:cNvPr id="10" name="Slide Number Placeholder 5"/>
          <p:cNvSpPr>
            <a:spLocks noGrp="1"/>
          </p:cNvSpPr>
          <p:nvPr>
            <p:ph type="sldNum" sz="quarter" idx="12"/>
          </p:nvPr>
        </p:nvSpPr>
        <p:spPr/>
        <p:txBody>
          <a:bodyPr/>
          <a:lstStyle>
            <a:lvl1pPr>
              <a:defRPr/>
            </a:lvl1pPr>
          </a:lstStyle>
          <a:p>
            <a:fld id="{0932E86B-DC76-4763-9DC2-215886F90EB3}" type="slidenum">
              <a:rPr lang="zh-TW" altLang="en-US"/>
              <a:pPr/>
              <a:t>‹#›</a:t>
            </a:fld>
            <a:endParaRPr lang="zh-TW" altLang="en-US"/>
          </a:p>
        </p:txBody>
      </p:sp>
    </p:spTree>
    <p:extLst>
      <p:ext uri="{BB962C8B-B14F-4D97-AF65-F5344CB8AC3E}">
        <p14:creationId xmlns:p14="http://schemas.microsoft.com/office/powerpoint/2010/main" val="286496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grpSp>
        <p:nvGrpSpPr>
          <p:cNvPr id="4" name="Group 10"/>
          <p:cNvGrpSpPr>
            <a:grpSpLocks/>
          </p:cNvGrpSpPr>
          <p:nvPr/>
        </p:nvGrpSpPr>
        <p:grpSpPr bwMode="auto">
          <a:xfrm rot="5400000">
            <a:off x="3908425" y="2881313"/>
            <a:ext cx="5481637" cy="922338"/>
            <a:chOff x="1815339" y="1381459"/>
            <a:chExt cx="5480154" cy="923330"/>
          </a:xfrm>
        </p:grpSpPr>
        <p:sp>
          <p:nvSpPr>
            <p:cNvPr id="5" name="TextBox 11"/>
            <p:cNvSpPr txBox="1">
              <a:spLocks noChangeArrowheads="1"/>
            </p:cNvSpPr>
            <p:nvPr/>
          </p:nvSpPr>
          <p:spPr bwMode="auto">
            <a:xfrm>
              <a:off x="4146745" y="1381458"/>
              <a:ext cx="877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ea typeface="新細明體" charset="-120"/>
                </a:defRPr>
              </a:lvl1pPr>
              <a:lvl2pPr marL="742950" indent="-285750">
                <a:defRPr>
                  <a:solidFill>
                    <a:schemeClr val="tx1"/>
                  </a:solidFill>
                  <a:latin typeface="Book Antiqua" pitchFamily="18" charset="0"/>
                  <a:ea typeface="新細明體" charset="-120"/>
                </a:defRPr>
              </a:lvl2pPr>
              <a:lvl3pPr marL="1143000" indent="-228600">
                <a:defRPr>
                  <a:solidFill>
                    <a:schemeClr val="tx1"/>
                  </a:solidFill>
                  <a:latin typeface="Book Antiqua" pitchFamily="18" charset="0"/>
                  <a:ea typeface="新細明體" charset="-120"/>
                </a:defRPr>
              </a:lvl3pPr>
              <a:lvl4pPr marL="1600200" indent="-228600">
                <a:defRPr>
                  <a:solidFill>
                    <a:schemeClr val="tx1"/>
                  </a:solidFill>
                  <a:latin typeface="Book Antiqua" pitchFamily="18" charset="0"/>
                  <a:ea typeface="新細明體" charset="-120"/>
                </a:defRPr>
              </a:lvl4pPr>
              <a:lvl5pPr marL="2057400" indent="-228600">
                <a:defRPr>
                  <a:solidFill>
                    <a:schemeClr val="tx1"/>
                  </a:solidFill>
                  <a:latin typeface="Book Antiqua" pitchFamily="18" charset="0"/>
                  <a:ea typeface="新細明體" charset="-120"/>
                </a:defRPr>
              </a:lvl5pPr>
              <a:lvl6pPr marL="2514600" indent="-228600" fontAlgn="base">
                <a:spcBef>
                  <a:spcPct val="0"/>
                </a:spcBef>
                <a:spcAft>
                  <a:spcPct val="0"/>
                </a:spcAft>
                <a:defRPr>
                  <a:solidFill>
                    <a:schemeClr val="tx1"/>
                  </a:solidFill>
                  <a:latin typeface="Book Antiqua" pitchFamily="18" charset="0"/>
                  <a:ea typeface="新細明體" charset="-120"/>
                </a:defRPr>
              </a:lvl6pPr>
              <a:lvl7pPr marL="2971800" indent="-228600" fontAlgn="base">
                <a:spcBef>
                  <a:spcPct val="0"/>
                </a:spcBef>
                <a:spcAft>
                  <a:spcPct val="0"/>
                </a:spcAft>
                <a:defRPr>
                  <a:solidFill>
                    <a:schemeClr val="tx1"/>
                  </a:solidFill>
                  <a:latin typeface="Book Antiqua" pitchFamily="18" charset="0"/>
                  <a:ea typeface="新細明體" charset="-120"/>
                </a:defRPr>
              </a:lvl7pPr>
              <a:lvl8pPr marL="3429000" indent="-228600" fontAlgn="base">
                <a:spcBef>
                  <a:spcPct val="0"/>
                </a:spcBef>
                <a:spcAft>
                  <a:spcPct val="0"/>
                </a:spcAft>
                <a:defRPr>
                  <a:solidFill>
                    <a:schemeClr val="tx1"/>
                  </a:solidFill>
                  <a:latin typeface="Book Antiqua" pitchFamily="18" charset="0"/>
                  <a:ea typeface="新細明體" charset="-120"/>
                </a:defRPr>
              </a:lvl8pPr>
              <a:lvl9pPr marL="3886200" indent="-228600" fontAlgn="base">
                <a:spcBef>
                  <a:spcPct val="0"/>
                </a:spcBef>
                <a:spcAft>
                  <a:spcPct val="0"/>
                </a:spcAft>
                <a:defRPr>
                  <a:solidFill>
                    <a:schemeClr val="tx1"/>
                  </a:solidFill>
                  <a:latin typeface="Book Antiqua" pitchFamily="18" charset="0"/>
                  <a:ea typeface="新細明體" charset="-120"/>
                </a:defRPr>
              </a:lvl9pPr>
            </a:lstStyle>
            <a:p>
              <a:pPr>
                <a:defRPr/>
              </a:pPr>
              <a:r>
                <a:rPr kumimoji="0" lang="en-US" altLang="zh-TW" sz="5400" smtClean="0">
                  <a:solidFill>
                    <a:srgbClr val="DBA455"/>
                  </a:solidFill>
                  <a:latin typeface="Wingdings" pitchFamily="2" charset="2"/>
                </a:rPr>
                <a:t></a:t>
              </a:r>
            </a:p>
          </p:txBody>
        </p:sp>
        <p:cxnSp>
          <p:nvCxnSpPr>
            <p:cNvPr id="6" name="Straight Connector 12"/>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Date Placeholder 3"/>
          <p:cNvSpPr>
            <a:spLocks noGrp="1"/>
          </p:cNvSpPr>
          <p:nvPr>
            <p:ph type="dt" sz="half" idx="10"/>
          </p:nvPr>
        </p:nvSpPr>
        <p:spPr/>
        <p:txBody>
          <a:bodyPr/>
          <a:lstStyle>
            <a:lvl1pPr>
              <a:defRPr/>
            </a:lvl1pPr>
          </a:lstStyle>
          <a:p>
            <a:pPr>
              <a:defRPr/>
            </a:pPr>
            <a:fld id="{3D1BD95A-3EC4-4A93-9ACE-00F6C6A1D527}" type="datetimeFigureOut">
              <a:rPr lang="zh-TW" altLang="en-US"/>
              <a:pPr>
                <a:defRPr/>
              </a:pPr>
              <a:t>2017/12/20</a:t>
            </a:fld>
            <a:endParaRPr lang="zh-TW" altLang="en-US"/>
          </a:p>
        </p:txBody>
      </p:sp>
      <p:sp>
        <p:nvSpPr>
          <p:cNvPr id="9" name="Footer Placeholder 4"/>
          <p:cNvSpPr>
            <a:spLocks noGrp="1"/>
          </p:cNvSpPr>
          <p:nvPr>
            <p:ph type="ftr" sz="quarter" idx="11"/>
          </p:nvPr>
        </p:nvSpPr>
        <p:spPr/>
        <p:txBody>
          <a:bodyPr/>
          <a:lstStyle>
            <a:lvl1pPr>
              <a:defRPr/>
            </a:lvl1pPr>
          </a:lstStyle>
          <a:p>
            <a:pPr>
              <a:defRPr/>
            </a:pPr>
            <a:endParaRPr lang="zh-TW" altLang="en-US"/>
          </a:p>
        </p:txBody>
      </p:sp>
      <p:sp>
        <p:nvSpPr>
          <p:cNvPr id="10" name="Slide Number Placeholder 5"/>
          <p:cNvSpPr>
            <a:spLocks noGrp="1"/>
          </p:cNvSpPr>
          <p:nvPr>
            <p:ph type="sldNum" sz="quarter" idx="12"/>
          </p:nvPr>
        </p:nvSpPr>
        <p:spPr/>
        <p:txBody>
          <a:bodyPr/>
          <a:lstStyle>
            <a:lvl1pPr>
              <a:defRPr/>
            </a:lvl1pPr>
          </a:lstStyle>
          <a:p>
            <a:fld id="{CF7F5B15-FB8E-4A40-9DA3-D8DEBA23DB02}" type="slidenum">
              <a:rPr lang="zh-TW" altLang="en-US"/>
              <a:pPr/>
              <a:t>‹#›</a:t>
            </a:fld>
            <a:endParaRPr lang="zh-TW" altLang="en-US"/>
          </a:p>
        </p:txBody>
      </p:sp>
    </p:spTree>
    <p:extLst>
      <p:ext uri="{BB962C8B-B14F-4D97-AF65-F5344CB8AC3E}">
        <p14:creationId xmlns:p14="http://schemas.microsoft.com/office/powerpoint/2010/main" val="193726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4" name="Group 11"/>
          <p:cNvGrpSpPr>
            <a:grpSpLocks/>
          </p:cNvGrpSpPr>
          <p:nvPr/>
        </p:nvGrpSpPr>
        <p:grpSpPr bwMode="auto">
          <a:xfrm>
            <a:off x="1173163" y="1392238"/>
            <a:ext cx="6778625" cy="923925"/>
            <a:chOff x="1172584" y="1381459"/>
            <a:chExt cx="6779110" cy="923330"/>
          </a:xfrm>
        </p:grpSpPr>
        <p:sp>
          <p:nvSpPr>
            <p:cNvPr id="5" name="TextBox 12"/>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ea typeface="新細明體" charset="-120"/>
                </a:defRPr>
              </a:lvl1pPr>
              <a:lvl2pPr marL="742950" indent="-285750">
                <a:defRPr>
                  <a:solidFill>
                    <a:schemeClr val="tx1"/>
                  </a:solidFill>
                  <a:latin typeface="Book Antiqua" pitchFamily="18" charset="0"/>
                  <a:ea typeface="新細明體" charset="-120"/>
                </a:defRPr>
              </a:lvl2pPr>
              <a:lvl3pPr marL="1143000" indent="-228600">
                <a:defRPr>
                  <a:solidFill>
                    <a:schemeClr val="tx1"/>
                  </a:solidFill>
                  <a:latin typeface="Book Antiqua" pitchFamily="18" charset="0"/>
                  <a:ea typeface="新細明體" charset="-120"/>
                </a:defRPr>
              </a:lvl3pPr>
              <a:lvl4pPr marL="1600200" indent="-228600">
                <a:defRPr>
                  <a:solidFill>
                    <a:schemeClr val="tx1"/>
                  </a:solidFill>
                  <a:latin typeface="Book Antiqua" pitchFamily="18" charset="0"/>
                  <a:ea typeface="新細明體" charset="-120"/>
                </a:defRPr>
              </a:lvl4pPr>
              <a:lvl5pPr marL="2057400" indent="-228600">
                <a:defRPr>
                  <a:solidFill>
                    <a:schemeClr val="tx1"/>
                  </a:solidFill>
                  <a:latin typeface="Book Antiqua" pitchFamily="18" charset="0"/>
                  <a:ea typeface="新細明體" charset="-120"/>
                </a:defRPr>
              </a:lvl5pPr>
              <a:lvl6pPr marL="2514600" indent="-228600" fontAlgn="base">
                <a:spcBef>
                  <a:spcPct val="0"/>
                </a:spcBef>
                <a:spcAft>
                  <a:spcPct val="0"/>
                </a:spcAft>
                <a:defRPr>
                  <a:solidFill>
                    <a:schemeClr val="tx1"/>
                  </a:solidFill>
                  <a:latin typeface="Book Antiqua" pitchFamily="18" charset="0"/>
                  <a:ea typeface="新細明體" charset="-120"/>
                </a:defRPr>
              </a:lvl6pPr>
              <a:lvl7pPr marL="2971800" indent="-228600" fontAlgn="base">
                <a:spcBef>
                  <a:spcPct val="0"/>
                </a:spcBef>
                <a:spcAft>
                  <a:spcPct val="0"/>
                </a:spcAft>
                <a:defRPr>
                  <a:solidFill>
                    <a:schemeClr val="tx1"/>
                  </a:solidFill>
                  <a:latin typeface="Book Antiqua" pitchFamily="18" charset="0"/>
                  <a:ea typeface="新細明體" charset="-120"/>
                </a:defRPr>
              </a:lvl7pPr>
              <a:lvl8pPr marL="3429000" indent="-228600" fontAlgn="base">
                <a:spcBef>
                  <a:spcPct val="0"/>
                </a:spcBef>
                <a:spcAft>
                  <a:spcPct val="0"/>
                </a:spcAft>
                <a:defRPr>
                  <a:solidFill>
                    <a:schemeClr val="tx1"/>
                  </a:solidFill>
                  <a:latin typeface="Book Antiqua" pitchFamily="18" charset="0"/>
                  <a:ea typeface="新細明體" charset="-120"/>
                </a:defRPr>
              </a:lvl8pPr>
              <a:lvl9pPr marL="3886200" indent="-228600" fontAlgn="base">
                <a:spcBef>
                  <a:spcPct val="0"/>
                </a:spcBef>
                <a:spcAft>
                  <a:spcPct val="0"/>
                </a:spcAft>
                <a:defRPr>
                  <a:solidFill>
                    <a:schemeClr val="tx1"/>
                  </a:solidFill>
                  <a:latin typeface="Book Antiqua" pitchFamily="18" charset="0"/>
                  <a:ea typeface="新細明體" charset="-120"/>
                </a:defRPr>
              </a:lvl9pPr>
            </a:lstStyle>
            <a:p>
              <a:pPr>
                <a:defRPr/>
              </a:pPr>
              <a:r>
                <a:rPr kumimoji="0" lang="en-US" altLang="zh-TW" sz="5400" smtClean="0">
                  <a:solidFill>
                    <a:srgbClr val="DBA455"/>
                  </a:solidFill>
                  <a:latin typeface="Wingdings" pitchFamily="2" charset="2"/>
                </a:rPr>
                <a:t></a:t>
              </a:r>
            </a:p>
          </p:txBody>
        </p:sp>
        <p:cxnSp>
          <p:nvCxnSpPr>
            <p:cNvPr id="6" name="Straight Connector 13"/>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Title 10"/>
          <p:cNvSpPr>
            <a:spLocks noGrp="1"/>
          </p:cNvSpPr>
          <p:nvPr>
            <p:ph type="title"/>
          </p:nvPr>
        </p:nvSpPr>
        <p:spPr/>
        <p:txBody>
          <a:bodyPr/>
          <a:lstStyle/>
          <a:p>
            <a:r>
              <a:rPr lang="zh-TW" altLang="en-US" smtClean="0"/>
              <a:t>按一下以編輯母片標題樣式</a:t>
            </a:r>
            <a:endParaRPr lang="en-US"/>
          </a:p>
        </p:txBody>
      </p:sp>
      <p:sp>
        <p:nvSpPr>
          <p:cNvPr id="8" name="Date Placeholder 3"/>
          <p:cNvSpPr>
            <a:spLocks noGrp="1"/>
          </p:cNvSpPr>
          <p:nvPr>
            <p:ph type="dt" sz="half" idx="10"/>
          </p:nvPr>
        </p:nvSpPr>
        <p:spPr/>
        <p:txBody>
          <a:bodyPr/>
          <a:lstStyle>
            <a:lvl1pPr>
              <a:defRPr/>
            </a:lvl1pPr>
          </a:lstStyle>
          <a:p>
            <a:pPr>
              <a:defRPr/>
            </a:pPr>
            <a:fld id="{DEA49835-623F-4771-8732-673A77B3D5BB}" type="datetimeFigureOut">
              <a:rPr lang="zh-TW" altLang="en-US"/>
              <a:pPr>
                <a:defRPr/>
              </a:pPr>
              <a:t>2017/12/20</a:t>
            </a:fld>
            <a:endParaRPr lang="zh-TW" altLang="en-US"/>
          </a:p>
        </p:txBody>
      </p:sp>
      <p:sp>
        <p:nvSpPr>
          <p:cNvPr id="9" name="Footer Placeholder 4"/>
          <p:cNvSpPr>
            <a:spLocks noGrp="1"/>
          </p:cNvSpPr>
          <p:nvPr>
            <p:ph type="ftr" sz="quarter" idx="11"/>
          </p:nvPr>
        </p:nvSpPr>
        <p:spPr/>
        <p:txBody>
          <a:bodyPr/>
          <a:lstStyle>
            <a:lvl1pPr>
              <a:defRPr/>
            </a:lvl1pPr>
          </a:lstStyle>
          <a:p>
            <a:pPr>
              <a:defRPr/>
            </a:pPr>
            <a:endParaRPr lang="zh-TW" altLang="en-US"/>
          </a:p>
        </p:txBody>
      </p:sp>
      <p:sp>
        <p:nvSpPr>
          <p:cNvPr id="10" name="Slide Number Placeholder 5"/>
          <p:cNvSpPr>
            <a:spLocks noGrp="1"/>
          </p:cNvSpPr>
          <p:nvPr>
            <p:ph type="sldNum" sz="quarter" idx="12"/>
          </p:nvPr>
        </p:nvSpPr>
        <p:spPr/>
        <p:txBody>
          <a:bodyPr/>
          <a:lstStyle>
            <a:lvl1pPr>
              <a:defRPr/>
            </a:lvl1pPr>
          </a:lstStyle>
          <a:p>
            <a:fld id="{957D5390-55BB-4192-BEAA-DE895704DEB5}" type="slidenum">
              <a:rPr lang="zh-TW" altLang="en-US"/>
              <a:pPr/>
              <a:t>‹#›</a:t>
            </a:fld>
            <a:endParaRPr lang="zh-TW" altLang="en-US"/>
          </a:p>
        </p:txBody>
      </p:sp>
    </p:spTree>
    <p:extLst>
      <p:ext uri="{BB962C8B-B14F-4D97-AF65-F5344CB8AC3E}">
        <p14:creationId xmlns:p14="http://schemas.microsoft.com/office/powerpoint/2010/main" val="38684572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1" descr="CoverOverl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8"/>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ea typeface="新細明體" charset="-120"/>
                </a:defRPr>
              </a:lvl1pPr>
              <a:lvl2pPr marL="742950" indent="-285750">
                <a:defRPr>
                  <a:solidFill>
                    <a:schemeClr val="tx1"/>
                  </a:solidFill>
                  <a:latin typeface="Book Antiqua" pitchFamily="18" charset="0"/>
                  <a:ea typeface="新細明體" charset="-120"/>
                </a:defRPr>
              </a:lvl2pPr>
              <a:lvl3pPr marL="1143000" indent="-228600">
                <a:defRPr>
                  <a:solidFill>
                    <a:schemeClr val="tx1"/>
                  </a:solidFill>
                  <a:latin typeface="Book Antiqua" pitchFamily="18" charset="0"/>
                  <a:ea typeface="新細明體" charset="-120"/>
                </a:defRPr>
              </a:lvl3pPr>
              <a:lvl4pPr marL="1600200" indent="-228600">
                <a:defRPr>
                  <a:solidFill>
                    <a:schemeClr val="tx1"/>
                  </a:solidFill>
                  <a:latin typeface="Book Antiqua" pitchFamily="18" charset="0"/>
                  <a:ea typeface="新細明體" charset="-120"/>
                </a:defRPr>
              </a:lvl4pPr>
              <a:lvl5pPr marL="2057400" indent="-228600">
                <a:defRPr>
                  <a:solidFill>
                    <a:schemeClr val="tx1"/>
                  </a:solidFill>
                  <a:latin typeface="Book Antiqua" pitchFamily="18" charset="0"/>
                  <a:ea typeface="新細明體" charset="-120"/>
                </a:defRPr>
              </a:lvl5pPr>
              <a:lvl6pPr marL="2514600" indent="-228600" fontAlgn="base">
                <a:spcBef>
                  <a:spcPct val="0"/>
                </a:spcBef>
                <a:spcAft>
                  <a:spcPct val="0"/>
                </a:spcAft>
                <a:defRPr>
                  <a:solidFill>
                    <a:schemeClr val="tx1"/>
                  </a:solidFill>
                  <a:latin typeface="Book Antiqua" pitchFamily="18" charset="0"/>
                  <a:ea typeface="新細明體" charset="-120"/>
                </a:defRPr>
              </a:lvl6pPr>
              <a:lvl7pPr marL="2971800" indent="-228600" fontAlgn="base">
                <a:spcBef>
                  <a:spcPct val="0"/>
                </a:spcBef>
                <a:spcAft>
                  <a:spcPct val="0"/>
                </a:spcAft>
                <a:defRPr>
                  <a:solidFill>
                    <a:schemeClr val="tx1"/>
                  </a:solidFill>
                  <a:latin typeface="Book Antiqua" pitchFamily="18" charset="0"/>
                  <a:ea typeface="新細明體" charset="-120"/>
                </a:defRPr>
              </a:lvl7pPr>
              <a:lvl8pPr marL="3429000" indent="-228600" fontAlgn="base">
                <a:spcBef>
                  <a:spcPct val="0"/>
                </a:spcBef>
                <a:spcAft>
                  <a:spcPct val="0"/>
                </a:spcAft>
                <a:defRPr>
                  <a:solidFill>
                    <a:schemeClr val="tx1"/>
                  </a:solidFill>
                  <a:latin typeface="Book Antiqua" pitchFamily="18" charset="0"/>
                  <a:ea typeface="新細明體" charset="-120"/>
                </a:defRPr>
              </a:lvl8pPr>
              <a:lvl9pPr marL="3886200" indent="-228600" fontAlgn="base">
                <a:spcBef>
                  <a:spcPct val="0"/>
                </a:spcBef>
                <a:spcAft>
                  <a:spcPct val="0"/>
                </a:spcAft>
                <a:defRPr>
                  <a:solidFill>
                    <a:schemeClr val="tx1"/>
                  </a:solidFill>
                  <a:latin typeface="Book Antiqua" pitchFamily="18" charset="0"/>
                  <a:ea typeface="新細明體" charset="-120"/>
                </a:defRPr>
              </a:lvl9pPr>
            </a:lstStyle>
            <a:p>
              <a:pPr>
                <a:defRPr/>
              </a:pPr>
              <a:r>
                <a:rPr kumimoji="0" lang="en-US" altLang="zh-TW" sz="5400" smtClean="0">
                  <a:solidFill>
                    <a:srgbClr val="DBA455"/>
                  </a:solidFill>
                  <a:latin typeface="Wingdings" pitchFamily="2" charset="2"/>
                </a:rPr>
                <a:t></a:t>
              </a: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9" name="Date Placeholder 3"/>
          <p:cNvSpPr>
            <a:spLocks noGrp="1"/>
          </p:cNvSpPr>
          <p:nvPr>
            <p:ph type="dt" sz="half" idx="10"/>
          </p:nvPr>
        </p:nvSpPr>
        <p:spPr/>
        <p:txBody>
          <a:bodyPr/>
          <a:lstStyle>
            <a:lvl1pPr>
              <a:defRPr/>
            </a:lvl1pPr>
          </a:lstStyle>
          <a:p>
            <a:pPr>
              <a:defRPr/>
            </a:pPr>
            <a:fld id="{9738F1D9-6C99-40EC-9D70-A0C8DD2AE55D}" type="datetimeFigureOut">
              <a:rPr lang="zh-TW" altLang="en-US"/>
              <a:pPr>
                <a:defRPr/>
              </a:pPr>
              <a:t>2017/12/20</a:t>
            </a:fld>
            <a:endParaRPr lang="zh-TW" altLang="en-US"/>
          </a:p>
        </p:txBody>
      </p:sp>
      <p:sp>
        <p:nvSpPr>
          <p:cNvPr id="10" name="Footer Placeholder 4"/>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fld id="{DC18E950-9C93-4AFF-A606-30128CED1561}" type="slidenum">
              <a:rPr lang="zh-TW" altLang="en-US"/>
              <a:pPr/>
              <a:t>‹#›</a:t>
            </a:fld>
            <a:endParaRPr lang="zh-TW" altLang="en-US"/>
          </a:p>
        </p:txBody>
      </p:sp>
    </p:spTree>
    <p:extLst>
      <p:ext uri="{BB962C8B-B14F-4D97-AF65-F5344CB8AC3E}">
        <p14:creationId xmlns:p14="http://schemas.microsoft.com/office/powerpoint/2010/main" val="2404225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grpSp>
        <p:nvGrpSpPr>
          <p:cNvPr id="5" name="Group 12"/>
          <p:cNvGrpSpPr>
            <a:grpSpLocks/>
          </p:cNvGrpSpPr>
          <p:nvPr/>
        </p:nvGrpSpPr>
        <p:grpSpPr bwMode="auto">
          <a:xfrm>
            <a:off x="1173163" y="1392238"/>
            <a:ext cx="6778625" cy="923925"/>
            <a:chOff x="1172584" y="1381459"/>
            <a:chExt cx="6779110" cy="923330"/>
          </a:xfrm>
        </p:grpSpPr>
        <p:sp>
          <p:nvSpPr>
            <p:cNvPr id="6" name="TextBox 13"/>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ea typeface="新細明體" charset="-120"/>
                </a:defRPr>
              </a:lvl1pPr>
              <a:lvl2pPr marL="742950" indent="-285750">
                <a:defRPr>
                  <a:solidFill>
                    <a:schemeClr val="tx1"/>
                  </a:solidFill>
                  <a:latin typeface="Book Antiqua" pitchFamily="18" charset="0"/>
                  <a:ea typeface="新細明體" charset="-120"/>
                </a:defRPr>
              </a:lvl2pPr>
              <a:lvl3pPr marL="1143000" indent="-228600">
                <a:defRPr>
                  <a:solidFill>
                    <a:schemeClr val="tx1"/>
                  </a:solidFill>
                  <a:latin typeface="Book Antiqua" pitchFamily="18" charset="0"/>
                  <a:ea typeface="新細明體" charset="-120"/>
                </a:defRPr>
              </a:lvl3pPr>
              <a:lvl4pPr marL="1600200" indent="-228600">
                <a:defRPr>
                  <a:solidFill>
                    <a:schemeClr val="tx1"/>
                  </a:solidFill>
                  <a:latin typeface="Book Antiqua" pitchFamily="18" charset="0"/>
                  <a:ea typeface="新細明體" charset="-120"/>
                </a:defRPr>
              </a:lvl4pPr>
              <a:lvl5pPr marL="2057400" indent="-228600">
                <a:defRPr>
                  <a:solidFill>
                    <a:schemeClr val="tx1"/>
                  </a:solidFill>
                  <a:latin typeface="Book Antiqua" pitchFamily="18" charset="0"/>
                  <a:ea typeface="新細明體" charset="-120"/>
                </a:defRPr>
              </a:lvl5pPr>
              <a:lvl6pPr marL="2514600" indent="-228600" fontAlgn="base">
                <a:spcBef>
                  <a:spcPct val="0"/>
                </a:spcBef>
                <a:spcAft>
                  <a:spcPct val="0"/>
                </a:spcAft>
                <a:defRPr>
                  <a:solidFill>
                    <a:schemeClr val="tx1"/>
                  </a:solidFill>
                  <a:latin typeface="Book Antiqua" pitchFamily="18" charset="0"/>
                  <a:ea typeface="新細明體" charset="-120"/>
                </a:defRPr>
              </a:lvl6pPr>
              <a:lvl7pPr marL="2971800" indent="-228600" fontAlgn="base">
                <a:spcBef>
                  <a:spcPct val="0"/>
                </a:spcBef>
                <a:spcAft>
                  <a:spcPct val="0"/>
                </a:spcAft>
                <a:defRPr>
                  <a:solidFill>
                    <a:schemeClr val="tx1"/>
                  </a:solidFill>
                  <a:latin typeface="Book Antiqua" pitchFamily="18" charset="0"/>
                  <a:ea typeface="新細明體" charset="-120"/>
                </a:defRPr>
              </a:lvl7pPr>
              <a:lvl8pPr marL="3429000" indent="-228600" fontAlgn="base">
                <a:spcBef>
                  <a:spcPct val="0"/>
                </a:spcBef>
                <a:spcAft>
                  <a:spcPct val="0"/>
                </a:spcAft>
                <a:defRPr>
                  <a:solidFill>
                    <a:schemeClr val="tx1"/>
                  </a:solidFill>
                  <a:latin typeface="Book Antiqua" pitchFamily="18" charset="0"/>
                  <a:ea typeface="新細明體" charset="-120"/>
                </a:defRPr>
              </a:lvl8pPr>
              <a:lvl9pPr marL="3886200" indent="-228600" fontAlgn="base">
                <a:spcBef>
                  <a:spcPct val="0"/>
                </a:spcBef>
                <a:spcAft>
                  <a:spcPct val="0"/>
                </a:spcAft>
                <a:defRPr>
                  <a:solidFill>
                    <a:schemeClr val="tx1"/>
                  </a:solidFill>
                  <a:latin typeface="Book Antiqua" pitchFamily="18" charset="0"/>
                  <a:ea typeface="新細明體" charset="-120"/>
                </a:defRPr>
              </a:lvl9pPr>
            </a:lstStyle>
            <a:p>
              <a:pPr>
                <a:defRPr/>
              </a:pPr>
              <a:r>
                <a:rPr kumimoji="0" lang="en-US" altLang="zh-TW" sz="5400" smtClean="0">
                  <a:solidFill>
                    <a:srgbClr val="DBA455"/>
                  </a:solidFill>
                  <a:latin typeface="Wingdings" pitchFamily="2" charset="2"/>
                </a:rPr>
                <a:t></a:t>
              </a:r>
            </a:p>
          </p:txBody>
        </p:sp>
        <p:cxnSp>
          <p:nvCxnSpPr>
            <p:cNvPr id="7"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zh-TW" altLang="en-US" smtClean="0"/>
              <a:t>按一下以編輯母片標題樣式</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Date Placeholder 4"/>
          <p:cNvSpPr>
            <a:spLocks noGrp="1"/>
          </p:cNvSpPr>
          <p:nvPr>
            <p:ph type="dt" sz="half" idx="15"/>
          </p:nvPr>
        </p:nvSpPr>
        <p:spPr/>
        <p:txBody>
          <a:bodyPr/>
          <a:lstStyle>
            <a:lvl1pPr>
              <a:defRPr/>
            </a:lvl1pPr>
          </a:lstStyle>
          <a:p>
            <a:pPr>
              <a:defRPr/>
            </a:pPr>
            <a:fld id="{7F75FDB2-1020-499C-9F8F-3966CC18FF2F}" type="datetimeFigureOut">
              <a:rPr lang="zh-TW" altLang="en-US"/>
              <a:pPr>
                <a:defRPr/>
              </a:pPr>
              <a:t>2017/12/20</a:t>
            </a:fld>
            <a:endParaRPr lang="zh-TW" altLang="en-US"/>
          </a:p>
        </p:txBody>
      </p:sp>
      <p:sp>
        <p:nvSpPr>
          <p:cNvPr id="13" name="Footer Placeholder 5"/>
          <p:cNvSpPr>
            <a:spLocks noGrp="1"/>
          </p:cNvSpPr>
          <p:nvPr>
            <p:ph type="ftr" sz="quarter" idx="16"/>
          </p:nvPr>
        </p:nvSpPr>
        <p:spPr/>
        <p:txBody>
          <a:bodyPr/>
          <a:lstStyle>
            <a:lvl1pPr>
              <a:defRPr/>
            </a:lvl1pPr>
          </a:lstStyle>
          <a:p>
            <a:pPr>
              <a:defRPr/>
            </a:pPr>
            <a:endParaRPr lang="zh-TW" altLang="en-US"/>
          </a:p>
        </p:txBody>
      </p:sp>
      <p:sp>
        <p:nvSpPr>
          <p:cNvPr id="14" name="Slide Number Placeholder 6"/>
          <p:cNvSpPr>
            <a:spLocks noGrp="1"/>
          </p:cNvSpPr>
          <p:nvPr>
            <p:ph type="sldNum" sz="quarter" idx="17"/>
          </p:nvPr>
        </p:nvSpPr>
        <p:spPr/>
        <p:txBody>
          <a:bodyPr/>
          <a:lstStyle>
            <a:lvl1pPr>
              <a:defRPr/>
            </a:lvl1pPr>
          </a:lstStyle>
          <a:p>
            <a:fld id="{13094089-845B-4CE5-BCD2-FB0E912188CE}" type="slidenum">
              <a:rPr lang="zh-TW" altLang="en-US"/>
              <a:pPr/>
              <a:t>‹#›</a:t>
            </a:fld>
            <a:endParaRPr lang="zh-TW" altLang="en-US"/>
          </a:p>
        </p:txBody>
      </p:sp>
    </p:spTree>
    <p:extLst>
      <p:ext uri="{BB962C8B-B14F-4D97-AF65-F5344CB8AC3E}">
        <p14:creationId xmlns:p14="http://schemas.microsoft.com/office/powerpoint/2010/main" val="346875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grpSp>
        <p:nvGrpSpPr>
          <p:cNvPr id="7" name="Group 13"/>
          <p:cNvGrpSpPr>
            <a:grpSpLocks/>
          </p:cNvGrpSpPr>
          <p:nvPr/>
        </p:nvGrpSpPr>
        <p:grpSpPr bwMode="auto">
          <a:xfrm>
            <a:off x="1173163" y="1392238"/>
            <a:ext cx="6778625" cy="923925"/>
            <a:chOff x="1172584" y="1381459"/>
            <a:chExt cx="6779110" cy="923330"/>
          </a:xfrm>
        </p:grpSpPr>
        <p:sp>
          <p:nvSpPr>
            <p:cNvPr id="8" name="TextBox 15"/>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ea typeface="新細明體" charset="-120"/>
                </a:defRPr>
              </a:lvl1pPr>
              <a:lvl2pPr marL="742950" indent="-285750">
                <a:defRPr>
                  <a:solidFill>
                    <a:schemeClr val="tx1"/>
                  </a:solidFill>
                  <a:latin typeface="Book Antiqua" pitchFamily="18" charset="0"/>
                  <a:ea typeface="新細明體" charset="-120"/>
                </a:defRPr>
              </a:lvl2pPr>
              <a:lvl3pPr marL="1143000" indent="-228600">
                <a:defRPr>
                  <a:solidFill>
                    <a:schemeClr val="tx1"/>
                  </a:solidFill>
                  <a:latin typeface="Book Antiqua" pitchFamily="18" charset="0"/>
                  <a:ea typeface="新細明體" charset="-120"/>
                </a:defRPr>
              </a:lvl3pPr>
              <a:lvl4pPr marL="1600200" indent="-228600">
                <a:defRPr>
                  <a:solidFill>
                    <a:schemeClr val="tx1"/>
                  </a:solidFill>
                  <a:latin typeface="Book Antiqua" pitchFamily="18" charset="0"/>
                  <a:ea typeface="新細明體" charset="-120"/>
                </a:defRPr>
              </a:lvl4pPr>
              <a:lvl5pPr marL="2057400" indent="-228600">
                <a:defRPr>
                  <a:solidFill>
                    <a:schemeClr val="tx1"/>
                  </a:solidFill>
                  <a:latin typeface="Book Antiqua" pitchFamily="18" charset="0"/>
                  <a:ea typeface="新細明體" charset="-120"/>
                </a:defRPr>
              </a:lvl5pPr>
              <a:lvl6pPr marL="2514600" indent="-228600" fontAlgn="base">
                <a:spcBef>
                  <a:spcPct val="0"/>
                </a:spcBef>
                <a:spcAft>
                  <a:spcPct val="0"/>
                </a:spcAft>
                <a:defRPr>
                  <a:solidFill>
                    <a:schemeClr val="tx1"/>
                  </a:solidFill>
                  <a:latin typeface="Book Antiqua" pitchFamily="18" charset="0"/>
                  <a:ea typeface="新細明體" charset="-120"/>
                </a:defRPr>
              </a:lvl6pPr>
              <a:lvl7pPr marL="2971800" indent="-228600" fontAlgn="base">
                <a:spcBef>
                  <a:spcPct val="0"/>
                </a:spcBef>
                <a:spcAft>
                  <a:spcPct val="0"/>
                </a:spcAft>
                <a:defRPr>
                  <a:solidFill>
                    <a:schemeClr val="tx1"/>
                  </a:solidFill>
                  <a:latin typeface="Book Antiqua" pitchFamily="18" charset="0"/>
                  <a:ea typeface="新細明體" charset="-120"/>
                </a:defRPr>
              </a:lvl7pPr>
              <a:lvl8pPr marL="3429000" indent="-228600" fontAlgn="base">
                <a:spcBef>
                  <a:spcPct val="0"/>
                </a:spcBef>
                <a:spcAft>
                  <a:spcPct val="0"/>
                </a:spcAft>
                <a:defRPr>
                  <a:solidFill>
                    <a:schemeClr val="tx1"/>
                  </a:solidFill>
                  <a:latin typeface="Book Antiqua" pitchFamily="18" charset="0"/>
                  <a:ea typeface="新細明體" charset="-120"/>
                </a:defRPr>
              </a:lvl8pPr>
              <a:lvl9pPr marL="3886200" indent="-228600" fontAlgn="base">
                <a:spcBef>
                  <a:spcPct val="0"/>
                </a:spcBef>
                <a:spcAft>
                  <a:spcPct val="0"/>
                </a:spcAft>
                <a:defRPr>
                  <a:solidFill>
                    <a:schemeClr val="tx1"/>
                  </a:solidFill>
                  <a:latin typeface="Book Antiqua" pitchFamily="18" charset="0"/>
                  <a:ea typeface="新細明體" charset="-120"/>
                </a:defRPr>
              </a:lvl9pPr>
            </a:lstStyle>
            <a:p>
              <a:pPr>
                <a:defRPr/>
              </a:pPr>
              <a:r>
                <a:rPr kumimoji="0" lang="en-US" altLang="zh-TW" sz="5400" smtClean="0">
                  <a:solidFill>
                    <a:srgbClr val="DBA455"/>
                  </a:solidFill>
                  <a:latin typeface="Wingdings" pitchFamily="2" charset="2"/>
                </a:rPr>
                <a:t></a:t>
              </a:r>
            </a:p>
          </p:txBody>
        </p:sp>
        <p:cxnSp>
          <p:nvCxnSpPr>
            <p:cNvPr id="9" name="Straight Connector 1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Date Placeholder 6"/>
          <p:cNvSpPr>
            <a:spLocks noGrp="1"/>
          </p:cNvSpPr>
          <p:nvPr>
            <p:ph type="dt" sz="half" idx="10"/>
          </p:nvPr>
        </p:nvSpPr>
        <p:spPr/>
        <p:txBody>
          <a:bodyPr/>
          <a:lstStyle>
            <a:lvl1pPr>
              <a:defRPr/>
            </a:lvl1pPr>
          </a:lstStyle>
          <a:p>
            <a:pPr>
              <a:defRPr/>
            </a:pPr>
            <a:fld id="{0F161CA5-724D-4BB8-9F74-9A8564CF2028}" type="datetimeFigureOut">
              <a:rPr lang="zh-TW" altLang="en-US"/>
              <a:pPr>
                <a:defRPr/>
              </a:pPr>
              <a:t>2017/12/20</a:t>
            </a:fld>
            <a:endParaRPr lang="zh-TW" altLang="en-US"/>
          </a:p>
        </p:txBody>
      </p:sp>
      <p:sp>
        <p:nvSpPr>
          <p:cNvPr id="12" name="Footer Placeholder 7"/>
          <p:cNvSpPr>
            <a:spLocks noGrp="1"/>
          </p:cNvSpPr>
          <p:nvPr>
            <p:ph type="ftr" sz="quarter" idx="11"/>
          </p:nvPr>
        </p:nvSpPr>
        <p:spPr/>
        <p:txBody>
          <a:bodyPr/>
          <a:lstStyle>
            <a:lvl1pPr>
              <a:defRPr/>
            </a:lvl1pPr>
          </a:lstStyle>
          <a:p>
            <a:pPr>
              <a:defRPr/>
            </a:pPr>
            <a:endParaRPr lang="zh-TW" altLang="en-US"/>
          </a:p>
        </p:txBody>
      </p:sp>
      <p:sp>
        <p:nvSpPr>
          <p:cNvPr id="13" name="Slide Number Placeholder 8"/>
          <p:cNvSpPr>
            <a:spLocks noGrp="1"/>
          </p:cNvSpPr>
          <p:nvPr>
            <p:ph type="sldNum" sz="quarter" idx="12"/>
          </p:nvPr>
        </p:nvSpPr>
        <p:spPr/>
        <p:txBody>
          <a:bodyPr/>
          <a:lstStyle>
            <a:lvl1pPr>
              <a:defRPr/>
            </a:lvl1pPr>
          </a:lstStyle>
          <a:p>
            <a:fld id="{0DADF654-ECB4-4851-97BC-67484F165C7F}" type="slidenum">
              <a:rPr lang="zh-TW" altLang="en-US"/>
              <a:pPr/>
              <a:t>‹#›</a:t>
            </a:fld>
            <a:endParaRPr lang="zh-TW" altLang="en-US"/>
          </a:p>
        </p:txBody>
      </p:sp>
    </p:spTree>
    <p:extLst>
      <p:ext uri="{BB962C8B-B14F-4D97-AF65-F5344CB8AC3E}">
        <p14:creationId xmlns:p14="http://schemas.microsoft.com/office/powerpoint/2010/main" val="37880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3" name="Group 9"/>
          <p:cNvGrpSpPr>
            <a:grpSpLocks/>
          </p:cNvGrpSpPr>
          <p:nvPr/>
        </p:nvGrpSpPr>
        <p:grpSpPr bwMode="auto">
          <a:xfrm>
            <a:off x="1173163" y="1392238"/>
            <a:ext cx="6778625" cy="923925"/>
            <a:chOff x="1172584" y="1381459"/>
            <a:chExt cx="6779110" cy="923330"/>
          </a:xfrm>
        </p:grpSpPr>
        <p:sp>
          <p:nvSpPr>
            <p:cNvPr id="4" name="TextBox 13"/>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ea typeface="新細明體" charset="-120"/>
                </a:defRPr>
              </a:lvl1pPr>
              <a:lvl2pPr marL="742950" indent="-285750">
                <a:defRPr>
                  <a:solidFill>
                    <a:schemeClr val="tx1"/>
                  </a:solidFill>
                  <a:latin typeface="Book Antiqua" pitchFamily="18" charset="0"/>
                  <a:ea typeface="新細明體" charset="-120"/>
                </a:defRPr>
              </a:lvl2pPr>
              <a:lvl3pPr marL="1143000" indent="-228600">
                <a:defRPr>
                  <a:solidFill>
                    <a:schemeClr val="tx1"/>
                  </a:solidFill>
                  <a:latin typeface="Book Antiqua" pitchFamily="18" charset="0"/>
                  <a:ea typeface="新細明體" charset="-120"/>
                </a:defRPr>
              </a:lvl3pPr>
              <a:lvl4pPr marL="1600200" indent="-228600">
                <a:defRPr>
                  <a:solidFill>
                    <a:schemeClr val="tx1"/>
                  </a:solidFill>
                  <a:latin typeface="Book Antiqua" pitchFamily="18" charset="0"/>
                  <a:ea typeface="新細明體" charset="-120"/>
                </a:defRPr>
              </a:lvl4pPr>
              <a:lvl5pPr marL="2057400" indent="-228600">
                <a:defRPr>
                  <a:solidFill>
                    <a:schemeClr val="tx1"/>
                  </a:solidFill>
                  <a:latin typeface="Book Antiqua" pitchFamily="18" charset="0"/>
                  <a:ea typeface="新細明體" charset="-120"/>
                </a:defRPr>
              </a:lvl5pPr>
              <a:lvl6pPr marL="2514600" indent="-228600" fontAlgn="base">
                <a:spcBef>
                  <a:spcPct val="0"/>
                </a:spcBef>
                <a:spcAft>
                  <a:spcPct val="0"/>
                </a:spcAft>
                <a:defRPr>
                  <a:solidFill>
                    <a:schemeClr val="tx1"/>
                  </a:solidFill>
                  <a:latin typeface="Book Antiqua" pitchFamily="18" charset="0"/>
                  <a:ea typeface="新細明體" charset="-120"/>
                </a:defRPr>
              </a:lvl6pPr>
              <a:lvl7pPr marL="2971800" indent="-228600" fontAlgn="base">
                <a:spcBef>
                  <a:spcPct val="0"/>
                </a:spcBef>
                <a:spcAft>
                  <a:spcPct val="0"/>
                </a:spcAft>
                <a:defRPr>
                  <a:solidFill>
                    <a:schemeClr val="tx1"/>
                  </a:solidFill>
                  <a:latin typeface="Book Antiqua" pitchFamily="18" charset="0"/>
                  <a:ea typeface="新細明體" charset="-120"/>
                </a:defRPr>
              </a:lvl7pPr>
              <a:lvl8pPr marL="3429000" indent="-228600" fontAlgn="base">
                <a:spcBef>
                  <a:spcPct val="0"/>
                </a:spcBef>
                <a:spcAft>
                  <a:spcPct val="0"/>
                </a:spcAft>
                <a:defRPr>
                  <a:solidFill>
                    <a:schemeClr val="tx1"/>
                  </a:solidFill>
                  <a:latin typeface="Book Antiqua" pitchFamily="18" charset="0"/>
                  <a:ea typeface="新細明體" charset="-120"/>
                </a:defRPr>
              </a:lvl8pPr>
              <a:lvl9pPr marL="3886200" indent="-228600" fontAlgn="base">
                <a:spcBef>
                  <a:spcPct val="0"/>
                </a:spcBef>
                <a:spcAft>
                  <a:spcPct val="0"/>
                </a:spcAft>
                <a:defRPr>
                  <a:solidFill>
                    <a:schemeClr val="tx1"/>
                  </a:solidFill>
                  <a:latin typeface="Book Antiqua" pitchFamily="18" charset="0"/>
                  <a:ea typeface="新細明體" charset="-120"/>
                </a:defRPr>
              </a:lvl9pPr>
            </a:lstStyle>
            <a:p>
              <a:pPr>
                <a:defRPr/>
              </a:pPr>
              <a:r>
                <a:rPr kumimoji="0" lang="en-US" altLang="zh-TW" sz="5400" smtClean="0">
                  <a:solidFill>
                    <a:srgbClr val="DBA455"/>
                  </a:solidFill>
                  <a:latin typeface="Wingdings" pitchFamily="2" charset="2"/>
                </a:rPr>
                <a:t></a:t>
              </a:r>
            </a:p>
          </p:txBody>
        </p:sp>
        <p:cxnSp>
          <p:nvCxnSpPr>
            <p:cNvPr id="5"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7" name="Date Placeholder 2"/>
          <p:cNvSpPr>
            <a:spLocks noGrp="1"/>
          </p:cNvSpPr>
          <p:nvPr>
            <p:ph type="dt" sz="half" idx="10"/>
          </p:nvPr>
        </p:nvSpPr>
        <p:spPr/>
        <p:txBody>
          <a:bodyPr/>
          <a:lstStyle>
            <a:lvl1pPr>
              <a:defRPr/>
            </a:lvl1pPr>
          </a:lstStyle>
          <a:p>
            <a:pPr>
              <a:defRPr/>
            </a:pPr>
            <a:fld id="{6BA847A4-6D9F-44DC-AFF9-FEF4DC5E6E02}" type="datetimeFigureOut">
              <a:rPr lang="zh-TW" altLang="en-US"/>
              <a:pPr>
                <a:defRPr/>
              </a:pPr>
              <a:t>2017/12/20</a:t>
            </a:fld>
            <a:endParaRPr lang="zh-TW" altLang="en-US"/>
          </a:p>
        </p:txBody>
      </p:sp>
      <p:sp>
        <p:nvSpPr>
          <p:cNvPr id="8" name="Footer Placeholder 3"/>
          <p:cNvSpPr>
            <a:spLocks noGrp="1"/>
          </p:cNvSpPr>
          <p:nvPr>
            <p:ph type="ftr" sz="quarter" idx="11"/>
          </p:nvPr>
        </p:nvSpPr>
        <p:spPr/>
        <p:txBody>
          <a:bodyPr/>
          <a:lstStyle>
            <a:lvl1pPr>
              <a:defRPr/>
            </a:lvl1pPr>
          </a:lstStyle>
          <a:p>
            <a:pPr>
              <a:defRPr/>
            </a:pPr>
            <a:endParaRPr lang="zh-TW" altLang="en-US"/>
          </a:p>
        </p:txBody>
      </p:sp>
      <p:sp>
        <p:nvSpPr>
          <p:cNvPr id="9" name="Slide Number Placeholder 4"/>
          <p:cNvSpPr>
            <a:spLocks noGrp="1"/>
          </p:cNvSpPr>
          <p:nvPr>
            <p:ph type="sldNum" sz="quarter" idx="12"/>
          </p:nvPr>
        </p:nvSpPr>
        <p:spPr/>
        <p:txBody>
          <a:bodyPr/>
          <a:lstStyle>
            <a:lvl1pPr>
              <a:defRPr/>
            </a:lvl1pPr>
          </a:lstStyle>
          <a:p>
            <a:fld id="{4039864E-27AF-4444-AB0D-CB8E078AF1A9}" type="slidenum">
              <a:rPr lang="zh-TW" altLang="en-US"/>
              <a:pPr/>
              <a:t>‹#›</a:t>
            </a:fld>
            <a:endParaRPr lang="zh-TW" altLang="en-US"/>
          </a:p>
        </p:txBody>
      </p:sp>
    </p:spTree>
    <p:extLst>
      <p:ext uri="{BB962C8B-B14F-4D97-AF65-F5344CB8AC3E}">
        <p14:creationId xmlns:p14="http://schemas.microsoft.com/office/powerpoint/2010/main" val="305660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6E1CBF-93E5-44AB-B701-474FB0E657AB}" type="datetimeFigureOut">
              <a:rPr lang="zh-TW" altLang="en-US"/>
              <a:pPr>
                <a:defRPr/>
              </a:pPr>
              <a:t>2017/12/20</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fld id="{32BB2E3A-BF0F-45C1-84FE-BC2AC7F64592}" type="slidenum">
              <a:rPr lang="zh-TW" altLang="en-US"/>
              <a:pPr/>
              <a:t>‹#›</a:t>
            </a:fld>
            <a:endParaRPr lang="zh-TW" altLang="en-US"/>
          </a:p>
        </p:txBody>
      </p:sp>
    </p:spTree>
    <p:extLst>
      <p:ext uri="{BB962C8B-B14F-4D97-AF65-F5344CB8AC3E}">
        <p14:creationId xmlns:p14="http://schemas.microsoft.com/office/powerpoint/2010/main" val="160087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zh-TW" altLang="en-US" smtClean="0"/>
              <a:t>按一下以編輯母片標題樣式</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6FA7AFD2-01FC-44CA-ABFE-2F316ACEBF42}" type="datetimeFigureOut">
              <a:rPr lang="zh-TW" altLang="en-US"/>
              <a:pPr>
                <a:defRPr/>
              </a:pPr>
              <a:t>2017/12/20</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BDECDA54-2E04-4AF7-8AC5-AA8782B566B5}" type="slidenum">
              <a:rPr lang="zh-TW" altLang="en-US"/>
              <a:pPr/>
              <a:t>‹#›</a:t>
            </a:fld>
            <a:endParaRPr lang="zh-TW" altLang="en-US"/>
          </a:p>
        </p:txBody>
      </p:sp>
    </p:spTree>
    <p:extLst>
      <p:ext uri="{BB962C8B-B14F-4D97-AF65-F5344CB8AC3E}">
        <p14:creationId xmlns:p14="http://schemas.microsoft.com/office/powerpoint/2010/main" val="320275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zh-TW" altLang="en-US" smtClean="0"/>
              <a:t>按一下以編輯母片標題樣式</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7F51D2F2-0C44-43D8-A2A6-8275E2455F6F}" type="datetimeFigureOut">
              <a:rPr lang="zh-TW" altLang="en-US"/>
              <a:pPr>
                <a:defRPr/>
              </a:pPr>
              <a:t>2017/12/20</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25BD90D5-494F-4C5E-8E11-F2105463AEE8}" type="slidenum">
              <a:rPr lang="zh-TW" altLang="en-US"/>
              <a:pPr/>
              <a:t>‹#›</a:t>
            </a:fld>
            <a:endParaRPr lang="zh-TW" altLang="en-US"/>
          </a:p>
        </p:txBody>
      </p:sp>
    </p:spTree>
    <p:extLst>
      <p:ext uri="{BB962C8B-B14F-4D97-AF65-F5344CB8AC3E}">
        <p14:creationId xmlns:p14="http://schemas.microsoft.com/office/powerpoint/2010/main" val="155103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29" name="Title Placeholder 1"/>
          <p:cNvSpPr>
            <a:spLocks noGrp="1"/>
          </p:cNvSpPr>
          <p:nvPr>
            <p:ph type="title"/>
          </p:nvPr>
        </p:nvSpPr>
        <p:spPr bwMode="auto">
          <a:xfrm>
            <a:off x="688975" y="569913"/>
            <a:ext cx="7756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30" name="Text Placeholder 2"/>
          <p:cNvSpPr>
            <a:spLocks noGrp="1"/>
          </p:cNvSpPr>
          <p:nvPr>
            <p:ph type="body" idx="1"/>
          </p:nvPr>
        </p:nvSpPr>
        <p:spPr bwMode="auto">
          <a:xfrm>
            <a:off x="698500" y="2247900"/>
            <a:ext cx="7747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2"/>
                </a:solidFill>
                <a:latin typeface="+mn-lt"/>
                <a:ea typeface="+mn-ea"/>
              </a:defRPr>
            </a:lvl1pPr>
          </a:lstStyle>
          <a:p>
            <a:pPr>
              <a:defRPr/>
            </a:pPr>
            <a:fld id="{518752EF-F834-40FE-A7B8-1FFF1A9390A8}" type="datetimeFigureOut">
              <a:rPr lang="zh-TW" altLang="en-US"/>
              <a:pPr>
                <a:defRPr/>
              </a:pPr>
              <a:t>2017/12/20</a:t>
            </a:fld>
            <a:endParaRPr lang="zh-TW" altLang="en-US"/>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2"/>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chemeClr val="tx2"/>
                </a:solidFill>
              </a:defRPr>
            </a:lvl1pPr>
          </a:lstStyle>
          <a:p>
            <a:fld id="{0A98B08C-6650-4BE2-BEB4-318BA77B2C28}"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699" r:id="rId7"/>
    <p:sldLayoutId id="2147483700" r:id="rId8"/>
    <p:sldLayoutId id="2147483701" r:id="rId9"/>
    <p:sldLayoutId id="2147483708" r:id="rId10"/>
    <p:sldLayoutId id="2147483709" r:id="rId11"/>
  </p:sldLayoutIdLst>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ea typeface="新細明體" charset="-120"/>
        </a:defRPr>
      </a:lvl2pPr>
      <a:lvl3pPr algn="ctr" rtl="0" eaLnBrk="0" fontAlgn="base" hangingPunct="0">
        <a:spcBef>
          <a:spcPct val="0"/>
        </a:spcBef>
        <a:spcAft>
          <a:spcPct val="0"/>
        </a:spcAft>
        <a:defRPr sz="5400">
          <a:solidFill>
            <a:schemeClr val="tx2"/>
          </a:solidFill>
          <a:latin typeface="Book Antiqua" pitchFamily="18" charset="0"/>
          <a:ea typeface="新細明體" charset="-120"/>
        </a:defRPr>
      </a:lvl3pPr>
      <a:lvl4pPr algn="ctr" rtl="0" eaLnBrk="0" fontAlgn="base" hangingPunct="0">
        <a:spcBef>
          <a:spcPct val="0"/>
        </a:spcBef>
        <a:spcAft>
          <a:spcPct val="0"/>
        </a:spcAft>
        <a:defRPr sz="5400">
          <a:solidFill>
            <a:schemeClr val="tx2"/>
          </a:solidFill>
          <a:latin typeface="Book Antiqua" pitchFamily="18" charset="0"/>
          <a:ea typeface="新細明體" charset="-120"/>
        </a:defRPr>
      </a:lvl4pPr>
      <a:lvl5pPr algn="ctr" rtl="0" eaLnBrk="0" fontAlgn="base" hangingPunct="0">
        <a:spcBef>
          <a:spcPct val="0"/>
        </a:spcBef>
        <a:spcAft>
          <a:spcPct val="0"/>
        </a:spcAft>
        <a:defRPr sz="5400">
          <a:solidFill>
            <a:schemeClr val="tx2"/>
          </a:solidFill>
          <a:latin typeface="Book Antiqua" pitchFamily="18" charset="0"/>
          <a:ea typeface="新細明體"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anose="05000000000000000000"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anose="05000000000000000000"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anose="05000000000000000000"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anose="05000000000000000000" pitchFamily="2" charset="2"/>
        <a:buChar char=""/>
        <a:defRPr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anose="05000000000000000000"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hyperlink" Target="http://www.youtube.com/watch?v=DJ70hiltOd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www.youtube.com/watch?v=4dzVbgQrW0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www.youtube.com/watch?v=ROpSWfzPhQ4"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www.youtube.com/watch?v=hQ6nmtbxHSo"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tw.news.yahoo.com/%E5%8F%B0%E7%81%A3%E6%80%A7%E5%B9%B3%E5%9B%B0%E5%A2%83-%E7%9C%8B%E4%B8%8D%E8%A6%8B%E7%9A%84%E6%80%A7%E5%88%A5%E6%AD%A7%E8%A6%96-053922397.html" TargetMode="Externa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8" Type="http://schemas.openxmlformats.org/officeDocument/2006/relationships/hyperlink" Target="http://christ.org.tw/bible_and_theology/Theology/Justified_by_Faith.htm" TargetMode="External"/><Relationship Id="rId3" Type="http://schemas.openxmlformats.org/officeDocument/2006/relationships/hyperlink" Target="http://sowf.moi.gov.tw/19/quarterly/data/114/05.htm" TargetMode="External"/><Relationship Id="rId7" Type="http://schemas.openxmlformats.org/officeDocument/2006/relationships/hyperlink" Target="http://www.newsancai.com/big5/history/118-past/11654.html" TargetMode="External"/><Relationship Id="rId2" Type="http://schemas.openxmlformats.org/officeDocument/2006/relationships/hyperlink" Target="http://www.lihpao.com/?action-viewnews-itemid-8059" TargetMode="External"/><Relationship Id="rId1" Type="http://schemas.openxmlformats.org/officeDocument/2006/relationships/slideLayout" Target="../slideLayouts/slideLayout7.xml"/><Relationship Id="rId6" Type="http://schemas.openxmlformats.org/officeDocument/2006/relationships/hyperlink" Target="http://www.baike.com/wiki/%E6%96%87%E8%89%BA%E5%A4%8D%E5%85%B4%E6%97%B6%E6%9C%9F%E6%94%BF%E6%B2%BB%E6%80%9D%E6%83%B3" TargetMode="External"/><Relationship Id="rId5" Type="http://schemas.openxmlformats.org/officeDocument/2006/relationships/hyperlink" Target="http://tw.news.yahoo.com/%E4%B8%AD%E5%B0%8F%E4%BC%81-%E8%80%83%E9%87%8F%E6%88%90%E6%9C%AC-%E6%9B%B4%E4%B8%8D%E9%A1%98%E8%81%98%E5%A5%B3%E6%80%A7-213000680.html" TargetMode="External"/><Relationship Id="rId4" Type="http://schemas.openxmlformats.org/officeDocument/2006/relationships/hyperlink" Target="http://www.watchinese.com/article/2010/2386" TargetMode="External"/></Relationships>
</file>

<file path=ppt/slides/_rels/slide177.xml.rels><?xml version="1.0" encoding="UTF-8" standalone="yes"?>
<Relationships xmlns="http://schemas.openxmlformats.org/package/2006/relationships"><Relationship Id="rId8" Type="http://schemas.openxmlformats.org/officeDocument/2006/relationships/hyperlink" Target="http://wildmic.npust.edu.tw/sasala/human%20rights.htm" TargetMode="External"/><Relationship Id="rId3" Type="http://schemas.openxmlformats.org/officeDocument/2006/relationships/hyperlink" Target="http://bookstrg.com/shtml/Reading/SJFTG/037.htm" TargetMode="External"/><Relationship Id="rId7" Type="http://schemas.openxmlformats.org/officeDocument/2006/relationships/hyperlink" Target="http://zh.wikipedia.org/zh-tw/%E4%B8%96%E7%95%8C%E4%BA%BA%E6%9D%83%E5%AE%A3%E8%A8%80" TargetMode="External"/><Relationship Id="rId2" Type="http://schemas.openxmlformats.org/officeDocument/2006/relationships/hyperlink" Target="http://zh.wikipedia.org/zh-tw/%E6%B1%89%E8%B0%9F%E6%8B%89%E6%AF%94%E6%B3%95%E5%85%B8" TargetMode="External"/><Relationship Id="rId1" Type="http://schemas.openxmlformats.org/officeDocument/2006/relationships/slideLayout" Target="../slideLayouts/slideLayout7.xml"/><Relationship Id="rId6" Type="http://schemas.openxmlformats.org/officeDocument/2006/relationships/hyperlink" Target="http://tw.knowledge.yahoo.com/question/question?qid=1405111514412" TargetMode="External"/><Relationship Id="rId5" Type="http://schemas.openxmlformats.org/officeDocument/2006/relationships/hyperlink" Target="http://zh.wikipedia.org/zh-tw/%E7%BE%8E%E5%9C%8B%E7%8D%A8%E7%AB%8B%E5%AE%A3%E8%A8%80" TargetMode="External"/><Relationship Id="rId10" Type="http://schemas.openxmlformats.org/officeDocument/2006/relationships/hyperlink" Target="http://chist.yy2.edu.hk/cert_modernmayforth.htm" TargetMode="External"/><Relationship Id="rId4" Type="http://schemas.openxmlformats.org/officeDocument/2006/relationships/hyperlink" Target="http://zhidao.baidu.com/question/298929341.html" TargetMode="External"/><Relationship Id="rId9" Type="http://schemas.openxmlformats.org/officeDocument/2006/relationships/hyperlink" Target="http://www.epochtimes.com/b5/1/8/31/c4640.htm" TargetMode="External"/></Relationships>
</file>

<file path=ppt/slides/_rels/slide178.xml.rels><?xml version="1.0" encoding="UTF-8" standalone="yes"?>
<Relationships xmlns="http://schemas.openxmlformats.org/package/2006/relationships"><Relationship Id="rId8" Type="http://schemas.openxmlformats.org/officeDocument/2006/relationships/hyperlink" Target="http://www.youtube.com/watch?v=9-yHoxyfopM" TargetMode="External"/><Relationship Id="rId3" Type="http://schemas.openxmlformats.org/officeDocument/2006/relationships/hyperlink" Target="http://www.lw61.com/html/fanwen/mianfeifanwen/2010/0829/9593.html" TargetMode="External"/><Relationship Id="rId7" Type="http://schemas.openxmlformats.org/officeDocument/2006/relationships/hyperlink" Target="https://culture.edu.tw/history/smenu_photomenu.php?smenuid=1665&amp;subjectid=3335" TargetMode="External"/><Relationship Id="rId2" Type="http://schemas.openxmlformats.org/officeDocument/2006/relationships/hyperlink" Target="http://culture.edu.tw/history/smenu_photomenu.php?smenuid=812" TargetMode="External"/><Relationship Id="rId1" Type="http://schemas.openxmlformats.org/officeDocument/2006/relationships/slideLayout" Target="../slideLayouts/slideLayout7.xml"/><Relationship Id="rId6" Type="http://schemas.openxmlformats.org/officeDocument/2006/relationships/hyperlink" Target="http://big.hi138.com/zhengzhi/makesizhuyi/201302/436341.asp" TargetMode="External"/><Relationship Id="rId5" Type="http://schemas.openxmlformats.org/officeDocument/2006/relationships/hyperlink" Target="http://163.32.84.104/96class/b07/industrial%20revolution.htm" TargetMode="External"/><Relationship Id="rId4" Type="http://schemas.openxmlformats.org/officeDocument/2006/relationships/hyperlink" Target="http://www.wretch.cc/blog/enokixescape/12094592" TargetMode="External"/><Relationship Id="rId9" Type="http://schemas.openxmlformats.org/officeDocument/2006/relationships/hyperlink" Target="http://www.youtube.com/watch?v=DJ70hiltOdw" TargetMode="External"/></Relationships>
</file>

<file path=ppt/slides/_rels/slide179.xml.rels><?xml version="1.0" encoding="UTF-8" standalone="yes"?>
<Relationships xmlns="http://schemas.openxmlformats.org/package/2006/relationships"><Relationship Id="rId8" Type="http://schemas.openxmlformats.org/officeDocument/2006/relationships/hyperlink" Target="http://news.rti.org.tw/imagedb/Upload_Internal/2013052400349268.jpg" TargetMode="External"/><Relationship Id="rId3" Type="http://schemas.openxmlformats.org/officeDocument/2006/relationships/hyperlink" Target="http://www.ntbt.gov.tw/etwmain/front/ETW118W/CON/896/8093061990200161830?tagCode=" TargetMode="External"/><Relationship Id="rId7" Type="http://schemas.openxmlformats.org/officeDocument/2006/relationships/hyperlink" Target="http://rthk27.rthk.org.hk/php/99books/images/bookinfo_64.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eumed.net/cursecon/economistas/Rawls.jpg" TargetMode="External"/><Relationship Id="rId5" Type="http://schemas.openxmlformats.org/officeDocument/2006/relationships/hyperlink" Target="http://www.comnews.org.tw/?Page=BulletinDetail&amp;Guid=217f6449-0fcc-4a06-ac9e-ca1f482ec89a" TargetMode="External"/><Relationship Id="rId4" Type="http://schemas.openxmlformats.org/officeDocument/2006/relationships/hyperlink" Target="http://twnumber.pixnet.net/album/photo/13427978"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8" Type="http://schemas.openxmlformats.org/officeDocument/2006/relationships/hyperlink" Target="http://images.enet.com.cn/2011/1/24/1293797093075.jpg" TargetMode="External"/><Relationship Id="rId3" Type="http://schemas.openxmlformats.org/officeDocument/2006/relationships/hyperlink" Target="https://31.media.tumblr.com/7e7959e966166e07157c89e9cf2e39cf/tumblr_inline_my9nd8cgb21rkvxpt.jpg" TargetMode="External"/><Relationship Id="rId7" Type="http://schemas.openxmlformats.org/officeDocument/2006/relationships/hyperlink" Target="http://www.hket.com/store/IMAGE/HKET/2013/201310/20131018/HKET20131018OP06AP-D90.jpg" TargetMode="External"/><Relationship Id="rId2" Type="http://schemas.openxmlformats.org/officeDocument/2006/relationships/hyperlink" Target="http://www.youtube.com/watch?v=9-yHoxyfopM" TargetMode="External"/><Relationship Id="rId1" Type="http://schemas.openxmlformats.org/officeDocument/2006/relationships/slideLayout" Target="../slideLayouts/slideLayout7.xml"/><Relationship Id="rId6" Type="http://schemas.openxmlformats.org/officeDocument/2006/relationships/hyperlink" Target="http://2.bp.blogspot.com/-ucznqsE3c9g/Ukv_XsyGxeI/AAAAAAAACew/3MdQJ4oEhfU/s1600/america.jpg" TargetMode="External"/><Relationship Id="rId5" Type="http://schemas.openxmlformats.org/officeDocument/2006/relationships/hyperlink" Target="http://images.china.cn/attachement/jpg/site1000/20081126/0019b91ecaeb0a96f97519.jpg" TargetMode="External"/><Relationship Id="rId4" Type="http://schemas.openxmlformats.org/officeDocument/2006/relationships/hyperlink" Target="http://medya.trt.net.tr/medya1/resim/2011/07/30/118df07a-3782-4a1a-9b5c-111aa4dc6538-444x333.jpg" TargetMode="External"/><Relationship Id="rId9" Type="http://schemas.openxmlformats.org/officeDocument/2006/relationships/hyperlink" Target="http://www.forbeschina.com/upload/news/VQHsox45gA.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todo.pixnet.net/blog/post/28373858"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hyperlink" Target="http://www.youtube.com/watch?v=9-yHoxyfopM"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83341" y="1052736"/>
            <a:ext cx="6777318" cy="1731982"/>
          </a:xfrm>
          <a:extLst/>
        </p:spPr>
        <p:txBody>
          <a:bodyPr rtlCol="0">
            <a:noAutofit/>
          </a:bodyPr>
          <a:lstStyle/>
          <a:p>
            <a:pPr eaLnBrk="1" fontAlgn="auto" hangingPunct="1">
              <a:spcAft>
                <a:spcPts val="0"/>
              </a:spcAft>
              <a:defRPr/>
            </a:pPr>
            <a:r>
              <a:rPr lang="zh-TW" altLang="en-US" sz="7200" b="1" dirty="0"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rPr>
              <a:t>法政報告－平等</a:t>
            </a:r>
            <a:endParaRPr lang="zh-TW" altLang="en-US" sz="7200" b="1" dirty="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ndParaRPr>
          </a:p>
        </p:txBody>
      </p:sp>
      <p:sp>
        <p:nvSpPr>
          <p:cNvPr id="3" name="副標題 2"/>
          <p:cNvSpPr>
            <a:spLocks noGrp="1"/>
          </p:cNvSpPr>
          <p:nvPr>
            <p:ph type="subTitle" idx="1"/>
          </p:nvPr>
        </p:nvSpPr>
        <p:spPr>
          <a:xfrm>
            <a:off x="395536" y="4052664"/>
            <a:ext cx="8136904" cy="1752600"/>
          </a:xfrm>
          <a:extLst/>
        </p:spPr>
        <p:txBody>
          <a:bodyPr numCol="2" rtlCol="0">
            <a:normAutofit fontScale="77500" lnSpcReduction="20000"/>
          </a:bodyPr>
          <a:lstStyle/>
          <a:p>
            <a:pPr eaLnBrk="1" fontAlgn="auto" hangingPunct="1">
              <a:spcAft>
                <a:spcPts val="0"/>
              </a:spcAft>
              <a:defRPr/>
            </a:pPr>
            <a:r>
              <a:rPr lang="zh-TW" altLang="en-US" sz="2800" dirty="0" smtClean="0"/>
              <a:t>報告班級：資工一</a:t>
            </a:r>
            <a:endParaRPr lang="en-US" altLang="zh-TW" sz="2800" dirty="0" smtClean="0"/>
          </a:p>
          <a:p>
            <a:pPr eaLnBrk="1" fontAlgn="auto" hangingPunct="1">
              <a:spcAft>
                <a:spcPts val="0"/>
              </a:spcAft>
              <a:defRPr/>
            </a:pPr>
            <a:endParaRPr lang="en-US" altLang="zh-TW" sz="2800" dirty="0" smtClean="0"/>
          </a:p>
          <a:p>
            <a:pPr eaLnBrk="1" fontAlgn="auto" hangingPunct="1">
              <a:spcAft>
                <a:spcPts val="0"/>
              </a:spcAft>
              <a:defRPr/>
            </a:pPr>
            <a:r>
              <a:rPr lang="zh-TW" altLang="en-US" sz="2800" dirty="0" smtClean="0"/>
              <a:t>報告組別：第八組</a:t>
            </a:r>
            <a:endParaRPr lang="en-US" altLang="zh-TW" sz="2800" dirty="0" smtClean="0"/>
          </a:p>
          <a:p>
            <a:pPr eaLnBrk="1" fontAlgn="auto" hangingPunct="1">
              <a:spcAft>
                <a:spcPts val="0"/>
              </a:spcAft>
              <a:defRPr/>
            </a:pPr>
            <a:endParaRPr lang="en-US" altLang="zh-TW" dirty="0"/>
          </a:p>
          <a:p>
            <a:pPr eaLnBrk="1" fontAlgn="auto" hangingPunct="1">
              <a:spcAft>
                <a:spcPts val="0"/>
              </a:spcAft>
              <a:defRPr/>
            </a:pPr>
            <a:endParaRPr lang="en-US" altLang="zh-TW" dirty="0"/>
          </a:p>
          <a:p>
            <a:pPr algn="l" eaLnBrk="1" fontAlgn="auto" hangingPunct="1">
              <a:spcAft>
                <a:spcPts val="0"/>
              </a:spcAft>
              <a:defRPr/>
            </a:pPr>
            <a:r>
              <a:rPr lang="zh-TW" altLang="en-US" sz="2800" dirty="0" smtClean="0"/>
              <a:t>組長</a:t>
            </a:r>
            <a:r>
              <a:rPr lang="zh-TW" altLang="en-US" sz="2800" dirty="0"/>
              <a:t>：于杰</a:t>
            </a:r>
            <a:r>
              <a:rPr lang="zh-TW" altLang="en-US" sz="2800" dirty="0" smtClean="0"/>
              <a:t>仁</a:t>
            </a:r>
            <a:endParaRPr lang="en-US" altLang="zh-TW" sz="2800" dirty="0" smtClean="0"/>
          </a:p>
          <a:p>
            <a:pPr algn="l" eaLnBrk="1" fontAlgn="auto" hangingPunct="1">
              <a:spcAft>
                <a:spcPts val="0"/>
              </a:spcAft>
              <a:defRPr/>
            </a:pPr>
            <a:endParaRPr lang="en-US" altLang="zh-TW" sz="2800" dirty="0"/>
          </a:p>
          <a:p>
            <a:pPr algn="l" eaLnBrk="1" fontAlgn="auto" hangingPunct="1">
              <a:spcAft>
                <a:spcPts val="0"/>
              </a:spcAft>
              <a:defRPr/>
            </a:pPr>
            <a:r>
              <a:rPr lang="zh-TW" altLang="en-US" sz="2800" dirty="0"/>
              <a:t>組員</a:t>
            </a:r>
            <a:r>
              <a:rPr lang="zh-TW" altLang="en-US" sz="2800" dirty="0" smtClean="0"/>
              <a:t>：　尤</a:t>
            </a:r>
            <a:r>
              <a:rPr lang="zh-TW" altLang="en-US" sz="2800" dirty="0"/>
              <a:t>偉、林秉宏、林冠志</a:t>
            </a:r>
            <a:endParaRPr lang="en-US" altLang="zh-TW" sz="2800" dirty="0"/>
          </a:p>
          <a:p>
            <a:pPr algn="l" eaLnBrk="1" fontAlgn="auto" hangingPunct="1">
              <a:spcAft>
                <a:spcPts val="0"/>
              </a:spcAft>
              <a:defRPr/>
            </a:pPr>
            <a:r>
              <a:rPr lang="zh-TW" altLang="en-US" sz="2800" dirty="0" smtClean="0"/>
              <a:t>　　　何</a:t>
            </a:r>
            <a:r>
              <a:rPr lang="zh-TW" altLang="en-US" sz="2800" dirty="0"/>
              <a:t>信鋕、紀佑生、鄭英杰</a:t>
            </a:r>
          </a:p>
          <a:p>
            <a:pPr eaLnBrk="1" fontAlgn="auto" hangingPunct="1">
              <a:spcAft>
                <a:spcPts val="0"/>
              </a:spcAft>
              <a:defRPr/>
            </a:pP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lgn="ctr" eaLnBrk="1" hangingPunct="1">
              <a:buFont typeface="Wingdings" panose="05000000000000000000" pitchFamily="2" charset="2"/>
              <a:buNone/>
            </a:pPr>
            <a:r>
              <a:rPr lang="zh-TW" altLang="en-US" sz="2800" smtClean="0"/>
              <a:t>按大家對社會貢獻的比例</a:t>
            </a:r>
          </a:p>
          <a:p>
            <a:pPr marL="0" indent="0" algn="ctr" eaLnBrk="1" hangingPunct="1">
              <a:buFont typeface="Wingdings" panose="05000000000000000000" pitchFamily="2" charset="2"/>
              <a:buNone/>
            </a:pPr>
            <a:r>
              <a:rPr lang="zh-TW" altLang="en-US" sz="2800" smtClean="0"/>
              <a:t>多少貢獻，多少報酬。</a:t>
            </a:r>
          </a:p>
        </p:txBody>
      </p:sp>
      <p:sp>
        <p:nvSpPr>
          <p:cNvPr id="2" name="標題 1"/>
          <p:cNvSpPr>
            <a:spLocks noGrp="1"/>
          </p:cNvSpPr>
          <p:nvPr>
            <p:ph type="title"/>
          </p:nvPr>
        </p:nvSpPr>
        <p:spPr/>
        <p:txBody>
          <a:bodyPr/>
          <a:lstStyle/>
          <a:p>
            <a:pPr eaLnBrk="1" hangingPunct="1"/>
            <a:r>
              <a:rPr lang="zh-TW" altLang="en-US" b="1" smtClean="0"/>
              <a:t>柏拉圖的公平</a:t>
            </a:r>
          </a:p>
        </p:txBody>
      </p:sp>
      <p:sp>
        <p:nvSpPr>
          <p:cNvPr id="4" name="文字方塊 3"/>
          <p:cNvSpPr txBox="1">
            <a:spLocks noChangeArrowheads="1"/>
          </p:cNvSpPr>
          <p:nvPr/>
        </p:nvSpPr>
        <p:spPr bwMode="auto">
          <a:xfrm>
            <a:off x="1258888" y="3419475"/>
            <a:ext cx="66484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3200"/>
              <a:t>金人                   銀人                   銅人</a:t>
            </a:r>
          </a:p>
        </p:txBody>
      </p:sp>
      <p:sp>
        <p:nvSpPr>
          <p:cNvPr id="5" name="向右箭號 4"/>
          <p:cNvSpPr/>
          <p:nvPr/>
        </p:nvSpPr>
        <p:spPr>
          <a:xfrm>
            <a:off x="2555875" y="3419475"/>
            <a:ext cx="1368425" cy="530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000"/>
          </a:p>
        </p:txBody>
      </p:sp>
      <p:sp>
        <p:nvSpPr>
          <p:cNvPr id="6" name="向右箭號 5"/>
          <p:cNvSpPr/>
          <p:nvPr/>
        </p:nvSpPr>
        <p:spPr>
          <a:xfrm>
            <a:off x="5148263" y="3419475"/>
            <a:ext cx="1368425" cy="530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000"/>
          </a:p>
        </p:txBody>
      </p:sp>
      <p:sp>
        <p:nvSpPr>
          <p:cNvPr id="7" name="向右箭號 6"/>
          <p:cNvSpPr/>
          <p:nvPr/>
        </p:nvSpPr>
        <p:spPr>
          <a:xfrm>
            <a:off x="2555875" y="4427538"/>
            <a:ext cx="3960813" cy="530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000"/>
          </a:p>
        </p:txBody>
      </p:sp>
      <p:sp>
        <p:nvSpPr>
          <p:cNvPr id="8" name="文字方塊 7"/>
          <p:cNvSpPr txBox="1">
            <a:spLocks noChangeArrowheads="1"/>
          </p:cNvSpPr>
          <p:nvPr/>
        </p:nvSpPr>
        <p:spPr bwMode="auto">
          <a:xfrm>
            <a:off x="2813050" y="3995738"/>
            <a:ext cx="48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en-US" altLang="zh-TW" sz="2000"/>
              <a:t>X3</a:t>
            </a:r>
            <a:endParaRPr kumimoji="0" lang="zh-TW" altLang="en-US" sz="2000"/>
          </a:p>
        </p:txBody>
      </p:sp>
      <p:sp>
        <p:nvSpPr>
          <p:cNvPr id="9" name="文字方塊 8"/>
          <p:cNvSpPr txBox="1">
            <a:spLocks noChangeArrowheads="1"/>
          </p:cNvSpPr>
          <p:nvPr/>
        </p:nvSpPr>
        <p:spPr bwMode="auto">
          <a:xfrm>
            <a:off x="5240338" y="3995738"/>
            <a:ext cx="484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en-US" altLang="zh-TW" sz="2000"/>
              <a:t>X3</a:t>
            </a:r>
            <a:endParaRPr kumimoji="0" lang="zh-TW" altLang="en-US" sz="2000"/>
          </a:p>
        </p:txBody>
      </p:sp>
      <p:sp>
        <p:nvSpPr>
          <p:cNvPr id="10" name="文字方塊 9"/>
          <p:cNvSpPr txBox="1">
            <a:spLocks noChangeArrowheads="1"/>
          </p:cNvSpPr>
          <p:nvPr/>
        </p:nvSpPr>
        <p:spPr bwMode="auto">
          <a:xfrm>
            <a:off x="4075113" y="5003800"/>
            <a:ext cx="484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en-US" altLang="zh-TW" sz="2000"/>
              <a:t>X9</a:t>
            </a:r>
            <a:endParaRPr kumimoji="0" lang="zh-TW" altLang="en-US" sz="2000"/>
          </a:p>
        </p:txBody>
      </p:sp>
      <p:sp>
        <p:nvSpPr>
          <p:cNvPr id="12" name="矩形 11"/>
          <p:cNvSpPr/>
          <p:nvPr/>
        </p:nvSpPr>
        <p:spPr>
          <a:xfrm>
            <a:off x="1115616" y="5602014"/>
            <a:ext cx="6763390" cy="923330"/>
          </a:xfrm>
          <a:prstGeom prst="rect">
            <a:avLst/>
          </a:prstGeom>
          <a:noFill/>
        </p:spPr>
        <p:txBody>
          <a:bodyPr wrap="none">
            <a:spAutoFit/>
          </a:bodyPr>
          <a:lstStyle/>
          <a:p>
            <a:pPr algn="ctr" fontAlgn="auto">
              <a:spcBef>
                <a:spcPts val="0"/>
              </a:spcBef>
              <a:spcAft>
                <a:spcPts val="0"/>
              </a:spcAft>
              <a:defRPr/>
            </a:pPr>
            <a:r>
              <a:rPr kumimoji="0" lang="zh-TW"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rPr>
              <a:t>每個人得到他應得的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P spid="5" grpId="0" animBg="1"/>
      <p:bldP spid="6" grpId="0" animBg="1"/>
      <p:bldP spid="7" grpId="0" animBg="1"/>
      <p:bldP spid="8" grpId="0"/>
      <p:bldP spid="9" grpId="0"/>
      <p:bldP spid="1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日本</a:t>
            </a:r>
            <a:r>
              <a:rPr lang="zh-TW" altLang="en-US" b="1" dirty="0">
                <a:solidFill>
                  <a:schemeClr val="accent2">
                    <a:lumMod val="75000"/>
                  </a:schemeClr>
                </a:solidFill>
              </a:rPr>
              <a:t>男女不平等的現象</a:t>
            </a:r>
            <a:endParaRPr lang="zh-HK" altLang="en-US" b="1" dirty="0">
              <a:solidFill>
                <a:schemeClr val="accent2">
                  <a:lumMod val="75000"/>
                </a:schemeClr>
              </a:solidFill>
            </a:endParaRPr>
          </a:p>
        </p:txBody>
      </p:sp>
      <p:sp>
        <p:nvSpPr>
          <p:cNvPr id="3" name="內容版面配置區 2"/>
          <p:cNvSpPr>
            <a:spLocks noGrp="1"/>
          </p:cNvSpPr>
          <p:nvPr>
            <p:ph idx="1"/>
          </p:nvPr>
        </p:nvSpPr>
        <p:spPr/>
        <p:txBody>
          <a:bodyPr/>
          <a:lstStyle/>
          <a:p>
            <a:pPr eaLnBrk="1" hangingPunct="1"/>
            <a:r>
              <a:rPr lang="zh-TW" altLang="en-US" smtClean="0"/>
              <a:t>日本政策階層女性比例低下</a:t>
            </a:r>
            <a:br>
              <a:rPr lang="zh-TW" altLang="en-US" smtClean="0"/>
            </a:br>
            <a:r>
              <a:rPr lang="zh-TW" altLang="en-US" smtClean="0"/>
              <a:t>。國會議員</a:t>
            </a:r>
            <a:r>
              <a:rPr lang="en-US" altLang="zh-TW" smtClean="0"/>
              <a:t>(</a:t>
            </a:r>
            <a:r>
              <a:rPr lang="zh-TW" altLang="en-US" smtClean="0"/>
              <a:t>眾議院</a:t>
            </a:r>
            <a:r>
              <a:rPr lang="en-US" altLang="zh-TW" smtClean="0"/>
              <a:t>) 9.2%</a:t>
            </a:r>
            <a:r>
              <a:rPr lang="zh-TW" altLang="en-US" smtClean="0"/>
              <a:t/>
            </a:r>
            <a:br>
              <a:rPr lang="zh-TW" altLang="en-US" smtClean="0"/>
            </a:br>
            <a:r>
              <a:rPr lang="zh-TW" altLang="en-US" smtClean="0"/>
              <a:t>。國會議員</a:t>
            </a:r>
            <a:r>
              <a:rPr lang="en-US" altLang="zh-TW" smtClean="0"/>
              <a:t>(</a:t>
            </a:r>
            <a:r>
              <a:rPr lang="zh-TW" altLang="en-US" smtClean="0"/>
              <a:t>參議院</a:t>
            </a:r>
            <a:r>
              <a:rPr lang="en-US" altLang="zh-TW" smtClean="0"/>
              <a:t>) 18.2%</a:t>
            </a:r>
            <a:r>
              <a:rPr lang="zh-TW" altLang="en-US" smtClean="0"/>
              <a:t/>
            </a:r>
            <a:br>
              <a:rPr lang="zh-TW" altLang="en-US" smtClean="0"/>
            </a:br>
            <a:r>
              <a:rPr lang="zh-TW" altLang="en-US" smtClean="0"/>
              <a:t>。大臣 </a:t>
            </a:r>
            <a:r>
              <a:rPr lang="en-US" altLang="zh-TW" smtClean="0"/>
              <a:t>11.8%</a:t>
            </a:r>
            <a:r>
              <a:rPr lang="zh-TW" altLang="en-US" smtClean="0"/>
              <a:t/>
            </a:r>
            <a:br>
              <a:rPr lang="zh-TW" altLang="en-US" smtClean="0"/>
            </a:br>
            <a:r>
              <a:rPr lang="zh-TW" altLang="en-US" smtClean="0"/>
              <a:t>。國家公務員管理職 </a:t>
            </a:r>
            <a:r>
              <a:rPr lang="en-US" altLang="zh-TW" smtClean="0"/>
              <a:t>1.9%</a:t>
            </a:r>
            <a:r>
              <a:rPr lang="zh-TW" altLang="en-US" smtClean="0"/>
              <a:t/>
            </a:r>
            <a:br>
              <a:rPr lang="zh-TW" altLang="en-US" smtClean="0"/>
            </a:br>
            <a:r>
              <a:rPr lang="zh-TW" altLang="en-US" smtClean="0"/>
              <a:t>。裁判官 </a:t>
            </a:r>
            <a:r>
              <a:rPr lang="en-US" altLang="zh-TW" smtClean="0"/>
              <a:t>15.4%</a:t>
            </a:r>
            <a:r>
              <a:rPr lang="zh-TW" altLang="en-US" smtClean="0"/>
              <a:t/>
            </a:r>
            <a:br>
              <a:rPr lang="zh-TW" altLang="en-US" smtClean="0"/>
            </a:br>
            <a:r>
              <a:rPr lang="zh-TW" altLang="en-US" smtClean="0"/>
              <a:t>。檢察官 </a:t>
            </a:r>
            <a:r>
              <a:rPr lang="en-US" altLang="zh-TW" smtClean="0"/>
              <a:t>12.2%</a:t>
            </a:r>
            <a:r>
              <a:rPr lang="zh-TW" altLang="en-US" smtClean="0"/>
              <a:t/>
            </a:r>
            <a:br>
              <a:rPr lang="zh-TW" altLang="en-US" smtClean="0"/>
            </a:br>
            <a:r>
              <a:rPr lang="zh-TW" altLang="en-US" smtClean="0"/>
              <a:t>。都道府縣議會議員 </a:t>
            </a:r>
            <a:r>
              <a:rPr lang="en-US" altLang="zh-TW" smtClean="0"/>
              <a:t>8.2%</a:t>
            </a:r>
            <a:r>
              <a:rPr lang="zh-TW" altLang="en-US" smtClean="0"/>
              <a:t/>
            </a:r>
            <a:br>
              <a:rPr lang="zh-TW" altLang="en-US" smtClean="0"/>
            </a:br>
            <a:r>
              <a:rPr lang="zh-TW" altLang="en-US" smtClean="0"/>
              <a:t>。都道府縣知事 </a:t>
            </a:r>
            <a:r>
              <a:rPr lang="en-US" altLang="zh-TW" smtClean="0"/>
              <a:t>6.4%</a:t>
            </a:r>
            <a:r>
              <a:rPr lang="zh-TW" altLang="en-US" smtClean="0"/>
              <a:t/>
            </a:r>
            <a:br>
              <a:rPr lang="zh-TW" altLang="en-US" smtClean="0"/>
            </a:br>
            <a:r>
              <a:rPr lang="zh-TW" altLang="en-US" smtClean="0"/>
              <a:t>。民間企業管理職</a:t>
            </a:r>
            <a:r>
              <a:rPr lang="en-US" altLang="zh-TW" smtClean="0"/>
              <a:t>(</a:t>
            </a:r>
            <a:r>
              <a:rPr lang="zh-TW" altLang="en-US" smtClean="0"/>
              <a:t>課長</a:t>
            </a:r>
            <a:r>
              <a:rPr lang="en-US" altLang="zh-TW" smtClean="0"/>
              <a:t>) 6.6%</a:t>
            </a:r>
            <a:endParaRPr lang="zh-HK" altLang="en-US" smtClean="0"/>
          </a:p>
        </p:txBody>
      </p:sp>
      <p:pic>
        <p:nvPicPr>
          <p:cNvPr id="21" name="圖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127" y="2273399"/>
            <a:ext cx="3571875" cy="317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文字方塊 4"/>
          <p:cNvSpPr txBox="1">
            <a:spLocks noChangeArrowheads="1"/>
          </p:cNvSpPr>
          <p:nvPr/>
        </p:nvSpPr>
        <p:spPr bwMode="auto">
          <a:xfrm>
            <a:off x="8604250" y="2565400"/>
            <a:ext cx="4000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5663" y="228600"/>
            <a:ext cx="7429500" cy="1328738"/>
          </a:xfrm>
        </p:spPr>
        <p:txBody>
          <a:bodyPr rtlCol="0">
            <a:normAutofit/>
          </a:bodyPr>
          <a:lstStyle/>
          <a:p>
            <a:pPr eaLnBrk="1" fontAlgn="auto" hangingPunct="1">
              <a:spcAft>
                <a:spcPts val="0"/>
              </a:spcAft>
              <a:defRPr/>
            </a:pPr>
            <a:r>
              <a:rPr lang="zh-TW" altLang="en-US" b="1" dirty="0">
                <a:solidFill>
                  <a:schemeClr val="accent2">
                    <a:lumMod val="75000"/>
                  </a:schemeClr>
                </a:solidFill>
              </a:rPr>
              <a:t>女性薪金較</a:t>
            </a:r>
            <a:r>
              <a:rPr lang="zh-TW" altLang="en-US" b="1" dirty="0" smtClean="0">
                <a:solidFill>
                  <a:schemeClr val="accent2">
                    <a:lumMod val="75000"/>
                  </a:schemeClr>
                </a:solidFill>
              </a:rPr>
              <a:t>低</a:t>
            </a:r>
            <a:endParaRPr lang="zh-HK" altLang="en-US" b="1" dirty="0">
              <a:solidFill>
                <a:schemeClr val="accent2">
                  <a:lumMod val="75000"/>
                </a:schemeClr>
              </a:solidFill>
            </a:endParaRPr>
          </a:p>
        </p:txBody>
      </p:sp>
      <p:sp>
        <p:nvSpPr>
          <p:cNvPr id="3" name="內容版面配置區 2"/>
          <p:cNvSpPr>
            <a:spLocks noGrp="1"/>
          </p:cNvSpPr>
          <p:nvPr>
            <p:ph idx="1"/>
          </p:nvPr>
        </p:nvSpPr>
        <p:spPr>
          <a:xfrm>
            <a:off x="704850" y="2303463"/>
            <a:ext cx="7467600" cy="5518150"/>
          </a:xfrm>
        </p:spPr>
        <p:txBody>
          <a:bodyPr rtlCol="0">
            <a:noAutofit/>
          </a:bodyPr>
          <a:lstStyle/>
          <a:p>
            <a:pPr marL="365760" indent="-365760" eaLnBrk="1" fontAlgn="auto" hangingPunct="1">
              <a:spcAft>
                <a:spcPts val="0"/>
              </a:spcAft>
              <a:defRPr/>
            </a:pPr>
            <a:r>
              <a:rPr lang="zh-TW" altLang="en-US" sz="2800" dirty="0" smtClean="0">
                <a:solidFill>
                  <a:schemeClr val="tx1">
                    <a:lumMod val="85000"/>
                    <a:lumOff val="15000"/>
                  </a:schemeClr>
                </a:solidFill>
              </a:rPr>
              <a:t>女性</a:t>
            </a:r>
            <a:r>
              <a:rPr lang="zh-TW" altLang="en-US" sz="2800" dirty="0">
                <a:solidFill>
                  <a:schemeClr val="tx1">
                    <a:lumMod val="85000"/>
                    <a:lumOff val="15000"/>
                  </a:schemeClr>
                </a:solidFill>
              </a:rPr>
              <a:t>月薪相當于男性的</a:t>
            </a:r>
            <a:r>
              <a:rPr lang="en-US" altLang="zh-TW" sz="2800" dirty="0">
                <a:solidFill>
                  <a:schemeClr val="tx1">
                    <a:lumMod val="85000"/>
                    <a:lumOff val="15000"/>
                  </a:schemeClr>
                </a:solidFill>
              </a:rPr>
              <a:t>70.9</a:t>
            </a:r>
            <a:r>
              <a:rPr lang="en-US" altLang="zh-TW" sz="2800" dirty="0" smtClean="0">
                <a:solidFill>
                  <a:schemeClr val="tx1">
                    <a:lumMod val="85000"/>
                    <a:lumOff val="15000"/>
                  </a:schemeClr>
                </a:solidFill>
              </a:rPr>
              <a:t>%.</a:t>
            </a:r>
          </a:p>
          <a:p>
            <a:pPr marL="36576" indent="0" eaLnBrk="1" fontAlgn="auto" hangingPunct="1">
              <a:spcAft>
                <a:spcPts val="0"/>
              </a:spcAft>
              <a:buFont typeface="Wingdings" panose="05000000000000000000" pitchFamily="2" charset="2"/>
              <a:buNone/>
              <a:defRPr/>
            </a:pPr>
            <a:endParaRPr lang="en-US" altLang="zh-TW" dirty="0" smtClean="0">
              <a:solidFill>
                <a:schemeClr val="tx1">
                  <a:lumMod val="85000"/>
                  <a:lumOff val="15000"/>
                </a:schemeClr>
              </a:solidFill>
            </a:endParaRPr>
          </a:p>
          <a:p>
            <a:pPr marL="365760" indent="-365760" eaLnBrk="1" fontAlgn="auto" hangingPunct="1">
              <a:spcAft>
                <a:spcPts val="0"/>
              </a:spcAft>
              <a:defRPr/>
            </a:pPr>
            <a:r>
              <a:rPr lang="zh-TW" altLang="en-US" sz="2800" dirty="0" smtClean="0">
                <a:solidFill>
                  <a:schemeClr val="tx1">
                    <a:lumMod val="85000"/>
                    <a:lumOff val="15000"/>
                  </a:schemeClr>
                </a:solidFill>
              </a:rPr>
              <a:t>日本</a:t>
            </a:r>
            <a:r>
              <a:rPr lang="zh-TW" altLang="en-US" sz="2800" dirty="0">
                <a:solidFill>
                  <a:schemeClr val="tx1">
                    <a:lumMod val="85000"/>
                    <a:lumOff val="15000"/>
                  </a:schemeClr>
                </a:solidFill>
              </a:rPr>
              <a:t>近</a:t>
            </a:r>
            <a:r>
              <a:rPr lang="en-US" altLang="zh-TW" sz="2800" dirty="0">
                <a:solidFill>
                  <a:schemeClr val="tx1">
                    <a:lumMod val="85000"/>
                    <a:lumOff val="15000"/>
                  </a:schemeClr>
                </a:solidFill>
              </a:rPr>
              <a:t>30</a:t>
            </a:r>
            <a:r>
              <a:rPr lang="zh-TW" altLang="en-US" sz="2800" dirty="0">
                <a:solidFill>
                  <a:schemeClr val="tx1">
                    <a:lumMod val="85000"/>
                    <a:lumOff val="15000"/>
                  </a:schemeClr>
                </a:solidFill>
              </a:rPr>
              <a:t>年以來，有</a:t>
            </a:r>
            <a:r>
              <a:rPr lang="en-US" altLang="zh-TW" sz="2800" dirty="0">
                <a:solidFill>
                  <a:schemeClr val="tx1">
                    <a:lumMod val="85000"/>
                    <a:lumOff val="15000"/>
                  </a:schemeClr>
                </a:solidFill>
              </a:rPr>
              <a:t>6</a:t>
            </a:r>
            <a:r>
              <a:rPr lang="zh-TW" altLang="en-US" sz="2800" dirty="0">
                <a:solidFill>
                  <a:schemeClr val="tx1">
                    <a:lumMod val="85000"/>
                    <a:lumOff val="15000"/>
                  </a:schemeClr>
                </a:solidFill>
              </a:rPr>
              <a:t>成女性因生子而辭職。日本女性就業率儘管有</a:t>
            </a:r>
            <a:r>
              <a:rPr lang="en-US" altLang="zh-TW" sz="2800" dirty="0">
                <a:solidFill>
                  <a:schemeClr val="tx1">
                    <a:lumMod val="85000"/>
                    <a:lumOff val="15000"/>
                  </a:schemeClr>
                </a:solidFill>
              </a:rPr>
              <a:t>60%</a:t>
            </a:r>
            <a:r>
              <a:rPr lang="zh-TW" altLang="en-US" sz="2800" dirty="0">
                <a:solidFill>
                  <a:schemeClr val="tx1">
                    <a:lumMod val="85000"/>
                    <a:lumOff val="15000"/>
                  </a:schemeClr>
                </a:solidFill>
              </a:rPr>
              <a:t>左右，但有未滿</a:t>
            </a:r>
            <a:r>
              <a:rPr lang="en-US" altLang="zh-TW" sz="2800" dirty="0">
                <a:solidFill>
                  <a:schemeClr val="tx1">
                    <a:lumMod val="85000"/>
                    <a:lumOff val="15000"/>
                  </a:schemeClr>
                </a:solidFill>
              </a:rPr>
              <a:t>3</a:t>
            </a:r>
            <a:r>
              <a:rPr lang="zh-TW" altLang="en-US" sz="2800" dirty="0">
                <a:solidFill>
                  <a:schemeClr val="tx1">
                    <a:lumMod val="85000"/>
                    <a:lumOff val="15000"/>
                  </a:schemeClr>
                </a:solidFill>
              </a:rPr>
              <a:t>歲的孩子的女性就業率尚不足</a:t>
            </a:r>
            <a:r>
              <a:rPr lang="en-US" altLang="zh-TW" sz="2800" dirty="0">
                <a:solidFill>
                  <a:schemeClr val="tx1">
                    <a:lumMod val="85000"/>
                    <a:lumOff val="15000"/>
                  </a:schemeClr>
                </a:solidFill>
              </a:rPr>
              <a:t>30%</a:t>
            </a:r>
            <a:r>
              <a:rPr lang="zh-TW" altLang="en-US" sz="2800" dirty="0" smtClean="0">
                <a:solidFill>
                  <a:schemeClr val="tx1">
                    <a:lumMod val="85000"/>
                    <a:lumOff val="15000"/>
                  </a:schemeClr>
                </a:solidFill>
              </a:rPr>
              <a:t>。</a:t>
            </a:r>
            <a:endParaRPr lang="en-US" altLang="zh-TW" sz="2800" dirty="0" smtClean="0">
              <a:solidFill>
                <a:schemeClr val="tx1">
                  <a:lumMod val="85000"/>
                  <a:lumOff val="15000"/>
                </a:schemeClr>
              </a:solidFill>
            </a:endParaRPr>
          </a:p>
          <a:p>
            <a:pPr marL="365760" indent="-365760" eaLnBrk="1" fontAlgn="auto" hangingPunct="1">
              <a:spcAft>
                <a:spcPts val="0"/>
              </a:spcAft>
              <a:defRPr/>
            </a:pPr>
            <a:r>
              <a:rPr lang="zh-TW" altLang="en-US" sz="2800" dirty="0" smtClean="0">
                <a:solidFill>
                  <a:schemeClr val="tx1">
                    <a:lumMod val="85000"/>
                    <a:lumOff val="15000"/>
                  </a:schemeClr>
                </a:solidFill>
              </a:rPr>
              <a:t>而</a:t>
            </a:r>
            <a:r>
              <a:rPr lang="zh-TW" altLang="en-US" sz="2800" dirty="0">
                <a:solidFill>
                  <a:schemeClr val="tx1">
                    <a:lumMod val="85000"/>
                    <a:lumOff val="15000"/>
                  </a:schemeClr>
                </a:solidFill>
              </a:rPr>
              <a:t>就業的女性中，多數因家務繁忙，不得不選擇做報酬較低的鐘點工</a:t>
            </a:r>
            <a:r>
              <a:rPr lang="zh-TW" altLang="en-US" sz="2800" dirty="0" smtClean="0">
                <a:solidFill>
                  <a:schemeClr val="tx1">
                    <a:lumMod val="85000"/>
                    <a:lumOff val="15000"/>
                  </a:schemeClr>
                </a:solidFill>
              </a:rPr>
              <a:t>。</a:t>
            </a:r>
            <a:endParaRPr lang="en-US" altLang="zh-TW" sz="2800" dirty="0" smtClean="0">
              <a:solidFill>
                <a:schemeClr val="tx1">
                  <a:lumMod val="85000"/>
                  <a:lumOff val="15000"/>
                </a:schemeClr>
              </a:solidFill>
            </a:endParaRPr>
          </a:p>
          <a:p>
            <a:pPr marL="365760" indent="-365760" eaLnBrk="1" fontAlgn="auto" hangingPunct="1">
              <a:spcAft>
                <a:spcPts val="0"/>
              </a:spcAft>
              <a:defRPr/>
            </a:pPr>
            <a:r>
              <a:rPr lang="zh-TW" altLang="en-US" sz="2800" dirty="0" smtClean="0">
                <a:solidFill>
                  <a:schemeClr val="tx1">
                    <a:lumMod val="85000"/>
                    <a:lumOff val="15000"/>
                  </a:schemeClr>
                </a:solidFill>
              </a:rPr>
              <a:t>因此</a:t>
            </a:r>
            <a:r>
              <a:rPr lang="zh-TW" altLang="en-US" sz="2800" dirty="0">
                <a:solidFill>
                  <a:schemeClr val="tx1">
                    <a:lumMod val="85000"/>
                    <a:lumOff val="15000"/>
                  </a:schemeClr>
                </a:solidFill>
              </a:rPr>
              <a:t>，日本男性年收入</a:t>
            </a:r>
            <a:r>
              <a:rPr lang="en-US" altLang="zh-TW" sz="2800" dirty="0">
                <a:solidFill>
                  <a:schemeClr val="tx1">
                    <a:lumMod val="85000"/>
                    <a:lumOff val="15000"/>
                  </a:schemeClr>
                </a:solidFill>
              </a:rPr>
              <a:t>300</a:t>
            </a:r>
            <a:r>
              <a:rPr lang="zh-TW" altLang="en-US" sz="2800" dirty="0">
                <a:solidFill>
                  <a:schemeClr val="tx1">
                    <a:lumMod val="85000"/>
                    <a:lumOff val="15000"/>
                  </a:schemeClr>
                </a:solidFill>
              </a:rPr>
              <a:t>萬以下者僅</a:t>
            </a:r>
            <a:r>
              <a:rPr lang="en-US" altLang="zh-TW" sz="2800" dirty="0">
                <a:solidFill>
                  <a:schemeClr val="tx1">
                    <a:lumMod val="85000"/>
                    <a:lumOff val="15000"/>
                  </a:schemeClr>
                </a:solidFill>
              </a:rPr>
              <a:t>2</a:t>
            </a:r>
            <a:r>
              <a:rPr lang="zh-TW" altLang="en-US" sz="2800" dirty="0">
                <a:solidFill>
                  <a:schemeClr val="tx1">
                    <a:lumMod val="85000"/>
                    <a:lumOff val="15000"/>
                  </a:schemeClr>
                </a:solidFill>
              </a:rPr>
              <a:t>成，女性卻高達</a:t>
            </a:r>
            <a:r>
              <a:rPr lang="en-US" altLang="zh-TW" sz="2800" dirty="0">
                <a:solidFill>
                  <a:schemeClr val="tx1">
                    <a:lumMod val="85000"/>
                    <a:lumOff val="15000"/>
                  </a:schemeClr>
                </a:solidFill>
              </a:rPr>
              <a:t>7</a:t>
            </a:r>
            <a:r>
              <a:rPr lang="zh-TW" altLang="en-US" sz="2800" dirty="0">
                <a:solidFill>
                  <a:schemeClr val="tx1">
                    <a:lumMod val="85000"/>
                    <a:lumOff val="15000"/>
                  </a:schemeClr>
                </a:solidFill>
              </a:rPr>
              <a:t>成</a:t>
            </a:r>
            <a:r>
              <a:rPr lang="zh-TW" altLang="en-US" sz="2800" dirty="0" smtClean="0">
                <a:solidFill>
                  <a:schemeClr val="tx1">
                    <a:lumMod val="85000"/>
                    <a:lumOff val="15000"/>
                  </a:schemeClr>
                </a:solidFill>
              </a:rPr>
              <a:t>。</a:t>
            </a:r>
            <a:endParaRPr lang="en-US" altLang="zh-TW" sz="2800" dirty="0" smtClean="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900113" y="1063625"/>
            <a:ext cx="7467600" cy="4525963"/>
          </a:xfrm>
        </p:spPr>
        <p:txBody>
          <a:bodyPr/>
          <a:lstStyle/>
          <a:p>
            <a:pPr eaLnBrk="1" hangingPunct="1"/>
            <a:r>
              <a:rPr lang="zh-TW" altLang="en-US" sz="3200" smtClean="0"/>
              <a:t>單親家庭的母子家庭年收較低</a:t>
            </a:r>
            <a:endParaRPr lang="en-US" altLang="zh-TW" sz="3200" smtClean="0"/>
          </a:p>
          <a:p>
            <a:pPr eaLnBrk="1" hangingPunct="1"/>
            <a:r>
              <a:rPr lang="zh-TW" altLang="en-US" sz="3200" smtClean="0"/>
              <a:t>年收　　　　　　　母子家庭　父子家庭</a:t>
            </a:r>
            <a:br>
              <a:rPr lang="zh-TW" altLang="en-US" sz="3200" smtClean="0"/>
            </a:br>
            <a:r>
              <a:rPr lang="en-US" altLang="zh-TW" sz="3200" smtClean="0"/>
              <a:t>100</a:t>
            </a:r>
            <a:r>
              <a:rPr lang="zh-TW" altLang="en-US" sz="3200" smtClean="0"/>
              <a:t>万円未満 　　　　</a:t>
            </a:r>
            <a:r>
              <a:rPr lang="en-US" altLang="zh-TW" sz="3200" smtClean="0"/>
              <a:t>31.2%</a:t>
            </a:r>
            <a:r>
              <a:rPr lang="zh-TW" altLang="en-US" sz="3200" smtClean="0"/>
              <a:t>　　 </a:t>
            </a:r>
            <a:r>
              <a:rPr lang="en-US" altLang="zh-TW" sz="3200" smtClean="0"/>
              <a:t>4.3%</a:t>
            </a:r>
            <a:r>
              <a:rPr lang="zh-TW" altLang="en-US" sz="3200" smtClean="0"/>
              <a:t/>
            </a:r>
            <a:br>
              <a:rPr lang="zh-TW" altLang="en-US" sz="3200" smtClean="0"/>
            </a:br>
            <a:r>
              <a:rPr lang="en-US" altLang="zh-TW" sz="3200" smtClean="0"/>
              <a:t>100-200</a:t>
            </a:r>
            <a:r>
              <a:rPr lang="zh-TW" altLang="en-US" sz="3200" smtClean="0"/>
              <a:t>万円未満 　　</a:t>
            </a:r>
            <a:r>
              <a:rPr lang="en-US" altLang="zh-TW" sz="3200" smtClean="0"/>
              <a:t>39.1%</a:t>
            </a:r>
            <a:r>
              <a:rPr lang="zh-TW" altLang="en-US" sz="3200" smtClean="0"/>
              <a:t>　　</a:t>
            </a:r>
            <a:r>
              <a:rPr lang="en-US" altLang="zh-TW" sz="3200" smtClean="0"/>
              <a:t>11.8%</a:t>
            </a:r>
            <a:r>
              <a:rPr lang="zh-TW" altLang="en-US" sz="3200" smtClean="0"/>
              <a:t/>
            </a:r>
            <a:br>
              <a:rPr lang="zh-TW" altLang="en-US" sz="3200" smtClean="0"/>
            </a:br>
            <a:r>
              <a:rPr lang="en-US" altLang="zh-TW" sz="3200" smtClean="0"/>
              <a:t>200-300</a:t>
            </a:r>
            <a:r>
              <a:rPr lang="zh-TW" altLang="en-US" sz="3200" smtClean="0"/>
              <a:t>万円未満 　　</a:t>
            </a:r>
            <a:r>
              <a:rPr lang="en-US" altLang="zh-TW" sz="3200" smtClean="0"/>
              <a:t>17.7%</a:t>
            </a:r>
            <a:r>
              <a:rPr lang="zh-TW" altLang="en-US" sz="3200" smtClean="0"/>
              <a:t>　　</a:t>
            </a:r>
            <a:r>
              <a:rPr lang="en-US" altLang="zh-TW" sz="3200" smtClean="0"/>
              <a:t>21.1%</a:t>
            </a:r>
            <a:r>
              <a:rPr lang="zh-TW" altLang="en-US" sz="3200" smtClean="0"/>
              <a:t/>
            </a:r>
            <a:br>
              <a:rPr lang="zh-TW" altLang="en-US" sz="3200" smtClean="0"/>
            </a:br>
            <a:r>
              <a:rPr lang="en-US" altLang="zh-TW" sz="3200" smtClean="0"/>
              <a:t>300-400</a:t>
            </a:r>
            <a:r>
              <a:rPr lang="zh-TW" altLang="en-US" sz="3200" smtClean="0"/>
              <a:t>万円未満 　　 </a:t>
            </a:r>
            <a:r>
              <a:rPr lang="en-US" altLang="zh-TW" sz="3200" smtClean="0"/>
              <a:t>5.9%</a:t>
            </a:r>
            <a:r>
              <a:rPr lang="zh-TW" altLang="en-US" sz="3200" smtClean="0"/>
              <a:t>　　</a:t>
            </a:r>
            <a:r>
              <a:rPr lang="en-US" altLang="zh-TW" sz="3200" smtClean="0"/>
              <a:t>17.4%</a:t>
            </a:r>
            <a:r>
              <a:rPr lang="zh-TW" altLang="en-US" sz="3200" smtClean="0"/>
              <a:t/>
            </a:r>
            <a:br>
              <a:rPr lang="zh-TW" altLang="en-US" sz="3200" smtClean="0"/>
            </a:br>
            <a:r>
              <a:rPr lang="en-US" altLang="zh-TW" sz="3200" smtClean="0"/>
              <a:t>400</a:t>
            </a:r>
            <a:r>
              <a:rPr lang="zh-TW" altLang="en-US" sz="3200" smtClean="0"/>
              <a:t>万円以上　　　 　 </a:t>
            </a:r>
            <a:r>
              <a:rPr lang="en-US" altLang="zh-TW" sz="3200" smtClean="0"/>
              <a:t>6.1%</a:t>
            </a:r>
            <a:r>
              <a:rPr lang="zh-TW" altLang="en-US" sz="3200" smtClean="0"/>
              <a:t>　　</a:t>
            </a:r>
            <a:r>
              <a:rPr lang="en-US" altLang="zh-TW" sz="3200" smtClean="0"/>
              <a:t>45.3%</a:t>
            </a:r>
            <a:endParaRPr lang="zh-HK" altLang="en-US" sz="3200" smtClean="0"/>
          </a:p>
          <a:p>
            <a:pPr eaLnBrk="1" hangingPunct="1"/>
            <a:endParaRPr lang="zh-HK" altLang="en-US"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754" y="4735183"/>
            <a:ext cx="2967149" cy="2068154"/>
          </a:xfrm>
          <a:prstGeom prst="rect">
            <a:avLst/>
          </a:prstGeom>
          <a:ln>
            <a:noFill/>
          </a:ln>
          <a:effectLst>
            <a:softEdge rad="112500"/>
          </a:effectLst>
        </p:spPr>
      </p:pic>
      <p:sp>
        <p:nvSpPr>
          <p:cNvPr id="5" name="文字方塊 4"/>
          <p:cNvSpPr txBox="1">
            <a:spLocks noChangeArrowheads="1"/>
          </p:cNvSpPr>
          <p:nvPr/>
        </p:nvSpPr>
        <p:spPr bwMode="auto">
          <a:xfrm>
            <a:off x="8604250" y="4437063"/>
            <a:ext cx="4000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0113" y="333375"/>
            <a:ext cx="7429500" cy="1362075"/>
          </a:xfrm>
        </p:spPr>
        <p:txBody>
          <a:bodyPr rtlCol="0">
            <a:normAutofit/>
          </a:bodyPr>
          <a:lstStyle/>
          <a:p>
            <a:pPr eaLnBrk="1" fontAlgn="auto" hangingPunct="1">
              <a:spcAft>
                <a:spcPts val="0"/>
              </a:spcAft>
              <a:defRPr/>
            </a:pPr>
            <a:r>
              <a:rPr lang="zh-TW" altLang="en-US" b="1" dirty="0" smtClean="0">
                <a:solidFill>
                  <a:schemeClr val="accent2">
                    <a:lumMod val="75000"/>
                  </a:schemeClr>
                </a:solidFill>
              </a:rPr>
              <a:t>日本男性女性工作差異</a:t>
            </a:r>
            <a:endParaRPr lang="zh-HK" altLang="en-US" b="1" dirty="0">
              <a:solidFill>
                <a:schemeClr val="accent2">
                  <a:lumMod val="75000"/>
                </a:schemeClr>
              </a:solidFill>
            </a:endParaRPr>
          </a:p>
        </p:txBody>
      </p:sp>
      <p:sp>
        <p:nvSpPr>
          <p:cNvPr id="3" name="內容版面配置區 2"/>
          <p:cNvSpPr>
            <a:spLocks noGrp="1"/>
          </p:cNvSpPr>
          <p:nvPr>
            <p:ph idx="1"/>
          </p:nvPr>
        </p:nvSpPr>
        <p:spPr>
          <a:xfrm>
            <a:off x="684213" y="2416175"/>
            <a:ext cx="7429500" cy="3533775"/>
          </a:xfrm>
        </p:spPr>
        <p:txBody>
          <a:bodyPr/>
          <a:lstStyle/>
          <a:p>
            <a:pPr eaLnBrk="1" hangingPunct="1"/>
            <a:r>
              <a:rPr lang="zh-TW" altLang="en-US" smtClean="0"/>
              <a:t>民間企業管理職級差距</a:t>
            </a:r>
            <a:br>
              <a:rPr lang="zh-TW" altLang="en-US" smtClean="0"/>
            </a:br>
            <a:r>
              <a:rPr lang="zh-TW" altLang="en-US" smtClean="0"/>
              <a:t>跟同級男性比較</a:t>
            </a:r>
            <a:r>
              <a:rPr lang="en-US" altLang="zh-TW" smtClean="0"/>
              <a:t>﹐</a:t>
            </a:r>
            <a:r>
              <a:rPr lang="zh-TW" altLang="en-US" smtClean="0"/>
              <a:t>女性比例非常低</a:t>
            </a:r>
            <a:br>
              <a:rPr lang="zh-TW" altLang="en-US" smtClean="0"/>
            </a:br>
            <a:r>
              <a:rPr lang="zh-TW" altLang="en-US" smtClean="0"/>
              <a:t>。部長級</a:t>
            </a:r>
            <a:r>
              <a:rPr lang="en-US" altLang="zh-TW" smtClean="0"/>
              <a:t>: </a:t>
            </a:r>
            <a:r>
              <a:rPr lang="zh-TW" altLang="en-US" smtClean="0"/>
              <a:t>男性</a:t>
            </a:r>
            <a:r>
              <a:rPr lang="en-US" altLang="zh-TW" smtClean="0"/>
              <a:t>(95.9%) </a:t>
            </a:r>
            <a:r>
              <a:rPr lang="zh-TW" altLang="en-US" smtClean="0"/>
              <a:t>女性</a:t>
            </a:r>
            <a:r>
              <a:rPr lang="en-US" altLang="zh-TW" smtClean="0"/>
              <a:t>(4.1%)</a:t>
            </a:r>
            <a:r>
              <a:rPr lang="zh-TW" altLang="en-US" smtClean="0"/>
              <a:t/>
            </a:r>
            <a:br>
              <a:rPr lang="zh-TW" altLang="en-US" smtClean="0"/>
            </a:br>
            <a:r>
              <a:rPr lang="zh-TW" altLang="en-US" smtClean="0"/>
              <a:t>。課長級</a:t>
            </a:r>
            <a:r>
              <a:rPr lang="en-US" altLang="zh-TW" smtClean="0"/>
              <a:t>: </a:t>
            </a:r>
            <a:r>
              <a:rPr lang="zh-TW" altLang="en-US" smtClean="0"/>
              <a:t>男性</a:t>
            </a:r>
            <a:r>
              <a:rPr lang="en-US" altLang="zh-TW" smtClean="0"/>
              <a:t>(93.4%) </a:t>
            </a:r>
            <a:r>
              <a:rPr lang="zh-TW" altLang="en-US" smtClean="0"/>
              <a:t>女性</a:t>
            </a:r>
            <a:r>
              <a:rPr lang="en-US" altLang="zh-TW" smtClean="0"/>
              <a:t>(6.6%)</a:t>
            </a:r>
            <a:r>
              <a:rPr lang="zh-TW" altLang="en-US" smtClean="0"/>
              <a:t/>
            </a:r>
            <a:br>
              <a:rPr lang="zh-TW" altLang="en-US" smtClean="0"/>
            </a:br>
            <a:r>
              <a:rPr lang="zh-TW" altLang="en-US" smtClean="0"/>
              <a:t>。係長級</a:t>
            </a:r>
            <a:r>
              <a:rPr lang="en-US" altLang="zh-TW" smtClean="0"/>
              <a:t>: </a:t>
            </a:r>
            <a:r>
              <a:rPr lang="zh-TW" altLang="en-US" smtClean="0"/>
              <a:t>男性</a:t>
            </a:r>
            <a:r>
              <a:rPr lang="en-US" altLang="zh-TW" smtClean="0"/>
              <a:t>(87.3%) </a:t>
            </a:r>
            <a:r>
              <a:rPr lang="zh-TW" altLang="en-US" smtClean="0"/>
              <a:t>女性</a:t>
            </a:r>
            <a:r>
              <a:rPr lang="en-US" altLang="zh-TW" smtClean="0"/>
              <a:t>(12.7%)</a:t>
            </a:r>
          </a:p>
          <a:p>
            <a:pPr eaLnBrk="1" hangingPunct="1"/>
            <a:r>
              <a:rPr lang="zh-TW" altLang="en-US" smtClean="0"/>
              <a:t>僱用形態差距</a:t>
            </a:r>
            <a:endParaRPr lang="en-US" altLang="zh-TW" smtClean="0"/>
          </a:p>
          <a:p>
            <a:pPr eaLnBrk="1" hangingPunct="1"/>
            <a:r>
              <a:rPr lang="zh-TW" altLang="en-US" smtClean="0"/>
              <a:t>被僱用為正規及臨時的機率</a:t>
            </a:r>
            <a:br>
              <a:rPr lang="zh-TW" altLang="en-US" smtClean="0"/>
            </a:br>
            <a:r>
              <a:rPr lang="zh-TW" altLang="en-US" smtClean="0"/>
              <a:t>。男性</a:t>
            </a:r>
            <a:r>
              <a:rPr lang="en-US" altLang="zh-TW" smtClean="0"/>
              <a:t>: </a:t>
            </a:r>
            <a:r>
              <a:rPr lang="zh-TW" altLang="en-US" smtClean="0"/>
              <a:t>正規</a:t>
            </a:r>
            <a:r>
              <a:rPr lang="en-US" altLang="zh-TW" smtClean="0"/>
              <a:t>(80.9%)﹐</a:t>
            </a:r>
            <a:r>
              <a:rPr lang="zh-TW" altLang="en-US" smtClean="0"/>
              <a:t>臨時</a:t>
            </a:r>
            <a:r>
              <a:rPr lang="en-US" altLang="zh-TW" smtClean="0"/>
              <a:t>( 19.1%)﹐ </a:t>
            </a:r>
            <a:r>
              <a:rPr lang="zh-TW" altLang="en-US" smtClean="0"/>
              <a:t/>
            </a:r>
            <a:br>
              <a:rPr lang="zh-TW" altLang="en-US" smtClean="0"/>
            </a:br>
            <a:r>
              <a:rPr lang="zh-TW" altLang="en-US" smtClean="0"/>
              <a:t>。女性</a:t>
            </a:r>
            <a:r>
              <a:rPr lang="en-US" altLang="zh-TW" smtClean="0"/>
              <a:t>: </a:t>
            </a:r>
            <a:r>
              <a:rPr lang="zh-TW" altLang="en-US" smtClean="0"/>
              <a:t>正規</a:t>
            </a:r>
            <a:r>
              <a:rPr lang="en-US" altLang="zh-TW" smtClean="0"/>
              <a:t>(46.5%)﹐</a:t>
            </a:r>
            <a:r>
              <a:rPr lang="zh-TW" altLang="en-US" smtClean="0"/>
              <a:t>臨時</a:t>
            </a:r>
            <a:r>
              <a:rPr lang="en-US" altLang="zh-TW" smtClean="0"/>
              <a:t>(53.5%)﹐</a:t>
            </a:r>
            <a:endParaRPr lang="en-US" altLang="zh-TW" sz="3200" smtClean="0"/>
          </a:p>
          <a:p>
            <a:pPr eaLnBrk="1" hangingPunct="1"/>
            <a:endParaRPr lang="en-US" altLang="zh-TW" sz="3200" smtClean="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657" y="1321528"/>
            <a:ext cx="3278838" cy="3278839"/>
          </a:xfrm>
          <a:prstGeom prst="rect">
            <a:avLst/>
          </a:prstGeom>
          <a:ln>
            <a:noFill/>
          </a:ln>
          <a:effectLst>
            <a:softEdge rad="112500"/>
          </a:effectLst>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833719"/>
            <a:ext cx="3398067" cy="3024281"/>
          </a:xfrm>
          <a:prstGeom prst="rect">
            <a:avLst/>
          </a:prstGeom>
          <a:ln>
            <a:noFill/>
          </a:ln>
          <a:effectLst>
            <a:softEdge rad="112500"/>
          </a:effectLst>
        </p:spPr>
      </p:pic>
      <p:sp>
        <p:nvSpPr>
          <p:cNvPr id="6" name="文字方塊 5"/>
          <p:cNvSpPr txBox="1">
            <a:spLocks noChangeArrowheads="1"/>
          </p:cNvSpPr>
          <p:nvPr/>
        </p:nvSpPr>
        <p:spPr bwMode="auto">
          <a:xfrm>
            <a:off x="8058150" y="1628775"/>
            <a:ext cx="4000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
        <p:nvSpPr>
          <p:cNvPr id="7" name="文字方塊 6"/>
          <p:cNvSpPr txBox="1">
            <a:spLocks noChangeArrowheads="1"/>
          </p:cNvSpPr>
          <p:nvPr/>
        </p:nvSpPr>
        <p:spPr bwMode="auto">
          <a:xfrm>
            <a:off x="8780463" y="3860800"/>
            <a:ext cx="4000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b="1" dirty="0" smtClean="0">
                <a:solidFill>
                  <a:schemeClr val="accent2">
                    <a:lumMod val="75000"/>
                  </a:schemeClr>
                </a:solidFill>
              </a:rPr>
              <a:t>小總結</a:t>
            </a:r>
            <a:endParaRPr lang="zh-HK" altLang="en-US" b="1" dirty="0">
              <a:solidFill>
                <a:schemeClr val="accent2">
                  <a:lumMod val="75000"/>
                </a:schemeClr>
              </a:solidFill>
            </a:endParaRPr>
          </a:p>
        </p:txBody>
      </p:sp>
      <p:sp>
        <p:nvSpPr>
          <p:cNvPr id="3" name="內容版面配置區 2"/>
          <p:cNvSpPr>
            <a:spLocks noGrp="1"/>
          </p:cNvSpPr>
          <p:nvPr>
            <p:ph idx="1"/>
          </p:nvPr>
        </p:nvSpPr>
        <p:spPr>
          <a:xfrm>
            <a:off x="849313" y="2216150"/>
            <a:ext cx="7467600" cy="4525963"/>
          </a:xfrm>
        </p:spPr>
        <p:txBody>
          <a:bodyPr/>
          <a:lstStyle/>
          <a:p>
            <a:pPr eaLnBrk="1" hangingPunct="1">
              <a:lnSpc>
                <a:spcPct val="120000"/>
              </a:lnSpc>
            </a:pPr>
            <a:r>
              <a:rPr lang="zh-TW" altLang="en-US" sz="2200" smtClean="0"/>
              <a:t>儘管在日本首相安倍晉三反復呼籲日本女性「站起來」，但世界經濟論壇（</a:t>
            </a:r>
            <a:r>
              <a:rPr lang="en-US" altLang="zh-TW" sz="2200" smtClean="0"/>
              <a:t>WEF</a:t>
            </a:r>
            <a:r>
              <a:rPr lang="zh-TW" altLang="en-US" sz="2200" smtClean="0"/>
              <a:t>）於今年</a:t>
            </a:r>
            <a:r>
              <a:rPr lang="en-US" altLang="zh-TW" sz="2200" smtClean="0"/>
              <a:t>10</a:t>
            </a:r>
            <a:r>
              <a:rPr lang="zh-TW" altLang="en-US" sz="2200" smtClean="0"/>
              <a:t>月</a:t>
            </a:r>
            <a:r>
              <a:rPr lang="en-US" altLang="zh-TW" sz="2200" smtClean="0"/>
              <a:t>25</a:t>
            </a:r>
            <a:r>
              <a:rPr lang="zh-TW" altLang="en-US" sz="2200" smtClean="0"/>
              <a:t>日發布的</a:t>
            </a:r>
            <a:r>
              <a:rPr lang="en-US" altLang="zh-TW" sz="2200" smtClean="0"/>
              <a:t>『2013</a:t>
            </a:r>
            <a:r>
              <a:rPr lang="zh-TW" altLang="en-US" sz="2200" smtClean="0"/>
              <a:t>年世界男女差距報告</a:t>
            </a:r>
            <a:r>
              <a:rPr lang="en-US" altLang="zh-TW" sz="2200" smtClean="0"/>
              <a:t>』</a:t>
            </a:r>
            <a:r>
              <a:rPr lang="zh-TW" altLang="en-US" sz="2200" smtClean="0"/>
              <a:t>中，日本排名非但沒有上升，反而降到歷史最低點，在</a:t>
            </a:r>
            <a:r>
              <a:rPr lang="en-US" altLang="zh-TW" sz="2200" smtClean="0"/>
              <a:t>136</a:t>
            </a:r>
            <a:r>
              <a:rPr lang="zh-TW" altLang="en-US" sz="2200" smtClean="0"/>
              <a:t>個國家中，男女平等程度僅列第</a:t>
            </a:r>
            <a:r>
              <a:rPr lang="en-US" altLang="zh-TW" sz="2200" smtClean="0"/>
              <a:t>105</a:t>
            </a:r>
            <a:r>
              <a:rPr lang="zh-TW" altLang="en-US" sz="2200" smtClean="0"/>
              <a:t>位。</a:t>
            </a:r>
            <a:endParaRPr lang="en-US" altLang="zh-TW" sz="2200" smtClean="0"/>
          </a:p>
          <a:p>
            <a:pPr eaLnBrk="1" hangingPunct="1">
              <a:lnSpc>
                <a:spcPct val="120000"/>
              </a:lnSpc>
            </a:pPr>
            <a:r>
              <a:rPr lang="zh-TW" altLang="en-US" sz="2200" smtClean="0"/>
              <a:t>可是從另外一個角度來看日本的男女差異比以往來說進步了。</a:t>
            </a:r>
            <a:endParaRPr lang="en-US" altLang="zh-TW" sz="2200" smtClean="0"/>
          </a:p>
          <a:p>
            <a:pPr eaLnBrk="1" hangingPunct="1">
              <a:lnSpc>
                <a:spcPct val="120000"/>
              </a:lnSpc>
            </a:pPr>
            <a:r>
              <a:rPr lang="zh-TW" altLang="en-US" sz="2200" smtClean="0"/>
              <a:t>全職女性不計入加班費及獎金等後的平均月薪為</a:t>
            </a:r>
            <a:r>
              <a:rPr lang="en-US" altLang="zh-TW" sz="2200" smtClean="0"/>
              <a:t>23.31</a:t>
            </a:r>
            <a:r>
              <a:rPr lang="zh-TW" altLang="en-US" sz="2200" smtClean="0"/>
              <a:t>萬日元，較上年增加了</a:t>
            </a:r>
            <a:r>
              <a:rPr lang="en-US" altLang="zh-TW" sz="2200" smtClean="0"/>
              <a:t>0.5%</a:t>
            </a:r>
            <a:r>
              <a:rPr lang="zh-TW" altLang="en-US" sz="2200" smtClean="0"/>
              <a:t>。女性在日本的地位逐步提高， 慢慢改變男主外女主外的局面。</a:t>
            </a:r>
            <a:br>
              <a:rPr lang="zh-TW" altLang="en-US" sz="2200" smtClean="0"/>
            </a:br>
            <a:r>
              <a:rPr lang="zh-TW" altLang="en-US" sz="2200" smtClean="0"/>
              <a:t/>
            </a:r>
            <a:br>
              <a:rPr lang="zh-TW" altLang="en-US" sz="2200" smtClean="0"/>
            </a:br>
            <a:endParaRPr lang="zh-HK" alt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idx="4294967295"/>
          </p:nvPr>
        </p:nvSpPr>
        <p:spPr>
          <a:xfrm>
            <a:off x="847725" y="2879725"/>
            <a:ext cx="7756525" cy="1054100"/>
          </a:xfrm>
        </p:spPr>
        <p:txBody>
          <a:bodyPr rtlCol="0">
            <a:noAutofit/>
          </a:bodyPr>
          <a:lstStyle/>
          <a:p>
            <a:pPr eaLnBrk="1" fontAlgn="auto" hangingPunct="1">
              <a:spcAft>
                <a:spcPts val="0"/>
              </a:spcAft>
              <a:defRPr/>
            </a:pPr>
            <a:r>
              <a:rPr lang="zh-TW" altLang="en-US" sz="7200" b="1" dirty="0" smtClean="0">
                <a:solidFill>
                  <a:schemeClr val="accent2">
                    <a:lumMod val="75000"/>
                  </a:schemeClr>
                </a:solidFill>
              </a:rPr>
              <a:t>經濟</a:t>
            </a:r>
            <a:endParaRPr lang="zh-HK" altLang="en-US" sz="72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美國經濟不平等</a:t>
            </a:r>
            <a:endParaRPr lang="zh-HK" altLang="en-US" b="1" dirty="0">
              <a:solidFill>
                <a:schemeClr val="accent2">
                  <a:lumMod val="75000"/>
                </a:schemeClr>
              </a:solidFill>
            </a:endParaRPr>
          </a:p>
        </p:txBody>
      </p:sp>
      <p:sp>
        <p:nvSpPr>
          <p:cNvPr id="3" name="內容版面配置區 2"/>
          <p:cNvSpPr>
            <a:spLocks noGrp="1"/>
          </p:cNvSpPr>
          <p:nvPr>
            <p:ph idx="1"/>
          </p:nvPr>
        </p:nvSpPr>
        <p:spPr/>
        <p:txBody>
          <a:bodyPr/>
          <a:lstStyle/>
          <a:p>
            <a:pPr eaLnBrk="1" hangingPunct="1"/>
            <a:r>
              <a:rPr lang="zh-TW" altLang="en-US" smtClean="0"/>
              <a:t>美國雜志</a:t>
            </a:r>
            <a:r>
              <a:rPr lang="en-US" altLang="zh-TW" smtClean="0"/>
              <a:t>《</a:t>
            </a:r>
            <a:r>
              <a:rPr lang="zh-TW" altLang="en-US" smtClean="0"/>
              <a:t>新聞周刊</a:t>
            </a:r>
            <a:r>
              <a:rPr lang="en-US" altLang="zh-TW" smtClean="0"/>
              <a:t>》</a:t>
            </a:r>
            <a:r>
              <a:rPr lang="zh-TW" altLang="en-US" smtClean="0"/>
              <a:t>（</a:t>
            </a:r>
            <a:r>
              <a:rPr lang="en-US" altLang="zh-TW" smtClean="0"/>
              <a:t>Newsweek</a:t>
            </a:r>
            <a:r>
              <a:rPr lang="zh-TW" altLang="en-US" smtClean="0"/>
              <a:t>）</a:t>
            </a:r>
            <a:r>
              <a:rPr lang="en-US" altLang="zh-TW" smtClean="0"/>
              <a:t>12</a:t>
            </a:r>
            <a:r>
              <a:rPr lang="zh-TW" altLang="en-US" smtClean="0"/>
              <a:t>月</a:t>
            </a:r>
            <a:r>
              <a:rPr lang="en-US" altLang="zh-TW" smtClean="0"/>
              <a:t>14</a:t>
            </a:r>
            <a:r>
              <a:rPr lang="zh-TW" altLang="en-US" smtClean="0"/>
              <a:t>日發表題為</a:t>
            </a:r>
            <a:r>
              <a:rPr lang="en-US" altLang="zh-TW" smtClean="0"/>
              <a:t>《</a:t>
            </a:r>
            <a:r>
              <a:rPr lang="zh-TW" altLang="en-US" smtClean="0"/>
              <a:t>兩個數字：富人變得越來越富有，而且變富有的速度越來越快</a:t>
            </a:r>
            <a:r>
              <a:rPr lang="en-US" altLang="zh-TW" smtClean="0"/>
              <a:t>》</a:t>
            </a:r>
            <a:r>
              <a:rPr lang="zh-TW" altLang="en-US" smtClean="0"/>
              <a:t>的文章表示。</a:t>
            </a:r>
            <a:endParaRPr lang="en-US" altLang="zh-TW" smtClean="0"/>
          </a:p>
          <a:p>
            <a:pPr eaLnBrk="1" hangingPunct="1"/>
            <a:r>
              <a:rPr lang="zh-TW" altLang="en-US" smtClean="0"/>
              <a:t>在美國，富人們不僅越來越富，而且該國收入不平等的情況也有了進一步的加劇。</a:t>
            </a:r>
            <a:endParaRPr lang="en-US" altLang="zh-TW" smtClean="0"/>
          </a:p>
          <a:p>
            <a:pPr eaLnBrk="1" hangingPunct="1"/>
            <a:endParaRPr lang="zh-HK" altLang="en-US"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2" y="4221088"/>
            <a:ext cx="3923928" cy="2473064"/>
          </a:xfrm>
          <a:prstGeom prst="rect">
            <a:avLst/>
          </a:prstGeom>
          <a:ln>
            <a:noFill/>
          </a:ln>
          <a:effectLst>
            <a:softEdge rad="112500"/>
          </a:effectLst>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4149080"/>
            <a:ext cx="3744416" cy="2496277"/>
          </a:xfrm>
          <a:prstGeom prst="rect">
            <a:avLst/>
          </a:prstGeom>
          <a:ln>
            <a:noFill/>
          </a:ln>
          <a:effectLst>
            <a:softEdge rad="112500"/>
          </a:effectLst>
        </p:spPr>
      </p:pic>
      <p:sp>
        <p:nvSpPr>
          <p:cNvPr id="6" name="文字方塊 5"/>
          <p:cNvSpPr txBox="1">
            <a:spLocks noChangeArrowheads="1"/>
          </p:cNvSpPr>
          <p:nvPr/>
        </p:nvSpPr>
        <p:spPr bwMode="auto">
          <a:xfrm>
            <a:off x="8743950" y="4149725"/>
            <a:ext cx="4000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
        <p:nvSpPr>
          <p:cNvPr id="7" name="文字方塊 6"/>
          <p:cNvSpPr txBox="1">
            <a:spLocks noChangeArrowheads="1"/>
          </p:cNvSpPr>
          <p:nvPr/>
        </p:nvSpPr>
        <p:spPr bwMode="auto">
          <a:xfrm>
            <a:off x="4211638" y="4292600"/>
            <a:ext cx="40005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755650" y="260350"/>
            <a:ext cx="7467600" cy="4525963"/>
          </a:xfrm>
        </p:spPr>
        <p:txBody>
          <a:bodyPr/>
          <a:lstStyle/>
          <a:p>
            <a:pPr eaLnBrk="1" hangingPunct="1"/>
            <a:r>
              <a:rPr lang="zh-CN" altLang="en-US" smtClean="0">
                <a:latin typeface="新細明體" panose="02020500000000000000" pitchFamily="18" charset="-120"/>
                <a:ea typeface="新細明體" panose="02020500000000000000" pitchFamily="18" charset="-120"/>
              </a:rPr>
              <a:t>國際線上專稿：據英國</a:t>
            </a:r>
            <a:r>
              <a:rPr lang="en-US" altLang="zh-CN" smtClean="0">
                <a:latin typeface="新細明體" panose="02020500000000000000" pitchFamily="18" charset="-120"/>
                <a:ea typeface="新細明體" panose="02020500000000000000" pitchFamily="18" charset="-120"/>
              </a:rPr>
              <a:t>《</a:t>
            </a:r>
            <a:r>
              <a:rPr lang="zh-CN" altLang="en-US" smtClean="0">
                <a:latin typeface="新細明體" panose="02020500000000000000" pitchFamily="18" charset="-120"/>
                <a:ea typeface="新細明體" panose="02020500000000000000" pitchFamily="18" charset="-120"/>
              </a:rPr>
              <a:t>衛報</a:t>
            </a:r>
            <a:r>
              <a:rPr lang="en-US" altLang="zh-CN" smtClean="0">
                <a:latin typeface="新細明體" panose="02020500000000000000" pitchFamily="18" charset="-120"/>
                <a:ea typeface="新細明體" panose="02020500000000000000" pitchFamily="18" charset="-120"/>
              </a:rPr>
              <a:t>》10</a:t>
            </a:r>
            <a:r>
              <a:rPr lang="zh-CN" altLang="en-US" smtClean="0">
                <a:latin typeface="新細明體" panose="02020500000000000000" pitchFamily="18" charset="-120"/>
                <a:ea typeface="新細明體" panose="02020500000000000000" pitchFamily="18" charset="-120"/>
              </a:rPr>
              <a:t>月</a:t>
            </a:r>
            <a:r>
              <a:rPr lang="en-US" altLang="zh-CN" smtClean="0">
                <a:latin typeface="新細明體" panose="02020500000000000000" pitchFamily="18" charset="-120"/>
                <a:ea typeface="新細明體" panose="02020500000000000000" pitchFamily="18" charset="-120"/>
              </a:rPr>
              <a:t>22</a:t>
            </a:r>
            <a:r>
              <a:rPr lang="zh-CN" altLang="en-US" smtClean="0">
                <a:latin typeface="新細明體" panose="02020500000000000000" pitchFamily="18" charset="-120"/>
                <a:ea typeface="新細明體" panose="02020500000000000000" pitchFamily="18" charset="-120"/>
              </a:rPr>
              <a:t>日報導，評級機構</a:t>
            </a:r>
            <a:r>
              <a:rPr lang="en-US" altLang="zh-CN" smtClean="0">
                <a:latin typeface="新細明體" panose="02020500000000000000" pitchFamily="18" charset="-120"/>
                <a:ea typeface="新細明體" panose="02020500000000000000" pitchFamily="18" charset="-120"/>
              </a:rPr>
              <a:t>GMI</a:t>
            </a:r>
            <a:r>
              <a:rPr lang="zh-CN" altLang="en-US" smtClean="0">
                <a:latin typeface="新細明體" panose="02020500000000000000" pitchFamily="18" charset="-120"/>
                <a:ea typeface="新細明體" panose="02020500000000000000" pitchFamily="18" charset="-120"/>
              </a:rPr>
              <a:t>對全美</a:t>
            </a:r>
            <a:r>
              <a:rPr lang="en-US" altLang="zh-CN" smtClean="0">
                <a:latin typeface="新細明體" panose="02020500000000000000" pitchFamily="18" charset="-120"/>
                <a:ea typeface="新細明體" panose="02020500000000000000" pitchFamily="18" charset="-120"/>
              </a:rPr>
              <a:t>2259</a:t>
            </a:r>
            <a:r>
              <a:rPr lang="zh-CN" altLang="en-US" smtClean="0">
                <a:latin typeface="新細明體" panose="02020500000000000000" pitchFamily="18" charset="-120"/>
                <a:ea typeface="新細明體" panose="02020500000000000000" pitchFamily="18" charset="-120"/>
              </a:rPr>
              <a:t>名</a:t>
            </a:r>
            <a:r>
              <a:rPr lang="en-US" altLang="zh-CN" smtClean="0">
                <a:latin typeface="新細明體" panose="02020500000000000000" pitchFamily="18" charset="-120"/>
                <a:ea typeface="新細明體" panose="02020500000000000000" pitchFamily="18" charset="-120"/>
              </a:rPr>
              <a:t>CEO</a:t>
            </a:r>
            <a:r>
              <a:rPr lang="zh-CN" altLang="en-US" smtClean="0">
                <a:latin typeface="新細明體" panose="02020500000000000000" pitchFamily="18" charset="-120"/>
                <a:ea typeface="新細明體" panose="02020500000000000000" pitchFamily="18" charset="-120"/>
              </a:rPr>
              <a:t>收入情況調查後公佈年度報告</a:t>
            </a:r>
            <a:endParaRPr lang="en-US" altLang="zh-CN" smtClean="0">
              <a:latin typeface="新細明體" panose="02020500000000000000" pitchFamily="18" charset="-120"/>
              <a:ea typeface="新細明體" panose="02020500000000000000" pitchFamily="18" charset="-120"/>
            </a:endParaRPr>
          </a:p>
          <a:p>
            <a:pPr eaLnBrk="1" hangingPunct="1"/>
            <a:r>
              <a:rPr lang="en-US" altLang="zh-CN" smtClean="0">
                <a:latin typeface="新細明體" panose="02020500000000000000" pitchFamily="18" charset="-120"/>
                <a:ea typeface="新細明體" panose="02020500000000000000" pitchFamily="18" charset="-120"/>
              </a:rPr>
              <a:t>2012</a:t>
            </a:r>
            <a:r>
              <a:rPr lang="zh-CN" altLang="en-US" smtClean="0">
                <a:latin typeface="新細明體" panose="02020500000000000000" pitchFamily="18" charset="-120"/>
                <a:ea typeface="新細明體" panose="02020500000000000000" pitchFamily="18" charset="-120"/>
              </a:rPr>
              <a:t>年美國</a:t>
            </a:r>
            <a:r>
              <a:rPr lang="en-US" altLang="zh-CN" smtClean="0">
                <a:latin typeface="新細明體" panose="02020500000000000000" pitchFamily="18" charset="-120"/>
                <a:ea typeface="新細明體" panose="02020500000000000000" pitchFamily="18" charset="-120"/>
              </a:rPr>
              <a:t>10</a:t>
            </a:r>
            <a:r>
              <a:rPr lang="zh-CN" altLang="en-US" smtClean="0">
                <a:latin typeface="新細明體" panose="02020500000000000000" pitchFamily="18" charset="-120"/>
                <a:ea typeface="新細明體" panose="02020500000000000000" pitchFamily="18" charset="-120"/>
              </a:rPr>
              <a:t>位最高薪</a:t>
            </a:r>
            <a:r>
              <a:rPr lang="en-US" altLang="zh-CN" smtClean="0">
                <a:latin typeface="新細明體" panose="02020500000000000000" pitchFamily="18" charset="-120"/>
                <a:ea typeface="新細明體" panose="02020500000000000000" pitchFamily="18" charset="-120"/>
              </a:rPr>
              <a:t>CEO</a:t>
            </a:r>
            <a:r>
              <a:rPr lang="zh-CN" altLang="en-US" smtClean="0">
                <a:latin typeface="新細明體" panose="02020500000000000000" pitchFamily="18" charset="-120"/>
                <a:ea typeface="新細明體" panose="02020500000000000000" pitchFamily="18" charset="-120"/>
              </a:rPr>
              <a:t>的收入首次全部超過</a:t>
            </a:r>
            <a:r>
              <a:rPr lang="en-US" altLang="zh-CN" smtClean="0">
                <a:latin typeface="新細明體" panose="02020500000000000000" pitchFamily="18" charset="-120"/>
                <a:ea typeface="新細明體" panose="02020500000000000000" pitchFamily="18" charset="-120"/>
              </a:rPr>
              <a:t>1</a:t>
            </a:r>
            <a:r>
              <a:rPr lang="zh-CN" altLang="en-US" smtClean="0">
                <a:latin typeface="新細明體" panose="02020500000000000000" pitchFamily="18" charset="-120"/>
                <a:ea typeface="新細明體" panose="02020500000000000000" pitchFamily="18" charset="-120"/>
              </a:rPr>
              <a:t>億美元。</a:t>
            </a:r>
            <a:endParaRPr lang="en-US" altLang="zh-CN" smtClean="0">
              <a:latin typeface="新細明體" panose="02020500000000000000" pitchFamily="18" charset="-120"/>
              <a:ea typeface="新細明體" panose="02020500000000000000" pitchFamily="18" charset="-120"/>
            </a:endParaRPr>
          </a:p>
          <a:p>
            <a:pPr eaLnBrk="1" hangingPunct="1"/>
            <a:r>
              <a:rPr lang="zh-CN" altLang="en-US" smtClean="0">
                <a:latin typeface="新細明體" panose="02020500000000000000" pitchFamily="18" charset="-120"/>
                <a:ea typeface="新細明體" panose="02020500000000000000" pitchFamily="18" charset="-120"/>
              </a:rPr>
              <a:t>其中社交網站</a:t>
            </a:r>
            <a:r>
              <a:rPr lang="en-US" altLang="zh-CN" smtClean="0">
                <a:latin typeface="新細明體" panose="02020500000000000000" pitchFamily="18" charset="-120"/>
                <a:ea typeface="新細明體" panose="02020500000000000000" pitchFamily="18" charset="-120"/>
              </a:rPr>
              <a:t>Facebook</a:t>
            </a:r>
            <a:r>
              <a:rPr lang="zh-CN" altLang="en-US" smtClean="0">
                <a:latin typeface="新細明體" panose="02020500000000000000" pitchFamily="18" charset="-120"/>
                <a:ea typeface="新細明體" panose="02020500000000000000" pitchFamily="18" charset="-120"/>
              </a:rPr>
              <a:t>創始人</a:t>
            </a:r>
            <a:r>
              <a:rPr lang="en-US" altLang="zh-CN" smtClean="0">
                <a:latin typeface="新細明體" panose="02020500000000000000" pitchFamily="18" charset="-120"/>
                <a:ea typeface="新細明體" panose="02020500000000000000" pitchFamily="18" charset="-120"/>
              </a:rPr>
              <a:t>Mark Zuckerberg</a:t>
            </a:r>
            <a:r>
              <a:rPr lang="zh-CN" altLang="en-US" smtClean="0">
                <a:latin typeface="新細明體" panose="02020500000000000000" pitchFamily="18" charset="-120"/>
                <a:ea typeface="新細明體" panose="02020500000000000000" pitchFamily="18" charset="-120"/>
              </a:rPr>
              <a:t>成為</a:t>
            </a:r>
            <a:r>
              <a:rPr lang="en-US" altLang="zh-CN" smtClean="0">
                <a:latin typeface="新細明體" panose="02020500000000000000" pitchFamily="18" charset="-120"/>
                <a:ea typeface="新細明體" panose="02020500000000000000" pitchFamily="18" charset="-120"/>
              </a:rPr>
              <a:t>2012</a:t>
            </a:r>
            <a:r>
              <a:rPr lang="zh-CN" altLang="en-US" smtClean="0">
                <a:latin typeface="新細明體" panose="02020500000000000000" pitchFamily="18" charset="-120"/>
                <a:ea typeface="新細明體" panose="02020500000000000000" pitchFamily="18" charset="-120"/>
              </a:rPr>
              <a:t>年美國收入最高老闆 。</a:t>
            </a:r>
            <a:endParaRPr lang="zh-HK" altLang="en-US" smtClean="0">
              <a:latin typeface="新細明體" panose="02020500000000000000" pitchFamily="18" charset="-120"/>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008" y="3212976"/>
            <a:ext cx="4392488" cy="3294366"/>
          </a:xfrm>
          <a:prstGeom prst="rect">
            <a:avLst/>
          </a:prstGeom>
          <a:ln>
            <a:noFill/>
          </a:ln>
          <a:effectLst>
            <a:softEdge rad="112500"/>
          </a:effectLst>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832" y="3356992"/>
            <a:ext cx="4323664" cy="2961710"/>
          </a:xfrm>
          <a:prstGeom prst="rect">
            <a:avLst/>
          </a:prstGeom>
          <a:ln>
            <a:noFill/>
          </a:ln>
          <a:effectLst>
            <a:softEdge rad="112500"/>
          </a:effectLst>
        </p:spPr>
      </p:pic>
      <p:sp>
        <p:nvSpPr>
          <p:cNvPr id="5" name="文字方塊 4"/>
          <p:cNvSpPr txBox="1">
            <a:spLocks noChangeArrowheads="1"/>
          </p:cNvSpPr>
          <p:nvPr/>
        </p:nvSpPr>
        <p:spPr bwMode="auto">
          <a:xfrm>
            <a:off x="6011863" y="6381750"/>
            <a:ext cx="2160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
        <p:nvSpPr>
          <p:cNvPr id="6" name="文字方塊 5"/>
          <p:cNvSpPr txBox="1">
            <a:spLocks noChangeArrowheads="1"/>
          </p:cNvSpPr>
          <p:nvPr/>
        </p:nvSpPr>
        <p:spPr bwMode="auto">
          <a:xfrm>
            <a:off x="1619250" y="6381750"/>
            <a:ext cx="2160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785813" y="333375"/>
            <a:ext cx="7747000" cy="3878263"/>
          </a:xfrm>
        </p:spPr>
        <p:txBody>
          <a:bodyPr/>
          <a:lstStyle/>
          <a:p>
            <a:pPr eaLnBrk="1" hangingPunct="1"/>
            <a:r>
              <a:rPr lang="en-US" altLang="zh-CN" sz="3600" smtClean="0">
                <a:latin typeface="新細明體" panose="02020500000000000000" pitchFamily="18" charset="-120"/>
                <a:ea typeface="新細明體" panose="02020500000000000000" pitchFamily="18" charset="-120"/>
              </a:rPr>
              <a:t>Mark Zuckerberg 2012</a:t>
            </a:r>
            <a:r>
              <a:rPr lang="zh-CN" altLang="en-US" sz="3600" smtClean="0">
                <a:latin typeface="新細明體" panose="02020500000000000000" pitchFamily="18" charset="-120"/>
                <a:ea typeface="新細明體" panose="02020500000000000000" pitchFamily="18" charset="-120"/>
              </a:rPr>
              <a:t>年總收入達</a:t>
            </a:r>
            <a:r>
              <a:rPr lang="en-US" altLang="zh-CN" sz="3600" smtClean="0">
                <a:latin typeface="新細明體" panose="02020500000000000000" pitchFamily="18" charset="-120"/>
                <a:ea typeface="新細明體" panose="02020500000000000000" pitchFamily="18" charset="-120"/>
              </a:rPr>
              <a:t>22.7</a:t>
            </a:r>
            <a:r>
              <a:rPr lang="zh-CN" altLang="en-US" sz="3600" smtClean="0">
                <a:latin typeface="新細明體" panose="02020500000000000000" pitchFamily="18" charset="-120"/>
                <a:ea typeface="新細明體" panose="02020500000000000000" pitchFamily="18" charset="-120"/>
              </a:rPr>
              <a:t>億美元</a:t>
            </a:r>
            <a:r>
              <a:rPr lang="zh-TW" altLang="en-US" sz="3600" smtClean="0">
                <a:latin typeface="新細明體" panose="02020500000000000000" pitchFamily="18" charset="-120"/>
              </a:rPr>
              <a:t>，</a:t>
            </a:r>
            <a:r>
              <a:rPr lang="zh-CN" altLang="en-US" sz="3600" smtClean="0">
                <a:latin typeface="新細明體" panose="02020500000000000000" pitchFamily="18" charset="-120"/>
                <a:ea typeface="新細明體" panose="02020500000000000000" pitchFamily="18" charset="-120"/>
              </a:rPr>
              <a:t>平均每天入帳超過</a:t>
            </a:r>
            <a:r>
              <a:rPr lang="en-US" altLang="zh-CN" sz="3600" smtClean="0">
                <a:latin typeface="新細明體" panose="02020500000000000000" pitchFamily="18" charset="-120"/>
                <a:ea typeface="新細明體" panose="02020500000000000000" pitchFamily="18" charset="-120"/>
              </a:rPr>
              <a:t>600</a:t>
            </a:r>
            <a:r>
              <a:rPr lang="zh-CN" altLang="en-US" sz="3600" smtClean="0">
                <a:latin typeface="新細明體" panose="02020500000000000000" pitchFamily="18" charset="-120"/>
                <a:ea typeface="新細明體" panose="02020500000000000000" pitchFamily="18" charset="-120"/>
              </a:rPr>
              <a:t>萬美元</a:t>
            </a:r>
            <a:r>
              <a:rPr lang="zh-TW" altLang="en-US" sz="3600" smtClean="0">
                <a:latin typeface="新細明體" panose="02020500000000000000" pitchFamily="18" charset="-120"/>
              </a:rPr>
              <a:t>。</a:t>
            </a:r>
            <a:endParaRPr lang="en-US" altLang="zh-TW" sz="3600" smtClean="0">
              <a:latin typeface="新細明體" panose="02020500000000000000" pitchFamily="18" charset="-120"/>
            </a:endParaRPr>
          </a:p>
          <a:p>
            <a:pPr eaLnBrk="1" hangingPunct="1"/>
            <a:r>
              <a:rPr lang="zh-CN" altLang="en-US" sz="3600" smtClean="0">
                <a:latin typeface="新細明體" panose="02020500000000000000" pitchFamily="18" charset="-120"/>
                <a:ea typeface="新細明體" panose="02020500000000000000" pitchFamily="18" charset="-120"/>
              </a:rPr>
              <a:t>他的基本工資只有</a:t>
            </a:r>
            <a:r>
              <a:rPr lang="en-US" altLang="zh-CN" sz="3600" smtClean="0">
                <a:latin typeface="新細明體" panose="02020500000000000000" pitchFamily="18" charset="-120"/>
                <a:ea typeface="新細明體" panose="02020500000000000000" pitchFamily="18" charset="-120"/>
              </a:rPr>
              <a:t>503205</a:t>
            </a:r>
            <a:r>
              <a:rPr lang="zh-CN" altLang="en-US" sz="3600" smtClean="0">
                <a:latin typeface="新細明體" panose="02020500000000000000" pitchFamily="18" charset="-120"/>
                <a:ea typeface="新細明體" panose="02020500000000000000" pitchFamily="18" charset="-120"/>
              </a:rPr>
              <a:t>美元</a:t>
            </a:r>
            <a:r>
              <a:rPr lang="zh-TW" altLang="en-US" sz="3600" smtClean="0">
                <a:latin typeface="新細明體" panose="02020500000000000000" pitchFamily="18" charset="-120"/>
              </a:rPr>
              <a:t>，</a:t>
            </a:r>
            <a:r>
              <a:rPr lang="zh-CN" altLang="en-US" sz="3600" smtClean="0">
                <a:latin typeface="新細明體" panose="02020500000000000000" pitchFamily="18" charset="-120"/>
                <a:ea typeface="新細明體" panose="02020500000000000000" pitchFamily="18" charset="-120"/>
              </a:rPr>
              <a:t>大部分收入來自其</a:t>
            </a:r>
            <a:r>
              <a:rPr lang="en-US" altLang="zh-CN" sz="3600" smtClean="0">
                <a:latin typeface="新細明體" panose="02020500000000000000" pitchFamily="18" charset="-120"/>
                <a:ea typeface="新細明體" panose="02020500000000000000" pitchFamily="18" charset="-120"/>
              </a:rPr>
              <a:t>6000</a:t>
            </a:r>
            <a:r>
              <a:rPr lang="zh-CN" altLang="en-US" sz="3600" smtClean="0">
                <a:latin typeface="新細明體" panose="02020500000000000000" pitchFamily="18" charset="-120"/>
                <a:ea typeface="新細明體" panose="02020500000000000000" pitchFamily="18" charset="-120"/>
              </a:rPr>
              <a:t>萬股</a:t>
            </a:r>
            <a:r>
              <a:rPr lang="en-US" altLang="zh-CN" sz="3600" smtClean="0">
                <a:latin typeface="新細明體" panose="02020500000000000000" pitchFamily="18" charset="-120"/>
                <a:ea typeface="新細明體" panose="02020500000000000000" pitchFamily="18" charset="-120"/>
              </a:rPr>
              <a:t>Facebook</a:t>
            </a:r>
            <a:r>
              <a:rPr lang="zh-CN" altLang="en-US" sz="3600" smtClean="0">
                <a:latin typeface="新細明體" panose="02020500000000000000" pitchFamily="18" charset="-120"/>
                <a:ea typeface="新細明體" panose="02020500000000000000" pitchFamily="18" charset="-120"/>
              </a:rPr>
              <a:t>股票。</a:t>
            </a:r>
            <a:endParaRPr lang="en-US" altLang="zh-CN" sz="3600" smtClean="0">
              <a:latin typeface="新細明體" panose="02020500000000000000" pitchFamily="18" charset="-120"/>
              <a:ea typeface="新細明體" panose="02020500000000000000" pitchFamily="18" charset="-120"/>
            </a:endParaRPr>
          </a:p>
        </p:txBody>
      </p:sp>
      <p:pic>
        <p:nvPicPr>
          <p:cNvPr id="4" name="圖片 3"/>
          <p:cNvPicPr>
            <a:picLocks noChangeAspect="1"/>
          </p:cNvPicPr>
          <p:nvPr/>
        </p:nvPicPr>
        <p:blipFill>
          <a:blip r:embed="rId2"/>
          <a:stretch>
            <a:fillRect/>
          </a:stretch>
        </p:blipFill>
        <p:spPr>
          <a:xfrm>
            <a:off x="5059363" y="3573463"/>
            <a:ext cx="3833812" cy="229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向右箭號圖說文字 4"/>
          <p:cNvSpPr/>
          <p:nvPr/>
        </p:nvSpPr>
        <p:spPr>
          <a:xfrm>
            <a:off x="369888" y="4067175"/>
            <a:ext cx="5194300" cy="180498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6000" dirty="0"/>
              <a:t>我就是有錢</a:t>
            </a:r>
            <a:r>
              <a:rPr kumimoji="0" lang="en-US" altLang="zh-TW" sz="6000" dirty="0"/>
              <a:t>!!</a:t>
            </a:r>
            <a:endParaRPr kumimoji="0" lang="zh-HK" altLang="en-US" sz="6000" dirty="0"/>
          </a:p>
        </p:txBody>
      </p:sp>
      <p:sp>
        <p:nvSpPr>
          <p:cNvPr id="6" name="文字方塊 5"/>
          <p:cNvSpPr txBox="1">
            <a:spLocks noChangeArrowheads="1"/>
          </p:cNvSpPr>
          <p:nvPr/>
        </p:nvSpPr>
        <p:spPr bwMode="auto">
          <a:xfrm>
            <a:off x="5940425" y="6000750"/>
            <a:ext cx="2160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zh-TW" altLang="en-US" b="1" smtClean="0"/>
              <a:t>相關影片</a:t>
            </a:r>
            <a:endParaRPr lang="zh-HK" altLang="en-US" b="1" smtClean="0"/>
          </a:p>
        </p:txBody>
      </p:sp>
      <p:sp>
        <p:nvSpPr>
          <p:cNvPr id="3" name="內容版面配置區 2"/>
          <p:cNvSpPr>
            <a:spLocks noGrp="1"/>
          </p:cNvSpPr>
          <p:nvPr>
            <p:ph idx="1"/>
          </p:nvPr>
        </p:nvSpPr>
        <p:spPr>
          <a:xfrm>
            <a:off x="755650" y="2060575"/>
            <a:ext cx="7745413" cy="4752975"/>
          </a:xfrm>
        </p:spPr>
        <p:txBody>
          <a:bodyPr rtlCol="0">
            <a:normAutofit lnSpcReduction="10000"/>
          </a:bodyPr>
          <a:lstStyle/>
          <a:p>
            <a:pPr marL="365760" indent="-365760" eaLnBrk="1" fontAlgn="auto" hangingPunct="1">
              <a:lnSpc>
                <a:spcPct val="150000"/>
              </a:lnSpc>
              <a:spcAft>
                <a:spcPts val="0"/>
              </a:spcAft>
              <a:defRPr/>
            </a:pPr>
            <a:r>
              <a:rPr lang="en-US" altLang="zh-TW" sz="2800" dirty="0" smtClean="0">
                <a:solidFill>
                  <a:schemeClr val="tx1">
                    <a:lumMod val="85000"/>
                    <a:lumOff val="15000"/>
                  </a:schemeClr>
                </a:solidFill>
                <a:latin typeface="+mn-ea"/>
              </a:rPr>
              <a:t>[</a:t>
            </a:r>
            <a:r>
              <a:rPr lang="zh-TW" altLang="en-US" sz="2800" dirty="0">
                <a:solidFill>
                  <a:schemeClr val="tx1">
                    <a:lumMod val="85000"/>
                    <a:lumOff val="15000"/>
                  </a:schemeClr>
                </a:solidFill>
                <a:latin typeface="+mn-ea"/>
              </a:rPr>
              <a:t>國際中心／綜合報導</a:t>
            </a:r>
            <a:r>
              <a:rPr lang="en-US" altLang="zh-TW" sz="2800" dirty="0" smtClean="0">
                <a:solidFill>
                  <a:schemeClr val="tx1">
                    <a:lumMod val="85000"/>
                    <a:lumOff val="15000"/>
                  </a:schemeClr>
                </a:solidFill>
                <a:latin typeface="+mn-ea"/>
              </a:rPr>
              <a:t>]</a:t>
            </a:r>
            <a:r>
              <a:rPr lang="zh-TW" altLang="en-US" sz="2800" dirty="0" smtClean="0">
                <a:solidFill>
                  <a:schemeClr val="tx1">
                    <a:lumMod val="85000"/>
                    <a:lumOff val="15000"/>
                  </a:schemeClr>
                </a:solidFill>
                <a:latin typeface="+mn-ea"/>
              </a:rPr>
              <a:t>根據</a:t>
            </a:r>
            <a:r>
              <a:rPr lang="zh-TW" altLang="en-US" sz="2800" dirty="0">
                <a:solidFill>
                  <a:schemeClr val="tx1">
                    <a:lumMod val="85000"/>
                    <a:lumOff val="15000"/>
                  </a:schemeClr>
                </a:solidFill>
                <a:latin typeface="+mn-ea"/>
              </a:rPr>
              <a:t>瑞士信貸銀行報告顯示，被全球視為最富裕國家的美國，</a:t>
            </a:r>
            <a:r>
              <a:rPr lang="zh-TW" altLang="en-US" sz="2800" b="1" dirty="0">
                <a:solidFill>
                  <a:schemeClr val="tx1">
                    <a:lumMod val="85000"/>
                    <a:lumOff val="15000"/>
                  </a:schemeClr>
                </a:solidFill>
                <a:latin typeface="+mn-ea"/>
              </a:rPr>
              <a:t>中產階級的財富淨額僅排名全球第</a:t>
            </a:r>
            <a:r>
              <a:rPr lang="en-US" altLang="zh-TW" sz="2800" b="1" dirty="0">
                <a:solidFill>
                  <a:schemeClr val="tx1">
                    <a:lumMod val="85000"/>
                    <a:lumOff val="15000"/>
                  </a:schemeClr>
                </a:solidFill>
                <a:latin typeface="+mn-ea"/>
              </a:rPr>
              <a:t>27</a:t>
            </a:r>
            <a:r>
              <a:rPr lang="zh-TW" altLang="en-US" sz="2800" b="1" dirty="0">
                <a:solidFill>
                  <a:schemeClr val="tx1">
                    <a:lumMod val="85000"/>
                    <a:lumOff val="15000"/>
                  </a:schemeClr>
                </a:solidFill>
                <a:latin typeface="+mn-ea"/>
              </a:rPr>
              <a:t>，還輸台灣的</a:t>
            </a:r>
            <a:r>
              <a:rPr lang="en-US" altLang="zh-TW" sz="2800" b="1" dirty="0">
                <a:solidFill>
                  <a:schemeClr val="tx1">
                    <a:lumMod val="85000"/>
                    <a:lumOff val="15000"/>
                  </a:schemeClr>
                </a:solidFill>
                <a:latin typeface="+mn-ea"/>
              </a:rPr>
              <a:t>22</a:t>
            </a:r>
            <a:r>
              <a:rPr lang="zh-TW" altLang="en-US" sz="2800" b="1" dirty="0">
                <a:solidFill>
                  <a:schemeClr val="tx1">
                    <a:lumMod val="85000"/>
                    <a:lumOff val="15000"/>
                  </a:schemeClr>
                </a:solidFill>
                <a:latin typeface="+mn-ea"/>
              </a:rPr>
              <a:t>名</a:t>
            </a:r>
            <a:r>
              <a:rPr lang="zh-TW" altLang="en-US" sz="2800" dirty="0" smtClean="0">
                <a:solidFill>
                  <a:schemeClr val="tx1">
                    <a:lumMod val="85000"/>
                    <a:lumOff val="15000"/>
                  </a:schemeClr>
                </a:solidFill>
                <a:latin typeface="+mn-ea"/>
              </a:rPr>
              <a:t>。</a:t>
            </a:r>
            <a:endParaRPr lang="en-US" altLang="zh-TW" sz="2800" dirty="0" smtClean="0">
              <a:solidFill>
                <a:schemeClr val="tx1">
                  <a:lumMod val="85000"/>
                  <a:lumOff val="15000"/>
                </a:schemeClr>
              </a:solidFill>
              <a:latin typeface="+mn-ea"/>
            </a:endParaRPr>
          </a:p>
          <a:p>
            <a:pPr marL="365760" indent="-365760" eaLnBrk="1" fontAlgn="auto" hangingPunct="1">
              <a:lnSpc>
                <a:spcPct val="150000"/>
              </a:lnSpc>
              <a:spcAft>
                <a:spcPts val="0"/>
              </a:spcAft>
              <a:defRPr/>
            </a:pPr>
            <a:r>
              <a:rPr lang="zh-TW" altLang="en-US" sz="2800" dirty="0" smtClean="0">
                <a:solidFill>
                  <a:schemeClr val="tx1">
                    <a:lumMod val="85000"/>
                    <a:lumOff val="15000"/>
                  </a:schemeClr>
                </a:solidFill>
                <a:latin typeface="+mn-ea"/>
              </a:rPr>
              <a:t>我們</a:t>
            </a:r>
            <a:r>
              <a:rPr lang="zh-TW" altLang="en-US" sz="2800" dirty="0">
                <a:solidFill>
                  <a:schemeClr val="tx1">
                    <a:lumMod val="85000"/>
                    <a:lumOff val="15000"/>
                  </a:schemeClr>
                </a:solidFill>
                <a:latin typeface="+mn-ea"/>
              </a:rPr>
              <a:t>用影片來對比一下這些有錢人跟窮人的分別有多大</a:t>
            </a:r>
            <a:r>
              <a:rPr lang="en-US" altLang="zh-TW" sz="2800" dirty="0">
                <a:solidFill>
                  <a:schemeClr val="tx1">
                    <a:lumMod val="85000"/>
                    <a:lumOff val="15000"/>
                  </a:schemeClr>
                </a:solidFill>
                <a:latin typeface="+mn-ea"/>
              </a:rPr>
              <a:t>.</a:t>
            </a:r>
          </a:p>
          <a:p>
            <a:pPr marL="365760" indent="-365760" eaLnBrk="1" fontAlgn="auto" hangingPunct="1">
              <a:spcAft>
                <a:spcPts val="0"/>
              </a:spcAft>
              <a:defRPr/>
            </a:pPr>
            <a:r>
              <a:rPr lang="en-US" altLang="zh-HK" dirty="0" smtClean="0">
                <a:solidFill>
                  <a:schemeClr val="tx1">
                    <a:lumMod val="85000"/>
                    <a:lumOff val="15000"/>
                  </a:schemeClr>
                </a:solidFill>
                <a:hlinkClick r:id="rId2"/>
              </a:rPr>
              <a:t>http</a:t>
            </a:r>
            <a:r>
              <a:rPr lang="en-US" altLang="zh-HK" dirty="0">
                <a:solidFill>
                  <a:schemeClr val="tx1">
                    <a:lumMod val="85000"/>
                    <a:lumOff val="15000"/>
                  </a:schemeClr>
                </a:solidFill>
                <a:hlinkClick r:id="rId2"/>
              </a:rPr>
              <a:t>://</a:t>
            </a:r>
            <a:r>
              <a:rPr lang="en-US" altLang="zh-HK" dirty="0" smtClean="0">
                <a:solidFill>
                  <a:schemeClr val="tx1">
                    <a:lumMod val="85000"/>
                    <a:lumOff val="15000"/>
                  </a:schemeClr>
                </a:solidFill>
                <a:hlinkClick r:id="rId2"/>
              </a:rPr>
              <a:t>www.youtube.com/watch?v=DJ70hiltOdw</a:t>
            </a:r>
            <a:endParaRPr lang="en-US" altLang="zh-HK" dirty="0" smtClean="0">
              <a:solidFill>
                <a:schemeClr val="tx1">
                  <a:lumMod val="85000"/>
                  <a:lumOff val="15000"/>
                </a:schemeClr>
              </a:solidFill>
            </a:endParaRPr>
          </a:p>
          <a:p>
            <a:pPr marL="365760" indent="-365760" eaLnBrk="1" fontAlgn="auto" hangingPunct="1">
              <a:spcAft>
                <a:spcPts val="0"/>
              </a:spcAft>
              <a:defRPr/>
            </a:pPr>
            <a:r>
              <a:rPr lang="en-US" altLang="zh-TW" dirty="0">
                <a:solidFill>
                  <a:schemeClr val="tx1">
                    <a:lumMod val="85000"/>
                    <a:lumOff val="15000"/>
                  </a:schemeClr>
                </a:solidFill>
              </a:rPr>
              <a:t>1:56~5:57</a:t>
            </a:r>
            <a:endParaRPr lang="zh-HK" altLang="en-US" dirty="0">
              <a:solidFill>
                <a:schemeClr val="tx1">
                  <a:lumMod val="85000"/>
                  <a:lumOff val="15000"/>
                </a:schemeClr>
              </a:solidFill>
            </a:endParaRPr>
          </a:p>
          <a:p>
            <a:pPr marL="365760" indent="-365760" eaLnBrk="1" fontAlgn="auto" hangingPunct="1">
              <a:spcAft>
                <a:spcPts val="0"/>
              </a:spcAft>
              <a:defRPr/>
            </a:pPr>
            <a:endParaRPr lang="zh-HK" altLang="en-US" dirty="0">
              <a:solidFill>
                <a:schemeClr val="tx1">
                  <a:lumMod val="85000"/>
                  <a:lumOff val="15000"/>
                </a:schemeClr>
              </a:solidFill>
            </a:endParaRPr>
          </a:p>
          <a:p>
            <a:pPr marL="365760" indent="-365760" eaLnBrk="1" fontAlgn="auto" hangingPunct="1">
              <a:spcAft>
                <a:spcPts val="0"/>
              </a:spcAft>
              <a:defRPr/>
            </a:pPr>
            <a:endParaRPr lang="zh-TW" altLang="en-US" dirty="0">
              <a:solidFill>
                <a:schemeClr val="tx1">
                  <a:lumMod val="85000"/>
                  <a:lumOff val="15000"/>
                </a:schemeClr>
              </a:solidFill>
            </a:endParaRPr>
          </a:p>
          <a:p>
            <a:pPr marL="365760" indent="-365760" eaLnBrk="1" fontAlgn="auto" hangingPunct="1">
              <a:spcAft>
                <a:spcPts val="0"/>
              </a:spcAft>
              <a:defRPr/>
            </a:pPr>
            <a:endParaRPr lang="zh-HK" altLang="en-US"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zh-TW" altLang="en-US" b="1" smtClean="0"/>
              <a:t>亞里斯多德</a:t>
            </a:r>
          </a:p>
        </p:txBody>
      </p:sp>
      <p:graphicFrame>
        <p:nvGraphicFramePr>
          <p:cNvPr id="4" name="表格 3"/>
          <p:cNvGraphicFramePr>
            <a:graphicFrameLocks noGrp="1"/>
          </p:cNvGraphicFramePr>
          <p:nvPr/>
        </p:nvGraphicFramePr>
        <p:xfrm>
          <a:off x="1692275" y="3213100"/>
          <a:ext cx="5759450" cy="3497263"/>
        </p:xfrm>
        <a:graphic>
          <a:graphicData uri="http://schemas.openxmlformats.org/drawingml/2006/table">
            <a:tbl>
              <a:tblPr/>
              <a:tblGrid>
                <a:gridCol w="1439863">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2879725">
                  <a:extLst>
                    <a:ext uri="{9D8B030D-6E8A-4147-A177-3AD203B41FA5}">
                      <a16:colId xmlns:a16="http://schemas.microsoft.com/office/drawing/2014/main" val="20002"/>
                    </a:ext>
                  </a:extLst>
                </a:gridCol>
              </a:tblGrid>
              <a:tr h="921933">
                <a:tc gridSpan="3">
                  <a:txBody>
                    <a:bodyPr/>
                    <a:lstStyle/>
                    <a:p>
                      <a:pPr algn="ctr" rtl="0" fontAlgn="t">
                        <a:spcBef>
                          <a:spcPts val="0"/>
                        </a:spcBef>
                        <a:spcAft>
                          <a:spcPts val="0"/>
                        </a:spcAft>
                      </a:pPr>
                      <a:r>
                        <a:rPr lang="zh-TW" altLang="en-US" sz="4800" b="0" i="0" u="none" strike="noStrike" dirty="0">
                          <a:solidFill>
                            <a:srgbClr val="000000"/>
                          </a:solidFill>
                          <a:effectLst/>
                          <a:latin typeface="Arial"/>
                        </a:rPr>
                        <a:t>正義</a:t>
                      </a:r>
                      <a:endParaRPr lang="zh-TW" altLang="en-US" sz="4800" dirty="0">
                        <a:effectLst/>
                      </a:endParaRPr>
                    </a:p>
                  </a:txBody>
                  <a:tcPr marL="95230" marR="95230" marT="95234" marB="952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921933">
                <a:tc gridSpan="2">
                  <a:txBody>
                    <a:bodyPr/>
                    <a:lstStyle/>
                    <a:p>
                      <a:pPr algn="ctr" rtl="0" fontAlgn="t">
                        <a:spcBef>
                          <a:spcPts val="0"/>
                        </a:spcBef>
                        <a:spcAft>
                          <a:spcPts val="0"/>
                        </a:spcAft>
                      </a:pPr>
                      <a:r>
                        <a:rPr lang="zh-TW" altLang="en-US" sz="4800" b="0" i="0" u="none" strike="noStrike" dirty="0">
                          <a:solidFill>
                            <a:srgbClr val="000000"/>
                          </a:solidFill>
                          <a:effectLst/>
                          <a:latin typeface="Arial"/>
                        </a:rPr>
                        <a:t>分配正義</a:t>
                      </a:r>
                      <a:endParaRPr lang="zh-TW" altLang="en-US" sz="4800" dirty="0">
                        <a:effectLst/>
                      </a:endParaRPr>
                    </a:p>
                  </a:txBody>
                  <a:tcPr marL="95230" marR="95230" marT="95234" marB="952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ctr" rtl="0" fontAlgn="t">
                        <a:spcBef>
                          <a:spcPts val="0"/>
                        </a:spcBef>
                        <a:spcAft>
                          <a:spcPts val="0"/>
                        </a:spcAft>
                      </a:pPr>
                      <a:r>
                        <a:rPr lang="zh-TW" altLang="en-US" sz="4800" b="0" i="0" u="none" strike="noStrike" dirty="0">
                          <a:solidFill>
                            <a:srgbClr val="000000"/>
                          </a:solidFill>
                          <a:effectLst/>
                          <a:latin typeface="Arial"/>
                        </a:rPr>
                        <a:t>矯正正義</a:t>
                      </a:r>
                      <a:endParaRPr lang="zh-TW" altLang="en-US" sz="4800" dirty="0">
                        <a:effectLst/>
                      </a:endParaRPr>
                    </a:p>
                  </a:txBody>
                  <a:tcPr marL="95230" marR="95230" marT="95234" marB="952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3398">
                <a:tc>
                  <a:txBody>
                    <a:bodyPr/>
                    <a:lstStyle/>
                    <a:p>
                      <a:pPr algn="ctr" rtl="0" fontAlgn="t">
                        <a:spcBef>
                          <a:spcPts val="0"/>
                        </a:spcBef>
                        <a:spcAft>
                          <a:spcPts val="0"/>
                        </a:spcAft>
                      </a:pPr>
                      <a:r>
                        <a:rPr lang="zh-TW" altLang="en-US" sz="4800" b="0" i="0" u="none" strike="noStrike" dirty="0">
                          <a:solidFill>
                            <a:srgbClr val="000000"/>
                          </a:solidFill>
                          <a:effectLst/>
                          <a:latin typeface="Arial"/>
                        </a:rPr>
                        <a:t>形式平等</a:t>
                      </a:r>
                      <a:endParaRPr lang="zh-TW" altLang="en-US" sz="4800" dirty="0">
                        <a:effectLst/>
                      </a:endParaRPr>
                    </a:p>
                  </a:txBody>
                  <a:tcPr marL="95230" marR="95230" marT="95234" marB="952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zh-TW" altLang="en-US" sz="4800" b="0" i="0" u="none" strike="noStrike" dirty="0">
                          <a:solidFill>
                            <a:srgbClr val="000000"/>
                          </a:solidFill>
                          <a:effectLst/>
                          <a:latin typeface="Arial"/>
                        </a:rPr>
                        <a:t>實際平等</a:t>
                      </a:r>
                      <a:endParaRPr lang="zh-TW" altLang="en-US" sz="4800" dirty="0">
                        <a:effectLst/>
                      </a:endParaRPr>
                    </a:p>
                  </a:txBody>
                  <a:tcPr marL="95230" marR="95230" marT="95234" marB="952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bl>
          </a:graphicData>
        </a:graphic>
      </p:graphicFrame>
      <p:sp>
        <p:nvSpPr>
          <p:cNvPr id="6" name="文字方塊 5"/>
          <p:cNvSpPr txBox="1">
            <a:spLocks noChangeArrowheads="1"/>
          </p:cNvSpPr>
          <p:nvPr/>
        </p:nvSpPr>
        <p:spPr bwMode="auto">
          <a:xfrm>
            <a:off x="1116013" y="2187575"/>
            <a:ext cx="5929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a:t>亞里斯多德是柏拉圖的學生，所以也</a:t>
            </a:r>
            <a:endParaRPr kumimoji="0" lang="en-US" altLang="zh-TW" sz="2800"/>
          </a:p>
          <a:p>
            <a:pPr eaLnBrk="1" hangingPunct="1"/>
            <a:r>
              <a:rPr kumimoji="0" lang="zh-TW" altLang="en-US" sz="2800"/>
              <a:t>延續了公平的觀念。</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5325" y="9525"/>
            <a:ext cx="1817688"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rot="-5400000">
            <a:off x="7892257" y="1564481"/>
            <a:ext cx="40005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a:solidFill>
                  <a:schemeClr val="accent2">
                    <a:lumMod val="75000"/>
                  </a:schemeClr>
                </a:solidFill>
              </a:rPr>
              <a:t>小總結</a:t>
            </a:r>
            <a:endParaRPr lang="zh-HK" altLang="en-US" sz="6600" b="1" dirty="0">
              <a:solidFill>
                <a:schemeClr val="accent2">
                  <a:lumMod val="75000"/>
                </a:schemeClr>
              </a:solidFill>
            </a:endParaRPr>
          </a:p>
        </p:txBody>
      </p:sp>
      <p:sp>
        <p:nvSpPr>
          <p:cNvPr id="3" name="內容版面配置區 2"/>
          <p:cNvSpPr>
            <a:spLocks noGrp="1"/>
          </p:cNvSpPr>
          <p:nvPr>
            <p:ph idx="1"/>
          </p:nvPr>
        </p:nvSpPr>
        <p:spPr>
          <a:xfrm>
            <a:off x="684213" y="2349500"/>
            <a:ext cx="7745412" cy="5040313"/>
          </a:xfrm>
        </p:spPr>
        <p:txBody>
          <a:bodyPr/>
          <a:lstStyle/>
          <a:p>
            <a:pPr eaLnBrk="1" hangingPunct="1">
              <a:lnSpc>
                <a:spcPct val="150000"/>
              </a:lnSpc>
            </a:pPr>
            <a:r>
              <a:rPr lang="zh-TW" altLang="en-US" sz="2800" smtClean="0"/>
              <a:t>在這世界在被認為是最有錢的國家美國</a:t>
            </a:r>
            <a:r>
              <a:rPr lang="en-US" altLang="zh-TW" sz="2800" smtClean="0"/>
              <a:t>,</a:t>
            </a:r>
            <a:r>
              <a:rPr lang="zh-TW" altLang="en-US" sz="2800" smtClean="0"/>
              <a:t>貧富懸殊卻非常嚴重</a:t>
            </a:r>
            <a:r>
              <a:rPr lang="en-US" altLang="zh-TW" sz="2800" smtClean="0"/>
              <a:t>.</a:t>
            </a:r>
          </a:p>
          <a:p>
            <a:pPr eaLnBrk="1" hangingPunct="1">
              <a:lnSpc>
                <a:spcPct val="150000"/>
              </a:lnSpc>
            </a:pPr>
            <a:r>
              <a:rPr lang="zh-TW" altLang="en-US" sz="2800" smtClean="0"/>
              <a:t>中產階層的生活跟窮人沒兩樣</a:t>
            </a:r>
            <a:r>
              <a:rPr lang="en-US" altLang="zh-TW" sz="2800" smtClean="0"/>
              <a:t>.</a:t>
            </a:r>
          </a:p>
          <a:p>
            <a:pPr eaLnBrk="1" hangingPunct="1">
              <a:lnSpc>
                <a:spcPct val="150000"/>
              </a:lnSpc>
            </a:pPr>
            <a:r>
              <a:rPr lang="zh-TW" altLang="en-US" sz="2800" smtClean="0"/>
              <a:t>究竟是哪裡出現了問題</a:t>
            </a:r>
            <a:r>
              <a:rPr lang="en-US" altLang="zh-TW" sz="2800" smtClean="0"/>
              <a:t>?</a:t>
            </a:r>
            <a:r>
              <a:rPr lang="zh-TW" altLang="en-US" sz="2800" smtClean="0"/>
              <a:t>為什麼一堆打工族一個月努力的辛苦的換回來的薪水卻比</a:t>
            </a:r>
            <a:r>
              <a:rPr lang="en-US" altLang="zh-TW" sz="2800" smtClean="0"/>
              <a:t>CEO</a:t>
            </a:r>
            <a:r>
              <a:rPr lang="zh-TW" altLang="en-US" sz="2800" smtClean="0"/>
              <a:t>一個月拿的錢還少</a:t>
            </a:r>
            <a:r>
              <a:rPr lang="en-US" altLang="zh-TW" sz="2800" smtClean="0"/>
              <a:t>?</a:t>
            </a:r>
            <a:r>
              <a:rPr lang="zh-TW" altLang="en-US" sz="2800" smtClean="0"/>
              <a:t>政府的施政應該著重在哪裡呢</a:t>
            </a:r>
            <a:r>
              <a:rPr lang="en-US" altLang="zh-TW" sz="280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836712"/>
            <a:ext cx="7815344" cy="1797184"/>
          </a:xfrm>
          <a:extLst/>
        </p:spPr>
        <p:txBody>
          <a:bodyPr rtlCol="0">
            <a:noAutofit/>
          </a:bodyPr>
          <a:lstStyle/>
          <a:p>
            <a:pPr eaLnBrk="1" fontAlgn="auto" hangingPunct="1">
              <a:spcAft>
                <a:spcPts val="0"/>
              </a:spcAft>
              <a:defRPr/>
            </a:pPr>
            <a:r>
              <a:rPr lang="zh-TW" altLang="en-US" sz="7200" b="1"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rPr>
              <a:t>台灣現況探討        </a:t>
            </a:r>
            <a:endParaRPr lang="zh-TW" altLang="en-US" sz="7200" b="1" dirty="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ndParaRPr>
          </a:p>
        </p:txBody>
      </p:sp>
      <p:sp>
        <p:nvSpPr>
          <p:cNvPr id="3" name="副標題 2"/>
          <p:cNvSpPr>
            <a:spLocks noGrp="1"/>
          </p:cNvSpPr>
          <p:nvPr>
            <p:ph type="subTitle" idx="1"/>
          </p:nvPr>
        </p:nvSpPr>
        <p:spPr>
          <a:xfrm>
            <a:off x="7092950" y="5997575"/>
            <a:ext cx="1908175" cy="887413"/>
          </a:xfrm>
        </p:spPr>
        <p:txBody>
          <a:bodyPr rtlCol="0">
            <a:normAutofit/>
          </a:bodyPr>
          <a:lstStyle/>
          <a:p>
            <a:pPr eaLnBrk="1" fontAlgn="auto" hangingPunct="1">
              <a:spcAft>
                <a:spcPts val="0"/>
              </a:spcAft>
              <a:defRPr/>
            </a:pPr>
            <a:r>
              <a:rPr lang="zh-TW" altLang="en-US" sz="2800" dirty="0" smtClean="0"/>
              <a:t>何信鋕</a:t>
            </a:r>
            <a:endParaRPr lang="zh-TW"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547813" y="919163"/>
            <a:ext cx="5616575" cy="5030787"/>
          </a:xfrm>
        </p:spPr>
        <p:txBody>
          <a:bodyPr rtlCol="0">
            <a:normAutofit/>
          </a:bodyPr>
          <a:lstStyle/>
          <a:p>
            <a:pPr marL="0" indent="0" eaLnBrk="1" fontAlgn="auto" hangingPunct="1">
              <a:spcAft>
                <a:spcPts val="0"/>
              </a:spcAft>
              <a:buFont typeface="Wingdings" panose="05000000000000000000" pitchFamily="2" charset="2"/>
              <a:buNone/>
              <a:defRPr/>
            </a:pPr>
            <a:r>
              <a:rPr lang="en-US" altLang="zh-TW" sz="5400" b="1" dirty="0" smtClean="0">
                <a:solidFill>
                  <a:schemeClr val="tx1">
                    <a:lumMod val="85000"/>
                    <a:lumOff val="15000"/>
                  </a:schemeClr>
                </a:solidFill>
              </a:rPr>
              <a:t>1.</a:t>
            </a:r>
            <a:r>
              <a:rPr lang="zh-TW" altLang="en-US" sz="5400" b="1" dirty="0">
                <a:solidFill>
                  <a:schemeClr val="tx1">
                    <a:lumMod val="85000"/>
                    <a:lumOff val="15000"/>
                  </a:schemeClr>
                </a:solidFill>
              </a:rPr>
              <a:t>　</a:t>
            </a:r>
            <a:r>
              <a:rPr lang="zh-TW" altLang="en-US" sz="5400" b="1" dirty="0" smtClean="0">
                <a:solidFill>
                  <a:schemeClr val="tx1">
                    <a:lumMod val="85000"/>
                    <a:lumOff val="15000"/>
                  </a:schemeClr>
                </a:solidFill>
              </a:rPr>
              <a:t>性別平等</a:t>
            </a:r>
            <a:endParaRPr lang="en-US" altLang="zh-TW" sz="5400" b="1" dirty="0" smtClean="0">
              <a:solidFill>
                <a:schemeClr val="tx1">
                  <a:lumMod val="85000"/>
                  <a:lumOff val="15000"/>
                </a:schemeClr>
              </a:solidFill>
            </a:endParaRPr>
          </a:p>
          <a:p>
            <a:pPr marL="365760" indent="-365760" eaLnBrk="1" fontAlgn="auto" hangingPunct="1">
              <a:spcAft>
                <a:spcPts val="0"/>
              </a:spcAft>
              <a:defRPr/>
            </a:pPr>
            <a:endParaRPr lang="en-US" altLang="zh-TW" sz="5400" b="1"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en-US" altLang="zh-TW" sz="5400" b="1" dirty="0" smtClean="0">
                <a:solidFill>
                  <a:schemeClr val="tx1">
                    <a:lumMod val="85000"/>
                    <a:lumOff val="15000"/>
                  </a:schemeClr>
                </a:solidFill>
              </a:rPr>
              <a:t>2.</a:t>
            </a:r>
            <a:r>
              <a:rPr lang="zh-TW" altLang="en-US" sz="5400" b="1" dirty="0" smtClean="0">
                <a:solidFill>
                  <a:schemeClr val="tx1">
                    <a:lumMod val="85000"/>
                    <a:lumOff val="15000"/>
                  </a:schemeClr>
                </a:solidFill>
              </a:rPr>
              <a:t>　貧富差距</a:t>
            </a:r>
            <a:endParaRPr lang="en-US" altLang="zh-TW" sz="5400" b="1" dirty="0" smtClean="0">
              <a:solidFill>
                <a:schemeClr val="tx1">
                  <a:lumMod val="85000"/>
                  <a:lumOff val="15000"/>
                </a:schemeClr>
              </a:solidFill>
            </a:endParaRPr>
          </a:p>
          <a:p>
            <a:pPr marL="365760" indent="-365760" eaLnBrk="1" fontAlgn="auto" hangingPunct="1">
              <a:spcAft>
                <a:spcPts val="0"/>
              </a:spcAft>
              <a:defRPr/>
            </a:pPr>
            <a:endParaRPr lang="en-US" altLang="zh-TW" sz="5400" b="1"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en-US" altLang="zh-TW" sz="5400" b="1" dirty="0" smtClean="0">
                <a:solidFill>
                  <a:schemeClr val="tx1">
                    <a:lumMod val="85000"/>
                    <a:lumOff val="15000"/>
                  </a:schemeClr>
                </a:solidFill>
              </a:rPr>
              <a:t>3.</a:t>
            </a:r>
            <a:r>
              <a:rPr lang="zh-TW" altLang="en-US" sz="5400" b="1" dirty="0" smtClean="0">
                <a:solidFill>
                  <a:schemeClr val="tx1">
                    <a:lumMod val="85000"/>
                    <a:lumOff val="15000"/>
                  </a:schemeClr>
                </a:solidFill>
              </a:rPr>
              <a:t>　新住民問題</a:t>
            </a:r>
            <a:endParaRPr lang="zh-TW" altLang="en-US" sz="5400" b="1"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zh-TW" altLang="en-US" b="1" smtClean="0"/>
              <a:t>性別平等</a:t>
            </a:r>
          </a:p>
        </p:txBody>
      </p:sp>
      <p:sp>
        <p:nvSpPr>
          <p:cNvPr id="3" name="內容版面配置區 2"/>
          <p:cNvSpPr>
            <a:spLocks noGrp="1"/>
          </p:cNvSpPr>
          <p:nvPr>
            <p:ph idx="1"/>
          </p:nvPr>
        </p:nvSpPr>
        <p:spPr>
          <a:xfrm>
            <a:off x="250825" y="2708275"/>
            <a:ext cx="7818438" cy="2952750"/>
          </a:xfrm>
        </p:spPr>
        <p:txBody>
          <a:bodyPr/>
          <a:lstStyle/>
          <a:p>
            <a:pPr eaLnBrk="1" hangingPunct="1">
              <a:lnSpc>
                <a:spcPct val="200000"/>
              </a:lnSpc>
              <a:buFont typeface="Wingdings" panose="05000000000000000000" pitchFamily="2" charset="2"/>
              <a:buNone/>
            </a:pPr>
            <a:r>
              <a:rPr lang="en-US" altLang="zh-TW" sz="3500" smtClean="0"/>
              <a:t>	</a:t>
            </a:r>
            <a:r>
              <a:rPr lang="zh-TW" altLang="en-US" sz="3500" smtClean="0"/>
              <a:t>　　　</a:t>
            </a:r>
            <a:r>
              <a:rPr lang="zh-TW" altLang="en-US" sz="4400" smtClean="0"/>
              <a:t>政府設置了育嬰假 </a:t>
            </a:r>
            <a:endParaRPr lang="en-US" altLang="zh-TW" sz="4400" smtClean="0"/>
          </a:p>
          <a:p>
            <a:pPr eaLnBrk="1" hangingPunct="1">
              <a:lnSpc>
                <a:spcPct val="200000"/>
              </a:lnSpc>
              <a:buFont typeface="Wingdings" panose="05000000000000000000" pitchFamily="2" charset="2"/>
              <a:buNone/>
            </a:pPr>
            <a:r>
              <a:rPr lang="en-US" altLang="zh-TW" sz="4400" smtClean="0"/>
              <a:t>		</a:t>
            </a:r>
            <a:r>
              <a:rPr lang="zh-TW" altLang="en-US" sz="4400" smtClean="0"/>
              <a:t>那為什麼還是沒有人敢請呢</a:t>
            </a:r>
            <a:endParaRPr lang="en-US" altLang="zh-TW" sz="4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descr="育嬰假001.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44450"/>
            <a:ext cx="9109075" cy="6800850"/>
          </a:xfrm>
        </p:spPr>
      </p:pic>
      <p:sp>
        <p:nvSpPr>
          <p:cNvPr id="3" name="文字方塊 2"/>
          <p:cNvSpPr txBox="1">
            <a:spLocks noChangeArrowheads="1"/>
          </p:cNvSpPr>
          <p:nvPr/>
        </p:nvSpPr>
        <p:spPr bwMode="auto">
          <a:xfrm>
            <a:off x="3563938" y="6434138"/>
            <a:ext cx="2160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95536" y="548680"/>
            <a:ext cx="8496944" cy="6192688"/>
          </a:xfrm>
          <a:extLst/>
        </p:spPr>
        <p:txBody>
          <a:bodyPr rtlCol="0">
            <a:normAutofit/>
          </a:bodyPr>
          <a:lstStyle/>
          <a:p>
            <a:pPr marL="365760" indent="-365760" eaLnBrk="1" fontAlgn="auto" hangingPunct="1">
              <a:lnSpc>
                <a:spcPct val="150000"/>
              </a:lnSpc>
              <a:spcAft>
                <a:spcPts val="0"/>
              </a:spcAft>
              <a:defRPr/>
            </a:pPr>
            <a:r>
              <a:rPr lang="zh-TW" altLang="en-US" sz="2800" dirty="0" smtClean="0">
                <a:solidFill>
                  <a:schemeClr val="tx1">
                    <a:lumMod val="85000"/>
                    <a:lumOff val="15000"/>
                  </a:schemeClr>
                </a:solidFill>
              </a:rPr>
              <a:t>從事服務業的阿如</a:t>
            </a: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化名</a:t>
            </a: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向公司申請一年的留職停薪假，沒想到主管卻以「請假時間太長，造成其他事困擾」為由拒絕。</a:t>
            </a:r>
            <a:endParaRPr lang="en-US" altLang="zh-TW" sz="2800" dirty="0" smtClean="0">
              <a:solidFill>
                <a:schemeClr val="tx1">
                  <a:lumMod val="85000"/>
                  <a:lumOff val="15000"/>
                </a:schemeClr>
              </a:solidFill>
            </a:endParaRPr>
          </a:p>
          <a:p>
            <a:pPr marL="365760" indent="-365760" eaLnBrk="1" fontAlgn="auto" hangingPunct="1">
              <a:lnSpc>
                <a:spcPct val="150000"/>
              </a:lnSpc>
              <a:spcAft>
                <a:spcPts val="0"/>
              </a:spcAft>
              <a:buFont typeface="Wingdings" panose="05000000000000000000" pitchFamily="2" charset="2"/>
              <a:buNone/>
              <a:defRPr/>
            </a:pPr>
            <a:r>
              <a:rPr lang="en-US" altLang="zh-TW" sz="2800" dirty="0" smtClean="0">
                <a:solidFill>
                  <a:schemeClr val="tx1">
                    <a:lumMod val="85000"/>
                    <a:lumOff val="15000"/>
                  </a:schemeClr>
                </a:solidFill>
              </a:rPr>
              <a:t>	</a:t>
            </a:r>
            <a:r>
              <a:rPr lang="zh-TW" altLang="en-US" sz="2800" dirty="0" smtClean="0">
                <a:solidFill>
                  <a:schemeClr val="tx1">
                    <a:lumMod val="85000"/>
                    <a:lumOff val="15000"/>
                  </a:schemeClr>
                </a:solidFill>
              </a:rPr>
              <a:t>阿如向主管解釋，請育嬰假是她的權利，公司拒絕是違法行為，主管只好不甘不願的同意，卻附加但書，表示阿如銷假回來上班後，將調任降職，不可能擔任同樣的職位，並要求阿如簽下同意書才准假</a:t>
            </a:r>
            <a:endParaRPr lang="en-US" altLang="zh-TW" sz="2800" dirty="0" smtClean="0">
              <a:solidFill>
                <a:schemeClr val="tx1">
                  <a:lumMod val="85000"/>
                  <a:lumOff val="15000"/>
                </a:schemeClr>
              </a:solidFill>
            </a:endParaRPr>
          </a:p>
          <a:p>
            <a:pPr marL="365760" indent="-365760" eaLnBrk="1" fontAlgn="auto" hangingPunct="1">
              <a:lnSpc>
                <a:spcPct val="150000"/>
              </a:lnSpc>
              <a:spcAft>
                <a:spcPts val="0"/>
              </a:spcAft>
              <a:buFont typeface="Wingdings" panose="05000000000000000000" pitchFamily="2" charset="2"/>
              <a:buNone/>
              <a:defRPr/>
            </a:pPr>
            <a:r>
              <a:rPr lang="en-US" altLang="zh-TW" sz="2800" dirty="0" smtClean="0">
                <a:solidFill>
                  <a:schemeClr val="tx1">
                    <a:lumMod val="85000"/>
                    <a:lumOff val="15000"/>
                  </a:schemeClr>
                </a:solidFill>
              </a:rPr>
              <a:t>	</a:t>
            </a:r>
            <a:r>
              <a:rPr lang="zh-TW" altLang="en-US" sz="2800" dirty="0" smtClean="0">
                <a:solidFill>
                  <a:schemeClr val="tx1">
                    <a:lumMod val="85000"/>
                    <a:lumOff val="15000"/>
                  </a:schemeClr>
                </a:solidFill>
              </a:rPr>
              <a:t>阿如眼看預產期快到了，只好先簽下同意書</a:t>
            </a:r>
            <a:endParaRPr lang="en-US" altLang="zh-TW" sz="2800" dirty="0" smtClean="0">
              <a:solidFill>
                <a:schemeClr val="tx1">
                  <a:lumMod val="85000"/>
                  <a:lumOff val="15000"/>
                </a:schemeClr>
              </a:solidFill>
            </a:endParaRPr>
          </a:p>
          <a:p>
            <a:pPr lvl="8">
              <a:buFont typeface="Wingdings" pitchFamily="2" charset="2"/>
              <a:buNone/>
              <a:defRPr/>
            </a:pPr>
            <a:endParaRPr lang="en-US" altLang="zh-TW" sz="2000" dirty="0" smtClean="0"/>
          </a:p>
          <a:p>
            <a:pPr lvl="8">
              <a:buFont typeface="Wingdings" pitchFamily="2" charset="2"/>
              <a:buNone/>
              <a:defRPr/>
            </a:pPr>
            <a:r>
              <a:rPr lang="en-US" altLang="zh-TW" sz="900" dirty="0" smtClean="0"/>
              <a:t>					2013</a:t>
            </a:r>
            <a:r>
              <a:rPr lang="zh-TW" altLang="en-US" sz="900" dirty="0" smtClean="0"/>
              <a:t>年</a:t>
            </a:r>
            <a:r>
              <a:rPr lang="en-US" altLang="zh-TW" sz="900" dirty="0" smtClean="0"/>
              <a:t>3</a:t>
            </a:r>
            <a:r>
              <a:rPr lang="zh-TW" altLang="en-US" sz="900" dirty="0" smtClean="0"/>
              <a:t>月</a:t>
            </a:r>
            <a:r>
              <a:rPr lang="en-US" altLang="zh-TW" sz="900" dirty="0" smtClean="0"/>
              <a:t>2</a:t>
            </a:r>
            <a:r>
              <a:rPr lang="zh-TW" altLang="en-US" sz="900" dirty="0" smtClean="0"/>
              <a:t>日 下午</a:t>
            </a:r>
            <a:r>
              <a:rPr lang="en-US" altLang="zh-TW" sz="900" dirty="0" smtClean="0"/>
              <a:t>1:39</a:t>
            </a:r>
            <a:endParaRPr lang="zh-TW" alt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68313" y="476250"/>
            <a:ext cx="8280400" cy="666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200000"/>
              </a:lnSpc>
            </a:pPr>
            <a:r>
              <a:rPr kumimoji="0" lang="zh-TW" altLang="en-US" sz="3000"/>
              <a:t>銀行員工婷婷，結婚懷孕後，向銀行請了</a:t>
            </a:r>
            <a:r>
              <a:rPr kumimoji="0" lang="en-US" altLang="zh-TW" sz="3000"/>
              <a:t>1</a:t>
            </a:r>
            <a:r>
              <a:rPr kumimoji="0" lang="zh-TW" altLang="en-US" sz="3000"/>
              <a:t>年的育嬰假，期滿後想要請調回台中照顧家庭與孩子，卻被銀行以最近一年沒有考績回絕，婷婷強調自己所有的積分都達到請調標準，只因請了一年的育嬰假，就無法申請調度，然後又要再等兩年，她說銀行根本就是變相處罰請育嬰假的員工。</a:t>
            </a:r>
            <a:r>
              <a:rPr kumimoji="0" lang="zh-TW" altLang="en-US"/>
              <a:t/>
            </a:r>
            <a:br>
              <a:rPr kumimoji="0" lang="zh-TW" altLang="en-US"/>
            </a:br>
            <a:r>
              <a:rPr kumimoji="0" lang="zh-TW" altLang="en-US"/>
              <a:t/>
            </a:r>
            <a:br>
              <a:rPr kumimoji="0" lang="zh-TW" altLang="en-US"/>
            </a:b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11188" y="66675"/>
            <a:ext cx="7993062" cy="840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200000"/>
              </a:lnSpc>
            </a:pPr>
            <a:r>
              <a:rPr kumimoji="0" lang="zh-TW" altLang="en-US" sz="3000"/>
              <a:t>立委許智傑指出，以台灣銀行為例，近五年請產假的員工有</a:t>
            </a:r>
            <a:r>
              <a:rPr kumimoji="0" lang="en-US" altLang="zh-TW" sz="3000"/>
              <a:t>441</a:t>
            </a:r>
            <a:r>
              <a:rPr kumimoji="0" lang="zh-TW" altLang="en-US" sz="3000"/>
              <a:t>人，但育嬰假的人數卻只有</a:t>
            </a:r>
            <a:r>
              <a:rPr kumimoji="0" lang="en-US" altLang="zh-TW" sz="3000"/>
              <a:t>49</a:t>
            </a:r>
            <a:r>
              <a:rPr kumimoji="0" lang="zh-TW" altLang="en-US" sz="3000"/>
              <a:t>人，相差快十倍，很明顯就是因為請了育嬰假後會影響考績，因此銀行內部的規定，造成很多人生了孩子只敢請產假，不敢請育嬰假，他強調如沒辦法移除這些阻礙，很多年輕人還是會不敢結婚與生小孩。</a:t>
            </a:r>
            <a:br>
              <a:rPr kumimoji="0" lang="zh-TW" altLang="en-US" sz="3000"/>
            </a:br>
            <a:r>
              <a:rPr kumimoji="0" lang="zh-TW" altLang="en-US" sz="3000"/>
              <a:t/>
            </a:r>
            <a:br>
              <a:rPr kumimoji="0" lang="zh-TW" altLang="en-US" sz="3000"/>
            </a:br>
            <a:endParaRPr kumimoji="0" lang="zh-TW" altLang="en-US" sz="3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215900" y="549275"/>
            <a:ext cx="8748713" cy="6119813"/>
          </a:xfrm>
        </p:spPr>
        <p:txBody>
          <a:bodyPr rtlCol="0">
            <a:normAutofit/>
          </a:bodyPr>
          <a:lstStyle/>
          <a:p>
            <a:pPr marL="365760" indent="-365760" eaLnBrk="1" fontAlgn="auto" hangingPunct="1">
              <a:lnSpc>
                <a:spcPct val="160000"/>
              </a:lnSpc>
              <a:spcAft>
                <a:spcPts val="0"/>
              </a:spcAft>
              <a:defRPr/>
            </a:pPr>
            <a:r>
              <a:rPr lang="zh-TW" altLang="en-US" sz="2800" dirty="0" smtClean="0">
                <a:solidFill>
                  <a:schemeClr val="tx1">
                    <a:lumMod val="85000"/>
                    <a:lumOff val="15000"/>
                  </a:schemeClr>
                </a:solidFill>
              </a:rPr>
              <a:t>調查中也發現，婦女二度就業後薪資平均較前職少</a:t>
            </a:r>
            <a:r>
              <a:rPr lang="en-US" altLang="zh-TW" sz="2800" dirty="0" smtClean="0">
                <a:solidFill>
                  <a:schemeClr val="tx1">
                    <a:lumMod val="85000"/>
                    <a:lumOff val="15000"/>
                  </a:schemeClr>
                </a:solidFill>
              </a:rPr>
              <a:t>7,167</a:t>
            </a:r>
            <a:r>
              <a:rPr lang="zh-TW" altLang="en-US" sz="2800" dirty="0" smtClean="0">
                <a:solidFill>
                  <a:schemeClr val="tx1">
                    <a:lumMod val="85000"/>
                    <a:lumOff val="15000"/>
                  </a:schemeClr>
                </a:solidFill>
              </a:rPr>
              <a:t>元。職場媽媽們對於就業市場對二度就業婦女的接受度，只打了平均</a:t>
            </a:r>
            <a:r>
              <a:rPr lang="en-US" altLang="zh-TW" sz="2800" dirty="0" smtClean="0">
                <a:solidFill>
                  <a:schemeClr val="tx1">
                    <a:lumMod val="85000"/>
                    <a:lumOff val="15000"/>
                  </a:schemeClr>
                </a:solidFill>
              </a:rPr>
              <a:t>42</a:t>
            </a:r>
            <a:r>
              <a:rPr lang="zh-TW" altLang="en-US" sz="2800" dirty="0" smtClean="0">
                <a:solidFill>
                  <a:schemeClr val="tx1">
                    <a:lumMod val="85000"/>
                    <a:lumOff val="15000"/>
                  </a:schemeClr>
                </a:solidFill>
              </a:rPr>
              <a:t>分，顯示媽媽們對於婦女二度就業的悲觀看法。</a:t>
            </a:r>
            <a:br>
              <a:rPr lang="zh-TW" altLang="en-US" sz="2800" dirty="0" smtClean="0">
                <a:solidFill>
                  <a:schemeClr val="tx1">
                    <a:lumMod val="85000"/>
                    <a:lumOff val="15000"/>
                  </a:schemeClr>
                </a:solidFill>
              </a:rPr>
            </a:br>
            <a:r>
              <a:rPr lang="en-US" altLang="zh-TW" sz="2800" dirty="0" smtClean="0">
                <a:solidFill>
                  <a:schemeClr val="tx1">
                    <a:lumMod val="85000"/>
                    <a:lumOff val="15000"/>
                  </a:schemeClr>
                </a:solidFill>
              </a:rPr>
              <a:t>1111</a:t>
            </a:r>
            <a:r>
              <a:rPr lang="zh-TW" altLang="en-US" sz="2800" dirty="0" smtClean="0">
                <a:solidFill>
                  <a:schemeClr val="tx1">
                    <a:lumMod val="85000"/>
                    <a:lumOff val="15000"/>
                  </a:schemeClr>
                </a:solidFill>
              </a:rPr>
              <a:t>人力銀行公關總監分析，傳統社會將女性視為家庭與子女的主要照顧者，因此，</a:t>
            </a:r>
            <a:r>
              <a:rPr lang="zh-TW" altLang="en-US" sz="2800" b="1" dirty="0" smtClean="0">
                <a:solidFill>
                  <a:schemeClr val="accent5">
                    <a:lumMod val="75000"/>
                  </a:schemeClr>
                </a:solidFill>
              </a:rPr>
              <a:t>當職業婦女在面臨婚育時，必需要在家庭與事業中進行抉擇，往往錯過了最佳的生理生育時間，間接影響台灣生育率。</a:t>
            </a:r>
            <a:endParaRPr lang="zh-TW" altLang="en-US"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zh-TW" altLang="en-US" b="1" smtClean="0"/>
              <a:t>育嬰假留職停薪資訊</a:t>
            </a:r>
            <a:endParaRPr lang="zh-TW" altLang="en-US" smtClean="0"/>
          </a:p>
        </p:txBody>
      </p:sp>
      <p:sp>
        <p:nvSpPr>
          <p:cNvPr id="3" name="內容版面配置區 2"/>
          <p:cNvSpPr>
            <a:spLocks noGrp="1"/>
          </p:cNvSpPr>
          <p:nvPr>
            <p:ph idx="1"/>
          </p:nvPr>
        </p:nvSpPr>
        <p:spPr>
          <a:xfrm>
            <a:off x="698500" y="1844675"/>
            <a:ext cx="7747000" cy="5329238"/>
          </a:xfrm>
        </p:spPr>
        <p:txBody>
          <a:bodyPr/>
          <a:lstStyle/>
          <a:p>
            <a:pPr eaLnBrk="1" hangingPunct="1">
              <a:buFont typeface="Wingdings" panose="05000000000000000000" pitchFamily="2" charset="2"/>
              <a:buNone/>
            </a:pPr>
            <a:r>
              <a:rPr lang="en-US" altLang="zh-TW" sz="2800" b="1" smtClean="0"/>
              <a:t>	</a:t>
            </a:r>
            <a:endParaRPr lang="zh-TW" altLang="en-US" sz="2800" b="1" smtClean="0"/>
          </a:p>
          <a:p>
            <a:pPr eaLnBrk="1" hangingPunct="1">
              <a:lnSpc>
                <a:spcPct val="150000"/>
              </a:lnSpc>
              <a:buFont typeface="Wingdings" panose="05000000000000000000" pitchFamily="2" charset="2"/>
              <a:buNone/>
            </a:pPr>
            <a:r>
              <a:rPr lang="en-US" altLang="zh-TW" sz="2800" smtClean="0"/>
              <a:t>	</a:t>
            </a:r>
            <a:r>
              <a:rPr lang="zh-TW" altLang="en-US" sz="2800" smtClean="0"/>
              <a:t>對象：受僱滿</a:t>
            </a:r>
            <a:r>
              <a:rPr lang="en-US" altLang="zh-TW" sz="2800" smtClean="0"/>
              <a:t>1</a:t>
            </a:r>
            <a:r>
              <a:rPr lang="zh-TW" altLang="en-US" sz="2800" smtClean="0"/>
              <a:t>年以上，且仍在職者</a:t>
            </a:r>
            <a:br>
              <a:rPr lang="zh-TW" altLang="en-US" sz="2800" smtClean="0"/>
            </a:br>
            <a:r>
              <a:rPr lang="zh-TW" altLang="en-US" sz="2800" smtClean="0"/>
              <a:t>條件：小孩未滿</a:t>
            </a:r>
            <a:r>
              <a:rPr lang="en-US" altLang="zh-TW" sz="2800" smtClean="0"/>
              <a:t>3</a:t>
            </a:r>
            <a:r>
              <a:rPr lang="zh-TW" altLang="en-US" sz="2800" smtClean="0"/>
              <a:t>歲以前，且申請不得超過</a:t>
            </a:r>
            <a:r>
              <a:rPr lang="en-US" altLang="zh-TW" sz="2800" smtClean="0"/>
              <a:t>2</a:t>
            </a:r>
            <a:r>
              <a:rPr lang="zh-TW" altLang="en-US" sz="2800" smtClean="0"/>
              <a:t>年</a:t>
            </a:r>
            <a:br>
              <a:rPr lang="zh-TW" altLang="en-US" sz="2800" smtClean="0"/>
            </a:br>
            <a:r>
              <a:rPr lang="zh-TW" altLang="en-US" sz="2800" smtClean="0"/>
              <a:t>給付標準：按育嬰留職停薪當月起前</a:t>
            </a:r>
            <a:r>
              <a:rPr lang="en-US" altLang="zh-TW" sz="2800" smtClean="0"/>
              <a:t>6</a:t>
            </a:r>
            <a:r>
              <a:rPr lang="zh-TW" altLang="en-US" sz="2800" smtClean="0"/>
              <a:t>個月平均月投保薪資</a:t>
            </a:r>
            <a:r>
              <a:rPr lang="en-US" altLang="zh-TW" sz="2800" smtClean="0"/>
              <a:t>60%</a:t>
            </a:r>
            <a:r>
              <a:rPr lang="zh-TW" altLang="en-US" sz="2800" smtClean="0"/>
              <a:t>計算，按月發給。</a:t>
            </a:r>
            <a:br>
              <a:rPr lang="zh-TW" altLang="en-US" sz="2800" smtClean="0"/>
            </a:br>
            <a:r>
              <a:rPr lang="zh-TW" altLang="en-US" sz="2800" smtClean="0"/>
              <a:t>給付期限：每</a:t>
            </a:r>
            <a:r>
              <a:rPr lang="en-US" altLang="zh-TW" sz="2800" smtClean="0"/>
              <a:t>1</a:t>
            </a:r>
            <a:r>
              <a:rPr lang="zh-TW" altLang="en-US" sz="2800" smtClean="0"/>
              <a:t>子女最長發給</a:t>
            </a:r>
            <a:r>
              <a:rPr lang="en-US" altLang="zh-TW" sz="2800" smtClean="0"/>
              <a:t>6</a:t>
            </a:r>
            <a:r>
              <a:rPr lang="zh-TW" altLang="en-US" sz="2800" smtClean="0"/>
              <a:t>個月，同時撫育子女</a:t>
            </a:r>
            <a:r>
              <a:rPr lang="en-US" altLang="zh-TW" sz="2800" smtClean="0"/>
              <a:t>2</a:t>
            </a:r>
            <a:r>
              <a:rPr lang="zh-TW" altLang="en-US" sz="2800" smtClean="0"/>
              <a:t>人以上，以發給</a:t>
            </a:r>
            <a:r>
              <a:rPr lang="en-US" altLang="zh-TW" sz="2800" smtClean="0"/>
              <a:t>1</a:t>
            </a:r>
            <a:r>
              <a:rPr lang="zh-TW" altLang="en-US" sz="2800" smtClean="0"/>
              <a:t>人為限。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981450"/>
            <a:ext cx="34321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2"/>
          <p:cNvSpPr>
            <a:spLocks noGrp="1"/>
          </p:cNvSpPr>
          <p:nvPr>
            <p:ph idx="1"/>
          </p:nvPr>
        </p:nvSpPr>
        <p:spPr>
          <a:xfrm>
            <a:off x="714375" y="2376488"/>
            <a:ext cx="7745413" cy="4292600"/>
          </a:xfrm>
        </p:spPr>
        <p:txBody>
          <a:bodyPr rtlCol="0">
            <a:normAutofit/>
          </a:bodyPr>
          <a:lstStyle/>
          <a:p>
            <a:pPr marL="365760" indent="-365760" eaLnBrk="1" fontAlgn="auto" hangingPunct="1">
              <a:spcAft>
                <a:spcPts val="0"/>
              </a:spcAft>
              <a:defRPr/>
            </a:pPr>
            <a:r>
              <a:rPr lang="zh-TW" altLang="en-US" sz="3600" dirty="0">
                <a:solidFill>
                  <a:schemeClr val="tx1">
                    <a:lumMod val="85000"/>
                    <a:lumOff val="15000"/>
                  </a:schemeClr>
                </a:solidFill>
              </a:rPr>
              <a:t>形式平等</a:t>
            </a:r>
            <a:r>
              <a:rPr lang="en-US" altLang="zh-TW" sz="3600" dirty="0">
                <a:solidFill>
                  <a:schemeClr val="tx1">
                    <a:lumMod val="85000"/>
                    <a:lumOff val="15000"/>
                  </a:schemeClr>
                </a:solidFill>
              </a:rPr>
              <a:t>=</a:t>
            </a:r>
            <a:r>
              <a:rPr lang="zh-TW" altLang="en-US" sz="3600" dirty="0" smtClean="0">
                <a:solidFill>
                  <a:schemeClr val="tx1">
                    <a:lumMod val="85000"/>
                    <a:lumOff val="15000"/>
                  </a:schemeClr>
                </a:solidFill>
              </a:rPr>
              <a:t>數量平等</a:t>
            </a:r>
            <a:endParaRPr lang="zh-TW" altLang="en-US" sz="36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en-US" sz="3600" dirty="0">
                <a:solidFill>
                  <a:schemeClr val="tx1">
                    <a:lumMod val="85000"/>
                    <a:lumOff val="15000"/>
                  </a:schemeClr>
                </a:solidFill>
              </a:rPr>
              <a:t>你所得的事物的數目和容量上與他人所得相等</a:t>
            </a:r>
            <a:r>
              <a:rPr lang="zh-TW" altLang="en-US" sz="3600" dirty="0" smtClean="0">
                <a:solidFill>
                  <a:schemeClr val="tx1">
                    <a:lumMod val="85000"/>
                    <a:lumOff val="15000"/>
                  </a:schemeClr>
                </a:solidFill>
              </a:rPr>
              <a:t>。</a:t>
            </a:r>
            <a:endParaRPr lang="en-US" altLang="zh-TW" sz="36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3600" dirty="0" smtClean="0">
              <a:solidFill>
                <a:schemeClr val="tx1">
                  <a:lumMod val="85000"/>
                  <a:lumOff val="15000"/>
                </a:schemeClr>
              </a:solidFill>
            </a:endParaRPr>
          </a:p>
          <a:p>
            <a:pPr marL="0" indent="0" algn="ctr" eaLnBrk="1" fontAlgn="auto" hangingPunct="1">
              <a:spcAft>
                <a:spcPts val="0"/>
              </a:spcAft>
              <a:buFont typeface="Wingdings" panose="05000000000000000000" pitchFamily="2" charset="2"/>
              <a:buNone/>
              <a:defRPr/>
            </a:pPr>
            <a:r>
              <a:rPr lang="en-US" altLang="zh-TW" sz="3600" dirty="0" smtClean="0">
                <a:solidFill>
                  <a:schemeClr val="tx1">
                    <a:lumMod val="85000"/>
                    <a:lumOff val="15000"/>
                  </a:schemeClr>
                </a:solidFill>
              </a:rPr>
              <a:t>“</a:t>
            </a:r>
            <a:r>
              <a:rPr lang="zh-TW" altLang="en-US" sz="3600" dirty="0" smtClean="0">
                <a:solidFill>
                  <a:schemeClr val="tx1">
                    <a:lumMod val="85000"/>
                    <a:lumOff val="15000"/>
                  </a:schemeClr>
                </a:solidFill>
              </a:rPr>
              <a:t>不管貴族還是平民都有</a:t>
            </a:r>
            <a:r>
              <a:rPr lang="zh-TW" altLang="en-US" sz="3600" dirty="0">
                <a:solidFill>
                  <a:schemeClr val="tx1">
                    <a:lumMod val="85000"/>
                    <a:lumOff val="15000"/>
                  </a:schemeClr>
                </a:solidFill>
              </a:rPr>
              <a:t>相同的</a:t>
            </a:r>
            <a:r>
              <a:rPr lang="zh-TW" altLang="en-US" sz="3600" dirty="0" smtClean="0">
                <a:solidFill>
                  <a:schemeClr val="tx1">
                    <a:lumMod val="85000"/>
                    <a:lumOff val="15000"/>
                  </a:schemeClr>
                </a:solidFill>
              </a:rPr>
              <a:t>投票權</a:t>
            </a:r>
            <a:r>
              <a:rPr lang="en-US" altLang="zh-TW" sz="3600" dirty="0" smtClean="0">
                <a:solidFill>
                  <a:schemeClr val="tx1">
                    <a:lumMod val="85000"/>
                    <a:lumOff val="15000"/>
                  </a:schemeClr>
                </a:solidFill>
              </a:rPr>
              <a:t>,</a:t>
            </a:r>
            <a:r>
              <a:rPr lang="zh-TW" altLang="en-US" sz="3600" dirty="0" smtClean="0">
                <a:solidFill>
                  <a:schemeClr val="tx1">
                    <a:lumMod val="85000"/>
                    <a:lumOff val="15000"/>
                  </a:schemeClr>
                </a:solidFill>
              </a:rPr>
              <a:t>發言權</a:t>
            </a:r>
            <a:r>
              <a:rPr lang="en-US" altLang="zh-TW" sz="3600" dirty="0" smtClean="0">
                <a:solidFill>
                  <a:schemeClr val="tx1">
                    <a:lumMod val="85000"/>
                    <a:lumOff val="15000"/>
                  </a:schemeClr>
                </a:solidFill>
              </a:rPr>
              <a:t>”</a:t>
            </a:r>
            <a:endParaRPr lang="en-US" altLang="zh-TW" sz="3200" dirty="0">
              <a:solidFill>
                <a:schemeClr val="tx1">
                  <a:lumMod val="85000"/>
                  <a:lumOff val="15000"/>
                </a:schemeClr>
              </a:solidFill>
            </a:endParaRPr>
          </a:p>
        </p:txBody>
      </p:sp>
      <p:sp>
        <p:nvSpPr>
          <p:cNvPr id="2" name="標題 1"/>
          <p:cNvSpPr>
            <a:spLocks noGrp="1"/>
          </p:cNvSpPr>
          <p:nvPr>
            <p:ph type="title"/>
          </p:nvPr>
        </p:nvSpPr>
        <p:spPr/>
        <p:txBody>
          <a:bodyPr/>
          <a:lstStyle/>
          <a:p>
            <a:pPr eaLnBrk="1" hangingPunct="1"/>
            <a:r>
              <a:rPr lang="zh-TW" altLang="en-US" b="1" smtClean="0"/>
              <a:t>分配正義</a:t>
            </a:r>
          </a:p>
        </p:txBody>
      </p:sp>
      <p:sp>
        <p:nvSpPr>
          <p:cNvPr id="5" name="文字方塊 4"/>
          <p:cNvSpPr txBox="1">
            <a:spLocks noChangeArrowheads="1"/>
          </p:cNvSpPr>
          <p:nvPr/>
        </p:nvSpPr>
        <p:spPr bwMode="auto">
          <a:xfrm>
            <a:off x="8675688" y="4781550"/>
            <a:ext cx="4016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2252663"/>
            <a:ext cx="6248400" cy="3867150"/>
          </a:xfrm>
        </p:spPr>
      </p:pic>
      <p:sp>
        <p:nvSpPr>
          <p:cNvPr id="2" name="標題 1"/>
          <p:cNvSpPr>
            <a:spLocks noGrp="1"/>
          </p:cNvSpPr>
          <p:nvPr>
            <p:ph type="title"/>
          </p:nvPr>
        </p:nvSpPr>
        <p:spPr/>
        <p:txBody>
          <a:bodyPr/>
          <a:lstStyle/>
          <a:p>
            <a:pPr eaLnBrk="1" hangingPunct="1"/>
            <a:r>
              <a:rPr lang="zh-TW" altLang="en-US" b="1" smtClean="0"/>
              <a:t>貧富差距</a:t>
            </a:r>
          </a:p>
        </p:txBody>
      </p:sp>
      <p:sp>
        <p:nvSpPr>
          <p:cNvPr id="5" name="十二角星形 4"/>
          <p:cNvSpPr/>
          <p:nvPr/>
        </p:nvSpPr>
        <p:spPr>
          <a:xfrm>
            <a:off x="1835150" y="2997200"/>
            <a:ext cx="5329238" cy="2952750"/>
          </a:xfrm>
          <a:prstGeom prst="star12">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kumimoji="0" lang="zh-TW" altLang="en-US" sz="3500" dirty="0"/>
              <a:t>為何台灣的貧富差距會那麼大呢</a:t>
            </a:r>
          </a:p>
        </p:txBody>
      </p:sp>
      <p:sp>
        <p:nvSpPr>
          <p:cNvPr id="6" name="文字方塊 5"/>
          <p:cNvSpPr txBox="1">
            <a:spLocks noChangeArrowheads="1"/>
          </p:cNvSpPr>
          <p:nvPr/>
        </p:nvSpPr>
        <p:spPr bwMode="auto">
          <a:xfrm>
            <a:off x="3635375" y="6308725"/>
            <a:ext cx="2160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787400" y="981075"/>
            <a:ext cx="7745413" cy="5184775"/>
          </a:xfrm>
        </p:spPr>
        <p:txBody>
          <a:bodyPr/>
          <a:lstStyle/>
          <a:p>
            <a:pPr eaLnBrk="1" hangingPunct="1">
              <a:buFont typeface="Wingdings" panose="05000000000000000000" pitchFamily="2" charset="2"/>
              <a:buNone/>
            </a:pPr>
            <a:r>
              <a:rPr lang="en-US" altLang="zh-TW" sz="3900" b="1" smtClean="0"/>
              <a:t>1.</a:t>
            </a:r>
            <a:r>
              <a:rPr lang="zh-TW" altLang="en-US" sz="3900" b="1" smtClean="0"/>
              <a:t>由於產業外移 使得失業人口激增</a:t>
            </a:r>
            <a:endParaRPr lang="en-US" altLang="zh-TW" sz="3900" b="1" smtClean="0"/>
          </a:p>
          <a:p>
            <a:pPr eaLnBrk="1" hangingPunct="1"/>
            <a:endParaRPr lang="en-US" altLang="zh-TW" sz="3900" b="1" smtClean="0"/>
          </a:p>
          <a:p>
            <a:pPr eaLnBrk="1" hangingPunct="1">
              <a:buFont typeface="Wingdings" panose="05000000000000000000" pitchFamily="2" charset="2"/>
              <a:buNone/>
            </a:pPr>
            <a:r>
              <a:rPr lang="en-US" altLang="zh-TW" sz="3900" b="1" smtClean="0"/>
              <a:t>2.</a:t>
            </a:r>
            <a:r>
              <a:rPr lang="zh-TW" altLang="en-US" sz="3900" b="1" smtClean="0"/>
              <a:t>高密集資本業的提高</a:t>
            </a:r>
            <a:endParaRPr lang="en-US" altLang="zh-TW" sz="3900" b="1" smtClean="0"/>
          </a:p>
          <a:p>
            <a:pPr eaLnBrk="1" hangingPunct="1">
              <a:buFont typeface="Wingdings" panose="05000000000000000000" pitchFamily="2" charset="2"/>
              <a:buNone/>
            </a:pPr>
            <a:endParaRPr lang="en-US" altLang="zh-TW" sz="3900" b="1" smtClean="0"/>
          </a:p>
          <a:p>
            <a:pPr eaLnBrk="1" hangingPunct="1">
              <a:buFont typeface="Wingdings" panose="05000000000000000000" pitchFamily="2" charset="2"/>
              <a:buNone/>
            </a:pPr>
            <a:r>
              <a:rPr lang="en-US" altLang="zh-TW" sz="3900" b="1" smtClean="0"/>
              <a:t>3.</a:t>
            </a:r>
            <a:r>
              <a:rPr lang="zh-TW" altLang="en-US" sz="3900" b="1" smtClean="0"/>
              <a:t>知識時代的來臨</a:t>
            </a:r>
            <a:endParaRPr lang="en-US" altLang="zh-TW" sz="3900" b="1" smtClean="0"/>
          </a:p>
          <a:p>
            <a:pPr eaLnBrk="1" hangingPunct="1">
              <a:buFont typeface="Wingdings" panose="05000000000000000000" pitchFamily="2" charset="2"/>
              <a:buNone/>
            </a:pPr>
            <a:endParaRPr lang="en-US" altLang="zh-TW" sz="3900" b="1" smtClean="0"/>
          </a:p>
          <a:p>
            <a:pPr eaLnBrk="1" hangingPunct="1">
              <a:buFont typeface="Wingdings" panose="05000000000000000000" pitchFamily="2" charset="2"/>
              <a:buNone/>
            </a:pPr>
            <a:r>
              <a:rPr lang="en-US" altLang="zh-TW" sz="3900" b="1" smtClean="0"/>
              <a:t>4.</a:t>
            </a:r>
            <a:r>
              <a:rPr lang="zh-TW" altLang="en-US" sz="3900" b="1" smtClean="0"/>
              <a:t>政府的政策</a:t>
            </a:r>
            <a:endParaRPr lang="en-US" altLang="zh-TW" sz="3900" b="1" smtClean="0"/>
          </a:p>
          <a:p>
            <a:pPr eaLnBrk="1" hangingPunct="1">
              <a:buFont typeface="Wingdings" panose="05000000000000000000" pitchFamily="2" charset="2"/>
              <a:buNone/>
            </a:pPr>
            <a:endParaRPr lang="en-US" altLang="zh-TW" sz="2800" smtClean="0"/>
          </a:p>
          <a:p>
            <a:pPr eaLnBrk="1" hangingPunct="1">
              <a:buFont typeface="Wingdings" panose="05000000000000000000" pitchFamily="2" charset="2"/>
              <a:buNone/>
            </a:pPr>
            <a:endParaRPr lang="en-US" altLang="zh-TW"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8975" y="115888"/>
            <a:ext cx="7756525" cy="1508125"/>
          </a:xfrm>
        </p:spPr>
        <p:txBody>
          <a:bodyPr rtlCol="0">
            <a:normAutofit fontScale="90000"/>
          </a:bodyPr>
          <a:lstStyle/>
          <a:p>
            <a:pPr eaLnBrk="1" fontAlgn="auto" hangingPunct="1">
              <a:spcAft>
                <a:spcPts val="0"/>
              </a:spcAft>
              <a:defRPr/>
            </a:pPr>
            <a:r>
              <a:rPr lang="zh-TW" altLang="en-US" b="1" dirty="0" smtClean="0"/>
              <a:t>偏資本家的政策使所</a:t>
            </a:r>
            <a:r>
              <a:rPr lang="en-US" altLang="zh-TW" b="1" dirty="0" smtClean="0"/>
              <a:t/>
            </a:r>
            <a:br>
              <a:rPr lang="en-US" altLang="zh-TW" b="1" dirty="0" smtClean="0"/>
            </a:br>
            <a:r>
              <a:rPr lang="zh-TW" altLang="en-US" b="1" dirty="0" smtClean="0"/>
              <a:t>得分配惡化</a:t>
            </a:r>
            <a:endParaRPr lang="zh-TW" altLang="en-US" dirty="0"/>
          </a:p>
        </p:txBody>
      </p:sp>
      <p:sp>
        <p:nvSpPr>
          <p:cNvPr id="3" name="內容版面配置區 2"/>
          <p:cNvSpPr>
            <a:spLocks noGrp="1"/>
          </p:cNvSpPr>
          <p:nvPr>
            <p:ph idx="1"/>
          </p:nvPr>
        </p:nvSpPr>
        <p:spPr>
          <a:xfrm>
            <a:off x="539750" y="2349500"/>
            <a:ext cx="8424863" cy="4281488"/>
          </a:xfrm>
        </p:spPr>
        <p:txBody>
          <a:bodyPr rtlCol="0">
            <a:normAutofit lnSpcReduction="10000"/>
          </a:bodyPr>
          <a:lstStyle/>
          <a:p>
            <a:pPr marL="365760" indent="-365760" eaLnBrk="1" fontAlgn="auto" hangingPunct="1">
              <a:lnSpc>
                <a:spcPct val="150000"/>
              </a:lnSpc>
              <a:spcAft>
                <a:spcPts val="0"/>
              </a:spcAft>
              <a:defRPr/>
            </a:pPr>
            <a:r>
              <a:rPr lang="zh-TW" altLang="en-US" sz="3200" dirty="0" smtClean="0">
                <a:solidFill>
                  <a:schemeClr val="tx1">
                    <a:lumMod val="85000"/>
                    <a:lumOff val="15000"/>
                  </a:schemeClr>
                </a:solidFill>
              </a:rPr>
              <a:t>國民黨原來標榜的三民主義雖然是偏向社會主義，但國民黨在台灣卻公認和資本家走得較近。多年來國民黨中常委都有不少資本家，國民黨的租稅政策對資本家有甚多優惠。影響國民黨政策最大的聲音總是來自資本家，因此政策也就難免偏向資本家。</a:t>
            </a:r>
          </a:p>
          <a:p>
            <a:pPr marL="365760" indent="-365760" eaLnBrk="1" fontAlgn="auto" hangingPunct="1">
              <a:spcAft>
                <a:spcPts val="0"/>
              </a:spcAft>
              <a:defRPr/>
            </a:pPr>
            <a:endParaRPr lang="zh-TW" altLang="en-US" sz="28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98500" y="2247900"/>
            <a:ext cx="7747000" cy="4421188"/>
          </a:xfrm>
        </p:spPr>
        <p:txBody>
          <a:bodyPr rtlCol="0">
            <a:normAutofit lnSpcReduction="10000"/>
          </a:bodyPr>
          <a:lstStyle/>
          <a:p>
            <a:pPr marL="365760" indent="-365760" eaLnBrk="1" fontAlgn="auto" hangingPunct="1">
              <a:lnSpc>
                <a:spcPct val="150000"/>
              </a:lnSpc>
              <a:spcAft>
                <a:spcPts val="0"/>
              </a:spcAft>
              <a:defRPr/>
            </a:pPr>
            <a:r>
              <a:rPr lang="zh-TW" altLang="en-US" sz="3200" dirty="0" smtClean="0">
                <a:solidFill>
                  <a:schemeClr val="tx1"/>
                </a:solidFill>
              </a:rPr>
              <a:t>有些中小型的店家將無法</a:t>
            </a:r>
            <a:r>
              <a:rPr lang="zh-TW" altLang="en-US" sz="3200" dirty="0">
                <a:solidFill>
                  <a:schemeClr val="tx1"/>
                </a:solidFill>
              </a:rPr>
              <a:t>抵擋龐大資本與削價競爭而關門倒店。況且這些經營者多為社會基層、中高齡失業者轉業或經濟相對弱勢者，其技能及資本有限，若受創倒閉，將造成無數家庭生計困難，失業、貧窮、等社會問題恐加劇 。</a:t>
            </a:r>
            <a:endParaRPr lang="en-US" altLang="zh-TW" sz="3200" b="1" dirty="0">
              <a:solidFill>
                <a:schemeClr val="tx1">
                  <a:lumMod val="85000"/>
                  <a:lumOff val="15000"/>
                </a:schemeClr>
              </a:solidFill>
            </a:endParaRPr>
          </a:p>
          <a:p>
            <a:pPr marL="365760" indent="-365760" eaLnBrk="1" fontAlgn="auto" hangingPunct="1">
              <a:spcAft>
                <a:spcPts val="0"/>
              </a:spcAft>
              <a:defRPr/>
            </a:pPr>
            <a:endParaRPr lang="zh-TW" altLang="en-US" dirty="0">
              <a:solidFill>
                <a:schemeClr val="tx1">
                  <a:lumMod val="85000"/>
                  <a:lumOff val="15000"/>
                </a:schemeClr>
              </a:solidFill>
            </a:endParaRPr>
          </a:p>
        </p:txBody>
      </p:sp>
      <p:sp>
        <p:nvSpPr>
          <p:cNvPr id="3" name="標題 2"/>
          <p:cNvSpPr>
            <a:spLocks noGrp="1"/>
          </p:cNvSpPr>
          <p:nvPr>
            <p:ph type="title"/>
          </p:nvPr>
        </p:nvSpPr>
        <p:spPr/>
        <p:txBody>
          <a:bodyPr/>
          <a:lstStyle/>
          <a:p>
            <a:pPr eaLnBrk="1" hangingPunct="1"/>
            <a:r>
              <a:rPr lang="zh-TW" altLang="en-US" b="1" smtClean="0"/>
              <a:t>服貿協議的簽訂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571500" y="981075"/>
            <a:ext cx="8032750" cy="6121400"/>
          </a:xfrm>
        </p:spPr>
        <p:txBody>
          <a:bodyPr/>
          <a:lstStyle/>
          <a:p>
            <a:pPr eaLnBrk="1" hangingPunct="1">
              <a:lnSpc>
                <a:spcPct val="150000"/>
              </a:lnSpc>
              <a:buFont typeface="Wingdings" panose="05000000000000000000" pitchFamily="2" charset="2"/>
              <a:buNone/>
            </a:pPr>
            <a:r>
              <a:rPr lang="zh-TW" altLang="en-US" smtClean="0"/>
              <a:t>　　</a:t>
            </a:r>
            <a:r>
              <a:rPr lang="zh-TW" altLang="en-US" sz="3200" smtClean="0"/>
              <a:t>台灣製造產業大聯盟總召集人黃光藝批評，服貿協議我國產業及勞工影響深遠，</a:t>
            </a:r>
            <a:r>
              <a:rPr lang="zh-TW" altLang="en-US" sz="3200" smtClean="0">
                <a:solidFill>
                  <a:srgbClr val="FF0000"/>
                </a:solidFill>
              </a:rPr>
              <a:t>中國是世界工廠，台灣根本沒有抵抗的能力</a:t>
            </a:r>
            <a:r>
              <a:rPr lang="zh-TW" altLang="en-US" sz="3200" smtClean="0"/>
              <a:t>，服貿協議威脅台灣一千萬名勞工的生存，他呼籲立法院拒絕、擋下違反民意的服貿協議。</a:t>
            </a:r>
            <a:endParaRPr lang="en-US" altLang="zh-TW" sz="3200" smtClean="0"/>
          </a:p>
          <a:p>
            <a:pPr eaLnBrk="1" hangingPunct="1">
              <a:lnSpc>
                <a:spcPct val="150000"/>
              </a:lnSpc>
              <a:buFont typeface="Wingdings" panose="05000000000000000000" pitchFamily="2" charset="2"/>
              <a:buNone/>
            </a:pPr>
            <a:r>
              <a:rPr lang="zh-TW" altLang="en-US" smtClean="0"/>
              <a:t> 　　　　　　　　　　　　　　　</a:t>
            </a:r>
            <a:r>
              <a:rPr lang="zh-TW" altLang="en-US" sz="1500" smtClean="0"/>
              <a:t>自由時報</a:t>
            </a:r>
            <a:r>
              <a:rPr lang="en-US" altLang="zh-TW" sz="1500" smtClean="0"/>
              <a:t>-2013</a:t>
            </a:r>
            <a:r>
              <a:rPr lang="zh-TW" altLang="en-US" sz="1500" smtClean="0"/>
              <a:t>年</a:t>
            </a:r>
            <a:r>
              <a:rPr lang="en-US" altLang="zh-TW" sz="1500" smtClean="0"/>
              <a:t>12</a:t>
            </a:r>
            <a:r>
              <a:rPr lang="zh-TW" altLang="en-US" sz="1500" smtClean="0"/>
              <a:t>月</a:t>
            </a:r>
            <a:r>
              <a:rPr lang="en-US" altLang="zh-TW" sz="1500" smtClean="0"/>
              <a:t>23</a:t>
            </a:r>
            <a:r>
              <a:rPr lang="zh-TW" altLang="en-US" sz="1500" smtClean="0"/>
              <a:t>日 上午</a:t>
            </a:r>
            <a:r>
              <a:rPr lang="en-US" altLang="zh-TW" sz="1500" smtClean="0"/>
              <a:t>07:28</a:t>
            </a:r>
          </a:p>
          <a:p>
            <a:pPr eaLnBrk="1" hangingPunct="1">
              <a:lnSpc>
                <a:spcPct val="150000"/>
              </a:lnSpc>
              <a:buFont typeface="Wingdings" panose="05000000000000000000" pitchFamily="2" charset="2"/>
              <a:buNone/>
            </a:pPr>
            <a:endParaRPr lang="zh-TW" altLang="zh-TW"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zh-TW" altLang="en-US" sz="6000" b="1" smtClean="0"/>
              <a:t>台灣新住民</a:t>
            </a:r>
          </a:p>
        </p:txBody>
      </p:sp>
      <p:sp>
        <p:nvSpPr>
          <p:cNvPr id="5" name="內容版面配置區 4"/>
          <p:cNvSpPr>
            <a:spLocks noGrp="1"/>
          </p:cNvSpPr>
          <p:nvPr>
            <p:ph idx="1"/>
          </p:nvPr>
        </p:nvSpPr>
        <p:spPr>
          <a:xfrm>
            <a:off x="698500" y="2492375"/>
            <a:ext cx="7747000" cy="3878263"/>
          </a:xfrm>
        </p:spPr>
        <p:txBody>
          <a:bodyPr/>
          <a:lstStyle/>
          <a:p>
            <a:pPr eaLnBrk="1" hangingPunct="1">
              <a:buFont typeface="Wingdings" panose="05000000000000000000" pitchFamily="2" charset="2"/>
              <a:buNone/>
            </a:pPr>
            <a:r>
              <a:rPr lang="en-US" altLang="zh-TW" smtClean="0"/>
              <a:t>	</a:t>
            </a:r>
            <a:r>
              <a:rPr lang="en-US" altLang="zh-TW" sz="3200" b="1" smtClean="0">
                <a:solidFill>
                  <a:srgbClr val="FF0000"/>
                </a:solidFill>
              </a:rPr>
              <a:t>Q</a:t>
            </a:r>
            <a:r>
              <a:rPr lang="zh-TW" altLang="en-US" sz="3200" smtClean="0"/>
              <a:t>：為何台灣新住民會變得那麼多</a:t>
            </a:r>
            <a:endParaRPr lang="en-US" altLang="zh-TW" sz="3200" smtClean="0"/>
          </a:p>
          <a:p>
            <a:pPr eaLnBrk="1" hangingPunct="1"/>
            <a:endParaRPr lang="en-US" altLang="zh-TW" sz="3200" smtClean="0"/>
          </a:p>
          <a:p>
            <a:pPr eaLnBrk="1" hangingPunct="1">
              <a:buFont typeface="Wingdings" panose="05000000000000000000" pitchFamily="2" charset="2"/>
              <a:buNone/>
            </a:pPr>
            <a:r>
              <a:rPr lang="en-US" altLang="zh-TW" sz="3200" smtClean="0"/>
              <a:t>	1.</a:t>
            </a:r>
            <a:r>
              <a:rPr lang="zh-TW" altLang="en-US" sz="3200" smtClean="0"/>
              <a:t>少數人常到外地去工作    因此會在國外談戀愛</a:t>
            </a:r>
            <a:endParaRPr lang="en-US" altLang="zh-TW" sz="3200" smtClean="0"/>
          </a:p>
          <a:p>
            <a:pPr eaLnBrk="1" hangingPunct="1"/>
            <a:endParaRPr lang="en-US" altLang="zh-TW" sz="3200" smtClean="0"/>
          </a:p>
          <a:p>
            <a:pPr eaLnBrk="1" hangingPunct="1">
              <a:buFont typeface="Wingdings" panose="05000000000000000000" pitchFamily="2" charset="2"/>
              <a:buNone/>
            </a:pPr>
            <a:r>
              <a:rPr lang="en-US" altLang="zh-TW" sz="3200" smtClean="0"/>
              <a:t>	2.</a:t>
            </a:r>
            <a:r>
              <a:rPr lang="zh-TW" altLang="en-US" sz="3200" smtClean="0"/>
              <a:t>女性地位的提高</a:t>
            </a:r>
            <a:endParaRPr lang="en-US" altLang="zh-TW" sz="3200" smtClean="0"/>
          </a:p>
          <a:p>
            <a:pPr eaLnBrk="1" hangingPunct="1"/>
            <a:endParaRPr lang="en-US" altLang="zh-TW" smtClean="0"/>
          </a:p>
          <a:p>
            <a:pPr eaLnBrk="1" hangingPunct="1"/>
            <a:endParaRPr lang="en-US" altLang="zh-TW" smtClean="0"/>
          </a:p>
          <a:p>
            <a:pPr eaLnBrk="1" hangingPunct="1"/>
            <a:endParaRPr lang="zh-TW"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anim calcmode="lin" valueType="num">
                                      <p:cBhvr>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9"/>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187450" y="1063625"/>
            <a:ext cx="6705600" cy="4525963"/>
          </a:xfrm>
        </p:spPr>
      </p:pic>
      <p:sp>
        <p:nvSpPr>
          <p:cNvPr id="3" name="文字方塊 2"/>
          <p:cNvSpPr txBox="1">
            <a:spLocks noChangeArrowheads="1"/>
          </p:cNvSpPr>
          <p:nvPr/>
        </p:nvSpPr>
        <p:spPr bwMode="auto">
          <a:xfrm>
            <a:off x="3419475" y="5732463"/>
            <a:ext cx="2160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a:spLocks noChangeArrowheads="1"/>
          </p:cNvSpPr>
          <p:nvPr/>
        </p:nvSpPr>
        <p:spPr bwMode="auto">
          <a:xfrm>
            <a:off x="3419475" y="6218238"/>
            <a:ext cx="21605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zh-TW" altLang="en-US" b="1" smtClean="0"/>
              <a:t>新住民相關問題</a:t>
            </a:r>
          </a:p>
        </p:txBody>
      </p:sp>
      <p:sp>
        <p:nvSpPr>
          <p:cNvPr id="3" name="內容版面配置區 2"/>
          <p:cNvSpPr>
            <a:spLocks noGrp="1"/>
          </p:cNvSpPr>
          <p:nvPr>
            <p:ph idx="1"/>
          </p:nvPr>
        </p:nvSpPr>
        <p:spPr>
          <a:xfrm>
            <a:off x="827088" y="2349500"/>
            <a:ext cx="7745412" cy="4319588"/>
          </a:xfrm>
        </p:spPr>
        <p:txBody>
          <a:bodyPr/>
          <a:lstStyle/>
          <a:p>
            <a:pPr eaLnBrk="1" hangingPunct="1">
              <a:buFont typeface="Wingdings" panose="05000000000000000000" pitchFamily="2" charset="2"/>
              <a:buNone/>
            </a:pPr>
            <a:r>
              <a:rPr lang="en-US" altLang="zh-TW" smtClean="0"/>
              <a:t>	</a:t>
            </a:r>
            <a:r>
              <a:rPr lang="en-US" altLang="zh-TW" sz="3200" b="1" smtClean="0"/>
              <a:t>1.</a:t>
            </a:r>
            <a:r>
              <a:rPr lang="zh-TW" altLang="en-US" sz="3200" b="1" smtClean="0"/>
              <a:t>文化、語言及生活適應不良</a:t>
            </a:r>
            <a:endParaRPr lang="en-US" altLang="zh-TW" sz="3200" b="1" smtClean="0"/>
          </a:p>
          <a:p>
            <a:pPr eaLnBrk="1" hangingPunct="1">
              <a:buFont typeface="Wingdings" panose="05000000000000000000" pitchFamily="2" charset="2"/>
              <a:buNone/>
            </a:pPr>
            <a:r>
              <a:rPr lang="en-US" altLang="zh-TW" sz="3200" b="1" smtClean="0"/>
              <a:t>	</a:t>
            </a:r>
          </a:p>
          <a:p>
            <a:pPr eaLnBrk="1" hangingPunct="1">
              <a:buFont typeface="Wingdings" panose="05000000000000000000" pitchFamily="2" charset="2"/>
              <a:buNone/>
            </a:pPr>
            <a:r>
              <a:rPr lang="en-US" altLang="zh-TW" sz="3200" b="1" smtClean="0"/>
              <a:t>	2.</a:t>
            </a:r>
            <a:r>
              <a:rPr lang="zh-TW" altLang="en-US" sz="3200" b="1" smtClean="0"/>
              <a:t>貧窮與就業問題</a:t>
            </a:r>
            <a:endParaRPr lang="en-US" altLang="zh-TW" sz="3200" b="1" smtClean="0"/>
          </a:p>
          <a:p>
            <a:pPr eaLnBrk="1" hangingPunct="1">
              <a:buFont typeface="Wingdings" panose="05000000000000000000" pitchFamily="2" charset="2"/>
              <a:buNone/>
            </a:pPr>
            <a:r>
              <a:rPr lang="en-US" altLang="zh-TW" sz="3200" b="1" smtClean="0"/>
              <a:t>	</a:t>
            </a:r>
          </a:p>
          <a:p>
            <a:pPr eaLnBrk="1" hangingPunct="1">
              <a:buFont typeface="Wingdings" panose="05000000000000000000" pitchFamily="2" charset="2"/>
              <a:buNone/>
            </a:pPr>
            <a:r>
              <a:rPr lang="en-US" altLang="zh-TW" sz="3200" b="1" smtClean="0"/>
              <a:t>	3.</a:t>
            </a:r>
            <a:r>
              <a:rPr lang="zh-TW" altLang="en-US" sz="3200" b="1" smtClean="0"/>
              <a:t> 人際關係缺乏</a:t>
            </a:r>
            <a:endParaRPr lang="en-US" altLang="zh-TW" sz="3200" b="1" smtClean="0"/>
          </a:p>
          <a:p>
            <a:pPr eaLnBrk="1" hangingPunct="1"/>
            <a:endParaRPr lang="en-US" altLang="zh-TW" sz="3200" b="1" smtClean="0"/>
          </a:p>
          <a:p>
            <a:pPr eaLnBrk="1" hangingPunct="1">
              <a:buFont typeface="Wingdings" panose="05000000000000000000" pitchFamily="2" charset="2"/>
              <a:buNone/>
            </a:pPr>
            <a:r>
              <a:rPr lang="en-US" altLang="zh-TW" sz="3200" b="1" smtClean="0"/>
              <a:t>	4.</a:t>
            </a:r>
            <a:r>
              <a:rPr lang="zh-TW" altLang="en-US" sz="3200" b="1" smtClean="0"/>
              <a:t>子女養育與教養壓力</a:t>
            </a:r>
            <a:endParaRPr lang="en-US" altLang="zh-TW" sz="32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98500" y="3295650"/>
            <a:ext cx="7747000" cy="2509838"/>
          </a:xfrm>
        </p:spPr>
        <p:txBody>
          <a:bodyPr/>
          <a:lstStyle/>
          <a:p>
            <a:pPr marL="411163" lvl="1" indent="0" eaLnBrk="1" hangingPunct="1">
              <a:lnSpc>
                <a:spcPct val="150000"/>
              </a:lnSpc>
              <a:buFont typeface="Wingdings" panose="05000000000000000000" pitchFamily="2" charset="2"/>
              <a:buNone/>
            </a:pPr>
            <a:r>
              <a:rPr lang="zh-TW" altLang="en-US" sz="2800" smtClean="0"/>
              <a:t>「</a:t>
            </a:r>
            <a:r>
              <a:rPr lang="en-US" altLang="zh-TW" sz="2800" smtClean="0"/>
              <a:t> </a:t>
            </a:r>
            <a:r>
              <a:rPr lang="zh-TW" altLang="en-US" sz="2800" smtClean="0"/>
              <a:t>我不吃豬肉」　新住民來台融入「卡卡」</a:t>
            </a:r>
            <a:endParaRPr lang="en-US" altLang="zh-TW" smtClean="0">
              <a:hlinkClick r:id="rId2"/>
            </a:endParaRPr>
          </a:p>
          <a:p>
            <a:pPr eaLnBrk="1" hangingPunct="1">
              <a:lnSpc>
                <a:spcPct val="150000"/>
              </a:lnSpc>
            </a:pPr>
            <a:r>
              <a:rPr lang="en-US" altLang="zh-TW" smtClean="0">
                <a:hlinkClick r:id="rId2"/>
              </a:rPr>
              <a:t>http://www.youtube.com/watch?v=4dzVbgQrW0k</a:t>
            </a:r>
            <a:endParaRPr lang="zh-TW" altLang="en-US" smtClean="0"/>
          </a:p>
        </p:txBody>
      </p:sp>
      <p:sp>
        <p:nvSpPr>
          <p:cNvPr id="3" name="標題 2"/>
          <p:cNvSpPr>
            <a:spLocks noGrp="1"/>
          </p:cNvSpPr>
          <p:nvPr>
            <p:ph type="title"/>
          </p:nvPr>
        </p:nvSpPr>
        <p:spPr/>
        <p:txBody>
          <a:bodyPr/>
          <a:lstStyle/>
          <a:p>
            <a:pPr eaLnBrk="1" hangingPunct="1"/>
            <a:r>
              <a:rPr lang="zh-TW" altLang="en-US" b="1" smtClean="0"/>
              <a:t>相關影片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971550" y="1484313"/>
            <a:ext cx="7777163" cy="4527550"/>
          </a:xfrm>
        </p:spPr>
        <p:txBody>
          <a:bodyPr rtlCol="0">
            <a:noAutofit/>
          </a:bodyPr>
          <a:lstStyle/>
          <a:p>
            <a:pPr marL="365760" indent="-365760" eaLnBrk="1" fontAlgn="auto" hangingPunct="1">
              <a:spcAft>
                <a:spcPts val="0"/>
              </a:spcAft>
              <a:defRPr/>
            </a:pPr>
            <a:r>
              <a:rPr lang="zh-TW" altLang="en-US" sz="3600" dirty="0">
                <a:solidFill>
                  <a:schemeClr val="tx1">
                    <a:lumMod val="85000"/>
                    <a:lumOff val="15000"/>
                  </a:schemeClr>
                </a:solidFill>
              </a:rPr>
              <a:t>實際平等</a:t>
            </a:r>
            <a:r>
              <a:rPr lang="en-US" altLang="zh-TW" sz="3600" dirty="0">
                <a:solidFill>
                  <a:schemeClr val="tx1">
                    <a:lumMod val="85000"/>
                    <a:lumOff val="15000"/>
                  </a:schemeClr>
                </a:solidFill>
              </a:rPr>
              <a:t>=</a:t>
            </a:r>
            <a:r>
              <a:rPr lang="zh-TW" altLang="en-US" sz="3600" dirty="0" smtClean="0">
                <a:solidFill>
                  <a:schemeClr val="tx1">
                    <a:lumMod val="85000"/>
                    <a:lumOff val="15000"/>
                  </a:schemeClr>
                </a:solidFill>
              </a:rPr>
              <a:t>比例平等</a:t>
            </a:r>
            <a:endParaRPr lang="zh-TW" altLang="en-US" sz="36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en-US" sz="3600" dirty="0">
                <a:solidFill>
                  <a:schemeClr val="tx1">
                    <a:lumMod val="85000"/>
                    <a:lumOff val="15000"/>
                  </a:schemeClr>
                </a:solidFill>
              </a:rPr>
              <a:t>根據各人的真正的價值，按比例</a:t>
            </a:r>
            <a:r>
              <a:rPr lang="zh-TW" altLang="en-US" sz="3600" dirty="0" smtClean="0">
                <a:solidFill>
                  <a:schemeClr val="tx1">
                    <a:lumMod val="85000"/>
                    <a:lumOff val="15000"/>
                  </a:schemeClr>
                </a:solidFill>
              </a:rPr>
              <a:t>分配</a:t>
            </a:r>
            <a:endParaRPr lang="en-US" altLang="zh-TW" sz="36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en-US" sz="3600" dirty="0" smtClean="0">
                <a:solidFill>
                  <a:schemeClr val="tx1">
                    <a:lumMod val="85000"/>
                    <a:lumOff val="15000"/>
                  </a:schemeClr>
                </a:solidFill>
              </a:rPr>
              <a:t>與之相</a:t>
            </a:r>
            <a:r>
              <a:rPr lang="zh-TW" altLang="en-US" sz="3600" dirty="0">
                <a:solidFill>
                  <a:schemeClr val="tx1">
                    <a:lumMod val="85000"/>
                    <a:lumOff val="15000"/>
                  </a:schemeClr>
                </a:solidFill>
              </a:rPr>
              <a:t>衡稱的事物</a:t>
            </a:r>
            <a:r>
              <a:rPr lang="zh-TW" altLang="en-US" sz="3600" dirty="0" smtClean="0">
                <a:solidFill>
                  <a:schemeClr val="tx1">
                    <a:lumMod val="85000"/>
                    <a:lumOff val="15000"/>
                  </a:schemeClr>
                </a:solidFill>
              </a:rPr>
              <a:t>。</a:t>
            </a:r>
            <a:endParaRPr lang="en-US" altLang="zh-TW" sz="36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36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en-US" sz="3600" dirty="0" smtClean="0">
                <a:solidFill>
                  <a:schemeClr val="tx1">
                    <a:lumMod val="85000"/>
                    <a:lumOff val="15000"/>
                  </a:schemeClr>
                </a:solidFill>
              </a:rPr>
              <a:t>店長和店員 </a:t>
            </a:r>
            <a:r>
              <a:rPr lang="en-US" altLang="zh-TW" sz="3600" dirty="0" smtClean="0">
                <a:solidFill>
                  <a:schemeClr val="tx1">
                    <a:lumMod val="85000"/>
                    <a:lumOff val="15000"/>
                  </a:schemeClr>
                </a:solidFill>
              </a:rPr>
              <a:t>4:1(</a:t>
            </a:r>
            <a:r>
              <a:rPr lang="zh-TW" altLang="en-US" sz="3600" dirty="0" smtClean="0">
                <a:solidFill>
                  <a:schemeClr val="tx1">
                    <a:lumMod val="85000"/>
                    <a:lumOff val="15000"/>
                  </a:schemeClr>
                </a:solidFill>
              </a:rPr>
              <a:t>貢獻</a:t>
            </a:r>
            <a:r>
              <a:rPr lang="en-US" altLang="zh-TW" sz="3600" dirty="0" smtClean="0">
                <a:solidFill>
                  <a:schemeClr val="tx1">
                    <a:lumMod val="85000"/>
                    <a:lumOff val="15000"/>
                  </a:schemeClr>
                </a:solidFill>
              </a:rPr>
              <a:t>)</a:t>
            </a:r>
            <a:endParaRPr lang="zh-TW" altLang="en-US" sz="36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en-US" sz="3600" dirty="0" smtClean="0">
                <a:solidFill>
                  <a:schemeClr val="tx1">
                    <a:lumMod val="85000"/>
                    <a:lumOff val="15000"/>
                  </a:schemeClr>
                </a:solidFill>
              </a:rPr>
              <a:t>店長和店員</a:t>
            </a:r>
            <a:r>
              <a:rPr lang="zh-TW" altLang="en-US" sz="3600" dirty="0">
                <a:solidFill>
                  <a:schemeClr val="tx1">
                    <a:lumMod val="85000"/>
                    <a:lumOff val="15000"/>
                  </a:schemeClr>
                </a:solidFill>
              </a:rPr>
              <a:t> </a:t>
            </a:r>
            <a:r>
              <a:rPr lang="en-US" altLang="zh-TW" sz="3600" dirty="0" smtClean="0">
                <a:solidFill>
                  <a:schemeClr val="tx1">
                    <a:lumMod val="85000"/>
                    <a:lumOff val="15000"/>
                  </a:schemeClr>
                </a:solidFill>
              </a:rPr>
              <a:t>4:1(</a:t>
            </a:r>
            <a:r>
              <a:rPr lang="zh-TW" altLang="en-US" sz="3600" dirty="0" smtClean="0">
                <a:solidFill>
                  <a:schemeClr val="tx1">
                    <a:lumMod val="85000"/>
                    <a:lumOff val="15000"/>
                  </a:schemeClr>
                </a:solidFill>
              </a:rPr>
              <a:t>報酬</a:t>
            </a:r>
            <a:r>
              <a:rPr lang="en-US" altLang="zh-TW" sz="3600" dirty="0" smtClean="0">
                <a:solidFill>
                  <a:schemeClr val="tx1">
                    <a:lumMod val="85000"/>
                    <a:lumOff val="15000"/>
                  </a:schemeClr>
                </a:solidFill>
              </a:rPr>
              <a:t>)</a:t>
            </a:r>
            <a:endParaRPr lang="zh-TW" altLang="en-US" sz="36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84213" y="1196975"/>
            <a:ext cx="7704137" cy="4103688"/>
          </a:xfrm>
        </p:spPr>
        <p:txBody>
          <a:bodyPr rtlCol="0">
            <a:normAutofit fontScale="92500" lnSpcReduction="10000"/>
          </a:bodyPr>
          <a:lstStyle/>
          <a:p>
            <a:pPr marL="365760" indent="-365760" eaLnBrk="1" fontAlgn="auto" hangingPunct="1">
              <a:lnSpc>
                <a:spcPct val="250000"/>
              </a:lnSpc>
              <a:spcAft>
                <a:spcPts val="0"/>
              </a:spcAft>
              <a:buFont typeface="Wingdings" panose="05000000000000000000" pitchFamily="2" charset="2"/>
              <a:buNone/>
              <a:defRPr/>
            </a:pPr>
            <a:r>
              <a:rPr lang="zh-TW" altLang="en-US" dirty="0">
                <a:solidFill>
                  <a:schemeClr val="tx1">
                    <a:lumMod val="85000"/>
                    <a:lumOff val="15000"/>
                  </a:schemeClr>
                </a:solidFill>
              </a:rPr>
              <a:t> </a:t>
            </a:r>
            <a:r>
              <a:rPr lang="zh-TW" altLang="en-US" dirty="0" smtClean="0">
                <a:solidFill>
                  <a:schemeClr val="tx1">
                    <a:lumMod val="85000"/>
                    <a:lumOff val="15000"/>
                  </a:schemeClr>
                </a:solidFill>
              </a:rPr>
              <a:t>　</a:t>
            </a:r>
            <a:r>
              <a:rPr lang="zh-TW" altLang="en-US" sz="3900" dirty="0" smtClean="0">
                <a:solidFill>
                  <a:schemeClr val="tx1">
                    <a:lumMod val="85000"/>
                    <a:lumOff val="15000"/>
                  </a:schemeClr>
                </a:solidFill>
              </a:rPr>
              <a:t>也因為有些新住民還不太熟我們的語言</a:t>
            </a:r>
            <a:r>
              <a:rPr lang="zh-TW" altLang="en-US" sz="3900" dirty="0">
                <a:solidFill>
                  <a:schemeClr val="tx1">
                    <a:lumMod val="85000"/>
                    <a:lumOff val="15000"/>
                  </a:schemeClr>
                </a:solidFill>
              </a:rPr>
              <a:t>，</a:t>
            </a:r>
            <a:r>
              <a:rPr lang="zh-TW" altLang="en-US" sz="3900" dirty="0" smtClean="0">
                <a:solidFill>
                  <a:schemeClr val="tx1">
                    <a:lumMod val="85000"/>
                    <a:lumOff val="15000"/>
                  </a:schemeClr>
                </a:solidFill>
              </a:rPr>
              <a:t>因此所教育出來的子女從一開始基礎就比一般家庭還要差</a:t>
            </a:r>
            <a:endParaRPr lang="zh-TW" altLang="en-US" sz="32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1825" y="76200"/>
            <a:ext cx="7756525" cy="1624013"/>
          </a:xfrm>
        </p:spPr>
        <p:txBody>
          <a:bodyPr/>
          <a:lstStyle/>
          <a:p>
            <a:pPr eaLnBrk="1" hangingPunct="1"/>
            <a:r>
              <a:rPr lang="zh-TW" altLang="en-US" sz="4800" b="1" smtClean="0"/>
              <a:t>新住民之子所遭遇到的問題</a:t>
            </a:r>
          </a:p>
        </p:txBody>
      </p:sp>
      <p:sp>
        <p:nvSpPr>
          <p:cNvPr id="3" name="內容版面配置區 2"/>
          <p:cNvSpPr>
            <a:spLocks noGrp="1"/>
          </p:cNvSpPr>
          <p:nvPr>
            <p:ph idx="1"/>
          </p:nvPr>
        </p:nvSpPr>
        <p:spPr>
          <a:xfrm>
            <a:off x="827088" y="2205038"/>
            <a:ext cx="7745412" cy="4752975"/>
          </a:xfrm>
        </p:spPr>
        <p:txBody>
          <a:bodyPr rtlCol="0">
            <a:noAutofit/>
          </a:bodyPr>
          <a:lstStyle/>
          <a:p>
            <a:pPr marL="514350" indent="-514350" eaLnBrk="1" fontAlgn="auto" hangingPunct="1">
              <a:lnSpc>
                <a:spcPct val="150000"/>
              </a:lnSpc>
              <a:spcAft>
                <a:spcPts val="0"/>
              </a:spcAft>
              <a:buFont typeface="+mj-lt"/>
              <a:buAutoNum type="arabicPeriod"/>
              <a:defRPr/>
            </a:pPr>
            <a:r>
              <a:rPr lang="zh-TW" altLang="zh-TW" sz="2800" dirty="0" smtClean="0">
                <a:solidFill>
                  <a:schemeClr val="tx1">
                    <a:lumMod val="85000"/>
                    <a:lumOff val="15000"/>
                  </a:schemeClr>
                </a:solidFill>
              </a:rPr>
              <a:t>帶有口音腔調易被取笑。</a:t>
            </a:r>
          </a:p>
          <a:p>
            <a:pPr marL="514350" indent="-514350" eaLnBrk="1" fontAlgn="auto" hangingPunct="1">
              <a:lnSpc>
                <a:spcPct val="150000"/>
              </a:lnSpc>
              <a:spcAft>
                <a:spcPts val="0"/>
              </a:spcAft>
              <a:buFont typeface="+mj-lt"/>
              <a:buAutoNum type="arabicPeriod"/>
              <a:defRPr/>
            </a:pPr>
            <a:r>
              <a:rPr lang="zh-TW" altLang="zh-TW" sz="2800" dirty="0" smtClean="0">
                <a:solidFill>
                  <a:schemeClr val="tx1">
                    <a:lumMod val="85000"/>
                    <a:lumOff val="15000"/>
                  </a:schemeClr>
                </a:solidFill>
              </a:rPr>
              <a:t>易被種族歧視、標籤化。</a:t>
            </a:r>
          </a:p>
          <a:p>
            <a:pPr marL="514350" indent="-514350" eaLnBrk="1" fontAlgn="auto" hangingPunct="1">
              <a:lnSpc>
                <a:spcPct val="150000"/>
              </a:lnSpc>
              <a:spcAft>
                <a:spcPts val="0"/>
              </a:spcAft>
              <a:buFont typeface="+mj-lt"/>
              <a:buAutoNum type="arabicPeriod"/>
              <a:defRPr/>
            </a:pPr>
            <a:r>
              <a:rPr lang="zh-TW" altLang="zh-TW" sz="2800" dirty="0" smtClean="0">
                <a:solidFill>
                  <a:schemeClr val="tx1">
                    <a:lumMod val="85000"/>
                    <a:lumOff val="15000"/>
                  </a:schemeClr>
                </a:solidFill>
              </a:rPr>
              <a:t>無法自我認同看輕自己，缺乏自信感到自卑產生疏離。</a:t>
            </a:r>
          </a:p>
          <a:p>
            <a:pPr marL="514350" indent="-514350" eaLnBrk="1" fontAlgn="auto" hangingPunct="1">
              <a:lnSpc>
                <a:spcPct val="150000"/>
              </a:lnSpc>
              <a:spcAft>
                <a:spcPts val="0"/>
              </a:spcAft>
              <a:buFont typeface="+mj-lt"/>
              <a:buAutoNum type="arabicPeriod"/>
              <a:defRPr/>
            </a:pPr>
            <a:r>
              <a:rPr lang="zh-TW" altLang="zh-TW" sz="2800" dirty="0" smtClean="0">
                <a:solidFill>
                  <a:schemeClr val="tx1">
                    <a:lumMod val="85000"/>
                    <a:lumOff val="15000"/>
                  </a:schemeClr>
                </a:solidFill>
              </a:rPr>
              <a:t>學業適應不良多發生在一、二年級甚至學前。</a:t>
            </a:r>
          </a:p>
          <a:p>
            <a:pPr marL="514350" indent="-514350" eaLnBrk="1" fontAlgn="auto" hangingPunct="1">
              <a:lnSpc>
                <a:spcPct val="150000"/>
              </a:lnSpc>
              <a:spcAft>
                <a:spcPts val="0"/>
              </a:spcAft>
              <a:buFont typeface="+mj-lt"/>
              <a:buAutoNum type="arabicPeriod"/>
              <a:defRPr/>
            </a:pPr>
            <a:r>
              <a:rPr lang="zh-TW" altLang="zh-TW" sz="2800" dirty="0" smtClean="0">
                <a:solidFill>
                  <a:schemeClr val="tx1">
                    <a:lumMod val="85000"/>
                    <a:lumOff val="15000"/>
                  </a:schemeClr>
                </a:solidFill>
              </a:rPr>
              <a:t>語言學習與語言結構較差、數學次之。</a:t>
            </a:r>
          </a:p>
          <a:p>
            <a:pPr marL="365760" indent="-365760" eaLnBrk="1" fontAlgn="auto" hangingPunct="1">
              <a:lnSpc>
                <a:spcPct val="150000"/>
              </a:lnSpc>
              <a:spcAft>
                <a:spcPts val="0"/>
              </a:spcAft>
              <a:defRPr/>
            </a:pPr>
            <a:endParaRPr lang="zh-TW" altLang="en-US"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rtlCol="0">
            <a:normAutofit/>
          </a:bodyPr>
          <a:lstStyle/>
          <a:p>
            <a:pPr marL="0" indent="0" eaLnBrk="1" fontAlgn="auto" hangingPunct="1">
              <a:spcAft>
                <a:spcPts val="0"/>
              </a:spcAft>
              <a:buFont typeface="Wingdings" panose="05000000000000000000" pitchFamily="2" charset="2"/>
              <a:buNone/>
              <a:defRPr/>
            </a:pPr>
            <a:endParaRPr lang="en-US" altLang="zh-TW" dirty="0">
              <a:solidFill>
                <a:schemeClr val="tx1">
                  <a:lumMod val="85000"/>
                  <a:lumOff val="15000"/>
                </a:schemeClr>
              </a:solidFill>
              <a:hlinkClick r:id="rId2"/>
            </a:endParaRPr>
          </a:p>
          <a:p>
            <a:pPr marL="365760" indent="-365760" eaLnBrk="1" fontAlgn="auto" hangingPunct="1">
              <a:spcAft>
                <a:spcPts val="0"/>
              </a:spcAft>
              <a:defRPr/>
            </a:pPr>
            <a:endParaRPr lang="en-US" altLang="zh-TW" dirty="0" smtClean="0">
              <a:solidFill>
                <a:schemeClr val="tx1">
                  <a:lumMod val="85000"/>
                  <a:lumOff val="15000"/>
                </a:schemeClr>
              </a:solidFill>
              <a:hlinkClick r:id="rId2"/>
            </a:endParaRPr>
          </a:p>
          <a:p>
            <a:pPr marL="411480" lvl="1" indent="0" eaLnBrk="1" fontAlgn="auto" hangingPunct="1">
              <a:spcAft>
                <a:spcPts val="0"/>
              </a:spcAft>
              <a:buFont typeface="Wingdings" panose="05000000000000000000" pitchFamily="2" charset="2"/>
              <a:buNone/>
              <a:defRPr/>
            </a:pPr>
            <a:r>
              <a:rPr lang="zh-TW" altLang="en-US" dirty="0" smtClean="0">
                <a:solidFill>
                  <a:schemeClr val="tx1">
                    <a:lumMod val="85000"/>
                    <a:lumOff val="15000"/>
                  </a:schemeClr>
                </a:solidFill>
              </a:rPr>
              <a:t>           </a:t>
            </a:r>
            <a:r>
              <a:rPr lang="zh-TW" altLang="en-US" sz="2800" dirty="0" smtClean="0">
                <a:solidFill>
                  <a:schemeClr val="tx1">
                    <a:lumMod val="85000"/>
                    <a:lumOff val="15000"/>
                  </a:schemeClr>
                </a:solidFill>
              </a:rPr>
              <a:t>台語</a:t>
            </a:r>
            <a:r>
              <a:rPr lang="zh-TW" altLang="en-US" sz="2800" dirty="0">
                <a:solidFill>
                  <a:schemeClr val="tx1">
                    <a:lumMod val="85000"/>
                    <a:lumOff val="15000"/>
                  </a:schemeClr>
                </a:solidFill>
              </a:rPr>
              <a:t>不輪轉 新台灣之子怕被</a:t>
            </a:r>
            <a:r>
              <a:rPr lang="zh-TW" altLang="en-US" sz="2800" dirty="0" smtClean="0">
                <a:solidFill>
                  <a:schemeClr val="tx1">
                    <a:lumMod val="85000"/>
                    <a:lumOff val="15000"/>
                  </a:schemeClr>
                </a:solidFill>
              </a:rPr>
              <a:t>排擠</a:t>
            </a:r>
          </a:p>
          <a:p>
            <a:pPr marL="411480" lvl="1" indent="0" eaLnBrk="1" fontAlgn="auto" hangingPunct="1">
              <a:spcAft>
                <a:spcPts val="0"/>
              </a:spcAft>
              <a:buFont typeface="Wingdings" panose="05000000000000000000" pitchFamily="2" charset="2"/>
              <a:buNone/>
              <a:defRPr/>
            </a:pPr>
            <a:r>
              <a:rPr lang="zh-TW" altLang="en-US" dirty="0" smtClean="0">
                <a:solidFill>
                  <a:schemeClr val="tx1">
                    <a:lumMod val="85000"/>
                    <a:lumOff val="15000"/>
                  </a:schemeClr>
                </a:solidFill>
                <a:hlinkClick r:id="rId2"/>
              </a:rPr>
              <a:t>            </a:t>
            </a:r>
            <a:r>
              <a:rPr lang="en-US" altLang="zh-TW" dirty="0" smtClean="0">
                <a:solidFill>
                  <a:schemeClr val="tx1">
                    <a:lumMod val="85000"/>
                    <a:lumOff val="15000"/>
                  </a:schemeClr>
                </a:solidFill>
                <a:hlinkClick r:id="rId2"/>
              </a:rPr>
              <a:t>http://www.youtube.com/watch?v=ROpSWfzPhQ4</a:t>
            </a:r>
            <a:endParaRPr lang="zh-TW" altLang="en-US" dirty="0">
              <a:solidFill>
                <a:schemeClr val="tx1">
                  <a:lumMod val="85000"/>
                  <a:lumOff val="15000"/>
                </a:schemeClr>
              </a:solidFill>
            </a:endParaRPr>
          </a:p>
        </p:txBody>
      </p:sp>
      <p:sp>
        <p:nvSpPr>
          <p:cNvPr id="4" name="標題 2"/>
          <p:cNvSpPr>
            <a:spLocks noGrp="1"/>
          </p:cNvSpPr>
          <p:nvPr>
            <p:ph type="title"/>
          </p:nvPr>
        </p:nvSpPr>
        <p:spPr/>
        <p:txBody>
          <a:bodyPr/>
          <a:lstStyle/>
          <a:p>
            <a:pPr eaLnBrk="1" hangingPunct="1"/>
            <a:r>
              <a:rPr lang="zh-TW" altLang="en-US" b="1" smtClean="0"/>
              <a:t>相關影片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63713" y="476250"/>
            <a:ext cx="5545137" cy="5999163"/>
          </a:xfrm>
        </p:spPr>
      </p:pic>
      <p:sp>
        <p:nvSpPr>
          <p:cNvPr id="5" name="文字方塊 4"/>
          <p:cNvSpPr txBox="1">
            <a:spLocks noChangeArrowheads="1"/>
          </p:cNvSpPr>
          <p:nvPr/>
        </p:nvSpPr>
        <p:spPr bwMode="auto">
          <a:xfrm>
            <a:off x="3421063" y="6475413"/>
            <a:ext cx="2230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來源：聯合報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84213" y="333375"/>
            <a:ext cx="7467600" cy="6048375"/>
          </a:xfrm>
        </p:spPr>
        <p:txBody>
          <a:bodyPr rtlCol="0">
            <a:normAutofit fontScale="85000" lnSpcReduction="10000"/>
          </a:bodyPr>
          <a:lstStyle/>
          <a:p>
            <a:pPr marL="365760" indent="-365760" eaLnBrk="1" fontAlgn="auto" hangingPunct="1">
              <a:lnSpc>
                <a:spcPct val="150000"/>
              </a:lnSpc>
              <a:spcAft>
                <a:spcPts val="0"/>
              </a:spcAft>
              <a:buFont typeface="Wingdings" panose="05000000000000000000" pitchFamily="2" charset="2"/>
              <a:buNone/>
              <a:defRPr/>
            </a:pPr>
            <a:r>
              <a:rPr lang="zh-TW" altLang="en-US" dirty="0" smtClean="0">
                <a:solidFill>
                  <a:srgbClr val="C00000"/>
                </a:solidFill>
              </a:rPr>
              <a:t>         </a:t>
            </a:r>
            <a:r>
              <a:rPr lang="en-US" altLang="zh-TW" sz="3800" b="1" dirty="0" smtClean="0">
                <a:solidFill>
                  <a:srgbClr val="C00000"/>
                </a:solidFill>
              </a:rPr>
              <a:t>Q</a:t>
            </a:r>
            <a:r>
              <a:rPr lang="zh-TW" altLang="en-US" sz="3800" dirty="0" smtClean="0">
                <a:solidFill>
                  <a:schemeClr val="tx1"/>
                </a:solidFill>
              </a:rPr>
              <a:t>：</a:t>
            </a:r>
            <a:r>
              <a:rPr lang="zh-TW" altLang="en-US" sz="3800" dirty="0" smtClean="0">
                <a:solidFill>
                  <a:schemeClr val="tx1">
                    <a:lumMod val="85000"/>
                    <a:lumOff val="15000"/>
                  </a:schemeClr>
                </a:solidFill>
              </a:rPr>
              <a:t>然而為何我們會如此地看重</a:t>
            </a:r>
            <a:endParaRPr lang="en-US" altLang="zh-TW" sz="3800" dirty="0" smtClean="0">
              <a:solidFill>
                <a:schemeClr val="tx1">
                  <a:lumMod val="85000"/>
                  <a:lumOff val="15000"/>
                </a:schemeClr>
              </a:solidFill>
            </a:endParaRPr>
          </a:p>
          <a:p>
            <a:pPr marL="365760" indent="-365760" eaLnBrk="1" fontAlgn="auto" hangingPunct="1">
              <a:lnSpc>
                <a:spcPct val="150000"/>
              </a:lnSpc>
              <a:spcAft>
                <a:spcPts val="0"/>
              </a:spcAft>
              <a:buFont typeface="Wingdings" panose="05000000000000000000" pitchFamily="2" charset="2"/>
              <a:buNone/>
              <a:defRPr/>
            </a:pPr>
            <a:r>
              <a:rPr lang="zh-TW" altLang="en-US" sz="3800" dirty="0" smtClean="0">
                <a:solidFill>
                  <a:schemeClr val="tx1">
                    <a:lumMod val="85000"/>
                    <a:lumOff val="15000"/>
                  </a:schemeClr>
                </a:solidFill>
              </a:rPr>
              <a:t>   </a:t>
            </a:r>
            <a:r>
              <a:rPr lang="en-US" altLang="zh-TW" sz="3800" dirty="0" smtClean="0">
                <a:solidFill>
                  <a:schemeClr val="tx1">
                    <a:lumMod val="85000"/>
                    <a:lumOff val="15000"/>
                  </a:schemeClr>
                </a:solidFill>
              </a:rPr>
              <a:t>		</a:t>
            </a:r>
            <a:r>
              <a:rPr lang="zh-TW" altLang="en-US" sz="3800" dirty="0" smtClean="0">
                <a:solidFill>
                  <a:schemeClr val="tx1">
                    <a:lumMod val="85000"/>
                    <a:lumOff val="15000"/>
                  </a:schemeClr>
                </a:solidFill>
              </a:rPr>
              <a:t>      新住民及其子女的問題呢</a:t>
            </a:r>
            <a:r>
              <a:rPr lang="en-US" altLang="zh-TW" sz="3800" dirty="0" smtClean="0">
                <a:solidFill>
                  <a:schemeClr val="tx1">
                    <a:lumMod val="85000"/>
                    <a:lumOff val="15000"/>
                  </a:schemeClr>
                </a:solidFill>
              </a:rPr>
              <a:t>?</a:t>
            </a:r>
          </a:p>
          <a:p>
            <a:pPr marL="365760" indent="-365760" eaLnBrk="1" fontAlgn="auto" hangingPunct="1">
              <a:lnSpc>
                <a:spcPct val="150000"/>
              </a:lnSpc>
              <a:spcAft>
                <a:spcPts val="0"/>
              </a:spcAft>
              <a:buFont typeface="Wingdings" panose="05000000000000000000" pitchFamily="2" charset="2"/>
              <a:buNone/>
              <a:defRPr/>
            </a:pPr>
            <a:endParaRPr lang="en-US" altLang="zh-TW" sz="3800" dirty="0" smtClean="0">
              <a:solidFill>
                <a:schemeClr val="tx1">
                  <a:lumMod val="85000"/>
                  <a:lumOff val="15000"/>
                </a:schemeClr>
              </a:solidFill>
            </a:endParaRPr>
          </a:p>
          <a:p>
            <a:pPr marL="365760" indent="-365760" eaLnBrk="1" fontAlgn="auto" hangingPunct="1">
              <a:lnSpc>
                <a:spcPct val="150000"/>
              </a:lnSpc>
              <a:spcAft>
                <a:spcPts val="0"/>
              </a:spcAft>
              <a:buFont typeface="Wingdings" panose="05000000000000000000" pitchFamily="2" charset="2"/>
              <a:buNone/>
              <a:defRPr/>
            </a:pPr>
            <a:r>
              <a:rPr lang="en-US" altLang="zh-TW" sz="3800" dirty="0" smtClean="0">
                <a:solidFill>
                  <a:schemeClr val="tx1">
                    <a:lumMod val="85000"/>
                    <a:lumOff val="15000"/>
                  </a:schemeClr>
                </a:solidFill>
              </a:rPr>
              <a:t>	</a:t>
            </a:r>
            <a:r>
              <a:rPr lang="zh-TW" altLang="en-US" sz="3800" dirty="0" smtClean="0">
                <a:solidFill>
                  <a:schemeClr val="tx1">
                    <a:lumMod val="85000"/>
                    <a:lumOff val="15000"/>
                  </a:schemeClr>
                </a:solidFill>
              </a:rPr>
              <a:t>那是因為我們若是這要放任他們不管，要是他們以後學壞了，我們還要花經費跟時間去處置他們</a:t>
            </a:r>
            <a:endParaRPr lang="en-US" altLang="zh-TW" sz="3800" dirty="0">
              <a:solidFill>
                <a:schemeClr val="tx1">
                  <a:lumMod val="85000"/>
                  <a:lumOff val="15000"/>
                </a:schemeClr>
              </a:solidFill>
            </a:endParaRPr>
          </a:p>
          <a:p>
            <a:pPr marL="365760" indent="-365760" eaLnBrk="1" fontAlgn="auto" hangingPunct="1">
              <a:lnSpc>
                <a:spcPct val="150000"/>
              </a:lnSpc>
              <a:spcAft>
                <a:spcPts val="0"/>
              </a:spcAft>
              <a:buFont typeface="Wingdings" panose="05000000000000000000" pitchFamily="2" charset="2"/>
              <a:buNone/>
              <a:defRPr/>
            </a:pPr>
            <a:r>
              <a:rPr lang="zh-TW" altLang="en-US" sz="3800" b="1" dirty="0">
                <a:solidFill>
                  <a:schemeClr val="accent5">
                    <a:lumMod val="75000"/>
                  </a:schemeClr>
                </a:solidFill>
              </a:rPr>
              <a:t> </a:t>
            </a:r>
            <a:r>
              <a:rPr lang="zh-TW" altLang="en-US" sz="3800" b="1" dirty="0" smtClean="0">
                <a:solidFill>
                  <a:schemeClr val="accent5">
                    <a:lumMod val="75000"/>
                  </a:schemeClr>
                </a:solidFill>
              </a:rPr>
              <a:t>   那還不如一開始就拿經費中的一小部分，拿去補助他們</a:t>
            </a:r>
            <a:endParaRPr lang="en-US" altLang="zh-TW" sz="3800" b="1" dirty="0" smtClean="0">
              <a:solidFill>
                <a:schemeClr val="accent5">
                  <a:lumMod val="75000"/>
                </a:schemeClr>
              </a:solidFill>
            </a:endParaRPr>
          </a:p>
          <a:p>
            <a:pPr marL="365760" indent="-365760" eaLnBrk="1" fontAlgn="auto" hangingPunct="1">
              <a:lnSpc>
                <a:spcPct val="150000"/>
              </a:lnSpc>
              <a:spcAft>
                <a:spcPts val="0"/>
              </a:spcAft>
              <a:buFont typeface="Wingdings" panose="05000000000000000000" pitchFamily="2" charset="2"/>
              <a:buNone/>
              <a:defRPr/>
            </a:pPr>
            <a:endParaRPr lang="en-US" altLang="zh-TW"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11188" y="1268413"/>
            <a:ext cx="7747000" cy="4537075"/>
          </a:xfrm>
        </p:spPr>
        <p:txBody>
          <a:bodyPr rtlCol="0">
            <a:noAutofit/>
          </a:bodyPr>
          <a:lstStyle/>
          <a:p>
            <a:pPr marL="365760" indent="-365760" eaLnBrk="1" fontAlgn="auto" hangingPunct="1">
              <a:lnSpc>
                <a:spcPct val="200000"/>
              </a:lnSpc>
              <a:spcAft>
                <a:spcPts val="0"/>
              </a:spcAft>
              <a:defRPr/>
            </a:pPr>
            <a:r>
              <a:rPr lang="zh-TW" altLang="en-US" sz="4400" b="1" dirty="0" smtClean="0">
                <a:solidFill>
                  <a:schemeClr val="accent5">
                    <a:lumMod val="75000"/>
                  </a:schemeClr>
                </a:solidFill>
              </a:rPr>
              <a:t>更重要的是，或許我們的總統或者其他重要人物，將會從這新住民之子中誕生</a:t>
            </a:r>
            <a:endParaRPr lang="zh-TW" altLang="en-US" sz="44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23074" y="1124744"/>
            <a:ext cx="6777318" cy="1731982"/>
          </a:xfrm>
          <a:extLst/>
        </p:spPr>
        <p:txBody>
          <a:bodyPr rtlCol="0">
            <a:noAutofit/>
          </a:bodyPr>
          <a:lstStyle/>
          <a:p>
            <a:pPr eaLnBrk="1" fontAlgn="auto" hangingPunct="1">
              <a:spcAft>
                <a:spcPts val="0"/>
              </a:spcAft>
              <a:defRPr/>
            </a:pPr>
            <a:r>
              <a:rPr lang="zh-TW" altLang="en-US" sz="7200" b="1"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rPr>
              <a:t>問題與討論</a:t>
            </a:r>
            <a:endParaRPr lang="zh-TW" altLang="en-US" sz="7200" b="1" dirty="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ndParaRPr>
          </a:p>
        </p:txBody>
      </p:sp>
      <p:sp>
        <p:nvSpPr>
          <p:cNvPr id="3" name="文字方塊 2"/>
          <p:cNvSpPr txBox="1">
            <a:spLocks noChangeArrowheads="1"/>
          </p:cNvSpPr>
          <p:nvPr/>
        </p:nvSpPr>
        <p:spPr bwMode="auto">
          <a:xfrm>
            <a:off x="7524750" y="5949950"/>
            <a:ext cx="1655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a:t>林秉宏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900113" y="2492375"/>
            <a:ext cx="7200900" cy="1731963"/>
          </a:xfrm>
        </p:spPr>
        <p:txBody>
          <a:bodyPr rtlCol="0">
            <a:normAutofit fontScale="90000"/>
          </a:bodyPr>
          <a:lstStyle/>
          <a:p>
            <a:pPr algn="l" eaLnBrk="1" fontAlgn="auto" hangingPunct="1">
              <a:spcAft>
                <a:spcPts val="0"/>
              </a:spcAft>
              <a:defRPr/>
            </a:pPr>
            <a:r>
              <a:rPr lang="en-US" altLang="zh-TW" sz="6000" b="1" dirty="0" err="1" smtClean="0"/>
              <a:t>Ans</a:t>
            </a:r>
            <a:r>
              <a:rPr lang="en-US" altLang="zh-TW" sz="6000" b="1" dirty="0" smtClean="0"/>
              <a:t> 1  </a:t>
            </a:r>
            <a:r>
              <a:rPr lang="zh-TW" altLang="en-US" sz="6000" b="1" dirty="0" smtClean="0"/>
              <a:t>女生的工作權益</a:t>
            </a:r>
            <a:endParaRPr lang="zh-TW" altLang="en-US" sz="6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4294967295"/>
          </p:nvPr>
        </p:nvSpPr>
        <p:spPr>
          <a:xfrm>
            <a:off x="755650" y="836613"/>
            <a:ext cx="7678738" cy="5616575"/>
          </a:xfrm>
        </p:spPr>
        <p:txBody>
          <a:bodyPr/>
          <a:lstStyle/>
          <a:p>
            <a:pPr eaLnBrk="1" hangingPunct="1">
              <a:lnSpc>
                <a:spcPct val="150000"/>
              </a:lnSpc>
            </a:pPr>
            <a:r>
              <a:rPr lang="zh-TW" altLang="en-US" sz="3600" smtClean="0"/>
              <a:t>為什麼不敢請育嬰假，有些人怕不能回到原本的工作，老闆不給請，給勞工無形的壓力。</a:t>
            </a:r>
            <a:endParaRPr lang="en-US" altLang="zh-TW" sz="3600" smtClean="0"/>
          </a:p>
          <a:p>
            <a:pPr eaLnBrk="1" hangingPunct="1">
              <a:lnSpc>
                <a:spcPct val="150000"/>
              </a:lnSpc>
            </a:pPr>
            <a:r>
              <a:rPr lang="zh-TW" altLang="en-US" sz="3600" smtClean="0"/>
              <a:t>育嬰假現在是半年可領</a:t>
            </a:r>
            <a:r>
              <a:rPr lang="en-US" altLang="zh-TW" sz="3600" smtClean="0"/>
              <a:t>6</a:t>
            </a:r>
            <a:r>
              <a:rPr lang="zh-TW" altLang="en-US" sz="3600" smtClean="0"/>
              <a:t>成薪，但其實他的薪水不是實際薪水而是勞保的投保薪資，因此其實不多。</a:t>
            </a:r>
            <a:endParaRPr lang="en-US" altLang="zh-TW" sz="3600" smtClean="0"/>
          </a:p>
          <a:p>
            <a:pPr eaLnBrk="1" hangingPunct="1"/>
            <a:endParaRPr lang="zh-TW" altLang="en-US" sz="3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84213" y="2276475"/>
            <a:ext cx="7745412" cy="5761038"/>
          </a:xfrm>
        </p:spPr>
        <p:txBody>
          <a:bodyPr/>
          <a:lstStyle/>
          <a:p>
            <a:pPr eaLnBrk="1" hangingPunct="1">
              <a:lnSpc>
                <a:spcPct val="150000"/>
              </a:lnSpc>
            </a:pPr>
            <a:r>
              <a:rPr lang="zh-TW" altLang="en-US" sz="2800" smtClean="0"/>
              <a:t>可建立地方的育嬰假委員會，幫助哭訴無門的婦女有申訴的地方，讓惡性企業給予育嬰假的申請。</a:t>
            </a:r>
            <a:endParaRPr lang="en-US" altLang="zh-TW" sz="2800" smtClean="0"/>
          </a:p>
          <a:p>
            <a:pPr eaLnBrk="1" hangingPunct="1">
              <a:lnSpc>
                <a:spcPct val="150000"/>
              </a:lnSpc>
            </a:pPr>
            <a:r>
              <a:rPr lang="zh-TW" altLang="en-US" sz="2800" smtClean="0"/>
              <a:t>多宣導育嬰假的內容，讓民眾能了解。</a:t>
            </a:r>
            <a:endParaRPr lang="en-US" altLang="zh-TW" sz="2800" smtClean="0"/>
          </a:p>
          <a:p>
            <a:pPr eaLnBrk="1" hangingPunct="1">
              <a:lnSpc>
                <a:spcPct val="150000"/>
              </a:lnSpc>
            </a:pPr>
            <a:r>
              <a:rPr lang="zh-TW" altLang="en-US" sz="2800" smtClean="0"/>
              <a:t>政府能修改育嬰假的補助方法，可能可額外給予補濟金而不是只有勞保的投保薪資。</a:t>
            </a:r>
          </a:p>
        </p:txBody>
      </p:sp>
      <p:sp>
        <p:nvSpPr>
          <p:cNvPr id="3" name="標題 2"/>
          <p:cNvSpPr>
            <a:spLocks noGrp="1"/>
          </p:cNvSpPr>
          <p:nvPr>
            <p:ph type="title"/>
          </p:nvPr>
        </p:nvSpPr>
        <p:spPr/>
        <p:txBody>
          <a:bodyPr/>
          <a:lstStyle/>
          <a:p>
            <a:pPr eaLnBrk="1" hangingPunct="1"/>
            <a:r>
              <a:rPr lang="zh-TW" altLang="en-US" b="1" smtClean="0"/>
              <a:t>政府應有良好的配套設施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53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圓角矩形圖說文字 5"/>
          <p:cNvSpPr/>
          <p:nvPr/>
        </p:nvSpPr>
        <p:spPr>
          <a:xfrm>
            <a:off x="5651500" y="4581525"/>
            <a:ext cx="1587500" cy="1296988"/>
          </a:xfrm>
          <a:prstGeom prst="wedgeRoundRectCallout">
            <a:avLst>
              <a:gd name="adj1" fmla="val 88787"/>
              <a:gd name="adj2" fmla="val 769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拍老闆馬屁，工資多了</a:t>
            </a:r>
            <a:r>
              <a:rPr kumimoji="0" lang="en-US" altLang="zh-TW" dirty="0"/>
              <a:t>5$</a:t>
            </a:r>
            <a:endParaRPr kumimoji="0" lang="zh-TW"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30638"/>
            <a:ext cx="3227388"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2"/>
          <p:cNvSpPr>
            <a:spLocks noGrp="1"/>
          </p:cNvSpPr>
          <p:nvPr>
            <p:ph idx="1"/>
          </p:nvPr>
        </p:nvSpPr>
        <p:spPr>
          <a:xfrm>
            <a:off x="555625" y="2349500"/>
            <a:ext cx="8264525" cy="1800225"/>
          </a:xfrm>
        </p:spPr>
        <p:txBody>
          <a:bodyPr/>
          <a:lstStyle/>
          <a:p>
            <a:pPr algn="ctr" eaLnBrk="1" hangingPunct="1"/>
            <a:r>
              <a:rPr lang="zh-TW" altLang="en-US" smtClean="0"/>
              <a:t>相同的工作，但不同的報酬，不同的待遇。</a:t>
            </a:r>
          </a:p>
          <a:p>
            <a:pPr algn="ctr" eaLnBrk="1" hangingPunct="1"/>
            <a:r>
              <a:rPr lang="zh-TW" altLang="en-US" smtClean="0"/>
              <a:t>面對這不公正、不公平，不平等的事。</a:t>
            </a:r>
            <a:endParaRPr lang="en-US" altLang="zh-TW" smtClean="0"/>
          </a:p>
          <a:p>
            <a:pPr algn="ctr" eaLnBrk="1" hangingPunct="1"/>
            <a:r>
              <a:rPr lang="zh-TW" altLang="en-US" smtClean="0"/>
              <a:t>就要通過法官作為仲裁者，透過法律來矯正這不合理的事，變回合理。</a:t>
            </a:r>
          </a:p>
        </p:txBody>
      </p:sp>
      <p:sp>
        <p:nvSpPr>
          <p:cNvPr id="2" name="標題 1"/>
          <p:cNvSpPr>
            <a:spLocks noGrp="1"/>
          </p:cNvSpPr>
          <p:nvPr>
            <p:ph type="title"/>
          </p:nvPr>
        </p:nvSpPr>
        <p:spPr/>
        <p:txBody>
          <a:bodyPr/>
          <a:lstStyle/>
          <a:p>
            <a:pPr eaLnBrk="1" hangingPunct="1"/>
            <a:r>
              <a:rPr lang="zh-TW" altLang="en-US" b="1" smtClean="0"/>
              <a:t>矯正正義</a:t>
            </a:r>
          </a:p>
        </p:txBody>
      </p:sp>
      <p:sp>
        <p:nvSpPr>
          <p:cNvPr id="7" name="文字方塊 6"/>
          <p:cNvSpPr txBox="1">
            <a:spLocks noChangeArrowheads="1"/>
          </p:cNvSpPr>
          <p:nvPr/>
        </p:nvSpPr>
        <p:spPr bwMode="auto">
          <a:xfrm>
            <a:off x="3203575" y="4724400"/>
            <a:ext cx="40005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
        <p:nvSpPr>
          <p:cNvPr id="8" name="文字方塊 7"/>
          <p:cNvSpPr txBox="1">
            <a:spLocks noChangeArrowheads="1"/>
          </p:cNvSpPr>
          <p:nvPr/>
        </p:nvSpPr>
        <p:spPr bwMode="auto">
          <a:xfrm rot="-5400000">
            <a:off x="8124825" y="4052888"/>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2" grpId="0"/>
      <p:bldP spid="7" grpId="0"/>
      <p:bldP spid="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611188" y="836613"/>
            <a:ext cx="7818437" cy="4110037"/>
          </a:xfrm>
        </p:spPr>
        <p:txBody>
          <a:bodyPr rtlCol="0">
            <a:normAutofit lnSpcReduction="10000"/>
          </a:bodyPr>
          <a:lstStyle/>
          <a:p>
            <a:pPr marL="365760" indent="-365760" eaLnBrk="1" fontAlgn="auto" hangingPunct="1">
              <a:lnSpc>
                <a:spcPct val="150000"/>
              </a:lnSpc>
              <a:spcAft>
                <a:spcPts val="0"/>
              </a:spcAft>
              <a:defRPr/>
            </a:pPr>
            <a:r>
              <a:rPr lang="zh-TW" altLang="en-US" sz="3600" dirty="0" smtClean="0">
                <a:solidFill>
                  <a:schemeClr val="tx1">
                    <a:lumMod val="85000"/>
                    <a:lumOff val="15000"/>
                  </a:schemeClr>
                </a:solidFill>
              </a:rPr>
              <a:t>婦女育嬰的問題有賴社會大眾的關心、注重，避免惡性企業對勞工權益的忽視</a:t>
            </a:r>
            <a:endParaRPr lang="en-US" altLang="zh-TW" sz="3600" dirty="0" smtClean="0">
              <a:solidFill>
                <a:schemeClr val="tx1">
                  <a:lumMod val="85000"/>
                  <a:lumOff val="15000"/>
                </a:schemeClr>
              </a:solidFill>
            </a:endParaRPr>
          </a:p>
          <a:p>
            <a:pPr marL="365760" indent="-365760" eaLnBrk="1" fontAlgn="auto" hangingPunct="1">
              <a:lnSpc>
                <a:spcPct val="150000"/>
              </a:lnSpc>
              <a:spcAft>
                <a:spcPts val="0"/>
              </a:spcAft>
              <a:defRPr/>
            </a:pPr>
            <a:r>
              <a:rPr lang="zh-TW" altLang="en-US" sz="3600" dirty="0" smtClean="0">
                <a:solidFill>
                  <a:schemeClr val="tx1">
                    <a:lumMod val="85000"/>
                    <a:lumOff val="15000"/>
                  </a:schemeClr>
                </a:solidFill>
              </a:rPr>
              <a:t>可發行育嬰手冊，讓更多婦女可以了解權益。</a:t>
            </a:r>
            <a:endParaRPr lang="zh-TW" altLang="en-US" sz="3600" dirty="0">
              <a:solidFill>
                <a:schemeClr val="tx1">
                  <a:lumMod val="85000"/>
                  <a:lumOff val="15000"/>
                </a:schemeClr>
              </a:solidFill>
            </a:endParaRPr>
          </a:p>
        </p:txBody>
      </p:sp>
      <p:sp>
        <p:nvSpPr>
          <p:cNvPr id="5" name="文字方塊 4"/>
          <p:cNvSpPr txBox="1">
            <a:spLocks noChangeArrowheads="1"/>
          </p:cNvSpPr>
          <p:nvPr/>
        </p:nvSpPr>
        <p:spPr bwMode="auto">
          <a:xfrm>
            <a:off x="1619250" y="5313363"/>
            <a:ext cx="6337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4000"/>
              <a:t>婦女的權益從你我維護起</a:t>
            </a:r>
            <a:r>
              <a:rPr kumimoji="0" lang="en-US" altLang="zh-TW" sz="4000"/>
              <a:t>!!</a:t>
            </a:r>
            <a:endParaRPr kumimoji="0" lang="zh-TW" alt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825500" y="115888"/>
            <a:ext cx="7562850" cy="1325562"/>
          </a:xfrm>
        </p:spPr>
        <p:txBody>
          <a:bodyPr/>
          <a:lstStyle/>
          <a:p>
            <a:pPr eaLnBrk="1" hangingPunct="1"/>
            <a:r>
              <a:rPr lang="zh-TW" altLang="en-US" b="1" smtClean="0"/>
              <a:t>小結論</a:t>
            </a:r>
          </a:p>
        </p:txBody>
      </p:sp>
      <p:sp>
        <p:nvSpPr>
          <p:cNvPr id="3" name="副標題 2"/>
          <p:cNvSpPr>
            <a:spLocks noGrp="1"/>
          </p:cNvSpPr>
          <p:nvPr>
            <p:ph type="subTitle" idx="4294967295"/>
          </p:nvPr>
        </p:nvSpPr>
        <p:spPr>
          <a:xfrm>
            <a:off x="755650" y="1341438"/>
            <a:ext cx="7848600" cy="3670300"/>
          </a:xfrm>
        </p:spPr>
        <p:txBody>
          <a:bodyPr/>
          <a:lstStyle/>
          <a:p>
            <a:pPr eaLnBrk="1" hangingPunct="1">
              <a:lnSpc>
                <a:spcPct val="150000"/>
              </a:lnSpc>
            </a:pPr>
            <a:r>
              <a:rPr lang="zh-TW" altLang="en-US" sz="3600" smtClean="0"/>
              <a:t>雖然已經立法解決男女不平等了，但不等於被落實，仍會有人不希望婦女懷孕、請育嬰假，這種無形的壓力還無法從法律來解決。</a:t>
            </a:r>
          </a:p>
        </p:txBody>
      </p:sp>
      <p:sp>
        <p:nvSpPr>
          <p:cNvPr id="4" name="文字方塊 3"/>
          <p:cNvSpPr txBox="1">
            <a:spLocks noChangeArrowheads="1"/>
          </p:cNvSpPr>
          <p:nvPr/>
        </p:nvSpPr>
        <p:spPr bwMode="auto">
          <a:xfrm>
            <a:off x="827088" y="4797425"/>
            <a:ext cx="77057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lnSpc>
                <a:spcPct val="150000"/>
              </a:lnSpc>
            </a:pPr>
            <a:r>
              <a:rPr kumimoji="0" lang="zh-TW" altLang="en-US" sz="3600">
                <a:solidFill>
                  <a:srgbClr val="FF0000"/>
                </a:solidFill>
              </a:rPr>
              <a:t>只有從根本上對於性別想法的改變和包容，才能達到性別平等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684213" y="2463800"/>
            <a:ext cx="7851775" cy="1828800"/>
          </a:xfrm>
        </p:spPr>
        <p:txBody>
          <a:bodyPr/>
          <a:lstStyle/>
          <a:p>
            <a:pPr algn="l" eaLnBrk="1" hangingPunct="1"/>
            <a:r>
              <a:rPr lang="en-US" altLang="zh-TW" b="1" smtClean="0"/>
              <a:t>Ans 2  </a:t>
            </a:r>
            <a:r>
              <a:rPr lang="zh-TW" altLang="en-US" b="1" smtClean="0"/>
              <a:t>新臺灣之子的教育</a:t>
            </a:r>
            <a:r>
              <a:rPr lang="en-US" altLang="zh-TW" b="1" smtClean="0"/>
              <a:t> </a:t>
            </a:r>
            <a:endParaRPr lang="zh-TW" altLang="en-US"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4294967295"/>
          </p:nvPr>
        </p:nvSpPr>
        <p:spPr>
          <a:xfrm>
            <a:off x="755650" y="115888"/>
            <a:ext cx="7848600" cy="2305050"/>
          </a:xfrm>
        </p:spPr>
        <p:txBody>
          <a:bodyPr/>
          <a:lstStyle/>
          <a:p>
            <a:pPr eaLnBrk="1" hangingPunct="1">
              <a:lnSpc>
                <a:spcPct val="150000"/>
              </a:lnSpc>
            </a:pPr>
            <a:r>
              <a:rPr lang="zh-TW" altLang="en-US" sz="3600" smtClean="0"/>
              <a:t>台灣的生育率越來越低，但是新臺灣之子的比例卻越來越多。</a:t>
            </a:r>
          </a:p>
        </p:txBody>
      </p:sp>
      <p:sp>
        <p:nvSpPr>
          <p:cNvPr id="5" name="文字方塊 4"/>
          <p:cNvSpPr txBox="1">
            <a:spLocks noChangeArrowheads="1"/>
          </p:cNvSpPr>
          <p:nvPr/>
        </p:nvSpPr>
        <p:spPr bwMode="auto">
          <a:xfrm>
            <a:off x="8101013" y="3284538"/>
            <a:ext cx="400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1400"/>
              <a:t>來源：痞客邦圖片</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rcRect b="9348"/>
          <a:stretch>
            <a:fillRect/>
          </a:stretch>
        </p:blipFill>
        <p:spPr bwMode="auto">
          <a:xfrm>
            <a:off x="1042988" y="1916113"/>
            <a:ext cx="6953250"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1331913" y="6197600"/>
            <a:ext cx="2592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en-US" altLang="zh-TW" sz="2400"/>
              <a:t>2005</a:t>
            </a:r>
            <a:r>
              <a:rPr kumimoji="0" lang="zh-TW" altLang="en-US" sz="2400"/>
              <a:t>年：</a:t>
            </a:r>
            <a:r>
              <a:rPr kumimoji="0" lang="en-US" altLang="zh-TW" sz="2400"/>
              <a:t>60258</a:t>
            </a:r>
            <a:r>
              <a:rPr kumimoji="0" lang="zh-TW" altLang="en-US" sz="2400"/>
              <a:t>人</a:t>
            </a:r>
          </a:p>
        </p:txBody>
      </p:sp>
      <p:sp>
        <p:nvSpPr>
          <p:cNvPr id="8" name="文字方塊 7"/>
          <p:cNvSpPr txBox="1">
            <a:spLocks noChangeArrowheads="1"/>
          </p:cNvSpPr>
          <p:nvPr/>
        </p:nvSpPr>
        <p:spPr bwMode="auto">
          <a:xfrm>
            <a:off x="5175250" y="6165850"/>
            <a:ext cx="2709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en-US" altLang="zh-TW" sz="2400"/>
              <a:t>2010</a:t>
            </a:r>
            <a:r>
              <a:rPr kumimoji="0" lang="zh-TW" altLang="en-US" sz="2400"/>
              <a:t>年：</a:t>
            </a:r>
            <a:r>
              <a:rPr kumimoji="0" lang="en-US" altLang="zh-TW" sz="2400"/>
              <a:t>177027</a:t>
            </a:r>
            <a:r>
              <a:rPr kumimoji="0" lang="zh-TW" altLang="en-US" sz="2400"/>
              <a:t>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900113" y="620713"/>
            <a:ext cx="7851775" cy="1139825"/>
          </a:xfrm>
        </p:spPr>
        <p:txBody>
          <a:bodyPr/>
          <a:lstStyle/>
          <a:p>
            <a:pPr eaLnBrk="1" hangingPunct="1"/>
            <a:r>
              <a:rPr lang="zh-TW" altLang="en-US" b="1" smtClean="0"/>
              <a:t>起跑點的差異</a:t>
            </a:r>
          </a:p>
        </p:txBody>
      </p:sp>
      <p:graphicFrame>
        <p:nvGraphicFramePr>
          <p:cNvPr id="4" name="表格 3"/>
          <p:cNvGraphicFramePr>
            <a:graphicFrameLocks noGrp="1"/>
          </p:cNvGraphicFramePr>
          <p:nvPr/>
        </p:nvGraphicFramePr>
        <p:xfrm>
          <a:off x="1187450" y="2403475"/>
          <a:ext cx="7080250" cy="2970213"/>
        </p:xfrm>
        <a:graphic>
          <a:graphicData uri="http://schemas.openxmlformats.org/drawingml/2006/table">
            <a:tbl>
              <a:tblPr firstRow="1" bandRow="1">
                <a:tableStyleId>{5C22544A-7EE6-4342-B048-85BDC9FD1C3A}</a:tableStyleId>
              </a:tblPr>
              <a:tblGrid>
                <a:gridCol w="3528517">
                  <a:extLst>
                    <a:ext uri="{9D8B030D-6E8A-4147-A177-3AD203B41FA5}">
                      <a16:colId xmlns:a16="http://schemas.microsoft.com/office/drawing/2014/main" val="20000"/>
                    </a:ext>
                  </a:extLst>
                </a:gridCol>
                <a:gridCol w="3551733">
                  <a:extLst>
                    <a:ext uri="{9D8B030D-6E8A-4147-A177-3AD203B41FA5}">
                      <a16:colId xmlns:a16="http://schemas.microsoft.com/office/drawing/2014/main" val="20001"/>
                    </a:ext>
                  </a:extLst>
                </a:gridCol>
              </a:tblGrid>
              <a:tr h="540082">
                <a:tc>
                  <a:txBody>
                    <a:bodyPr/>
                    <a:lstStyle/>
                    <a:p>
                      <a:pPr algn="ctr"/>
                      <a:r>
                        <a:rPr lang="zh-TW" altLang="en-US" sz="2800" dirty="0" smtClean="0"/>
                        <a:t>外籍新娘</a:t>
                      </a:r>
                      <a:endParaRPr lang="zh-TW" altLang="en-US" sz="2800" dirty="0"/>
                    </a:p>
                  </a:txBody>
                  <a:tcPr marL="91443" marR="91443" marT="45727" marB="45727">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ctr"/>
                      <a:r>
                        <a:rPr lang="zh-TW" altLang="en-US" sz="2800" dirty="0" smtClean="0"/>
                        <a:t>新臺灣之子</a:t>
                      </a:r>
                      <a:endParaRPr lang="zh-TW" altLang="en-US" sz="2800" dirty="0"/>
                    </a:p>
                  </a:txBody>
                  <a:tcPr marL="91443" marR="91443" marT="45727" marB="45727">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540082">
                <a:tc>
                  <a:txBody>
                    <a:bodyPr/>
                    <a:lstStyle/>
                    <a:p>
                      <a:pPr algn="ctr"/>
                      <a:r>
                        <a:rPr lang="zh-TW" altLang="en-US" sz="2800" dirty="0" smtClean="0"/>
                        <a:t>國、台語不會講</a:t>
                      </a:r>
                      <a:endParaRPr lang="zh-TW" altLang="en-US" sz="2800" dirty="0"/>
                    </a:p>
                  </a:txBody>
                  <a:tcPr marL="91443" marR="91443" marT="45727" marB="45727">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ctr"/>
                      <a:r>
                        <a:rPr lang="zh-TW" altLang="en-US" sz="2800" dirty="0" smtClean="0"/>
                        <a:t>跟同學形成隔閡</a:t>
                      </a:r>
                      <a:endParaRPr lang="zh-TW" altLang="en-US" sz="2800" dirty="0"/>
                    </a:p>
                  </a:txBody>
                  <a:tcPr marL="91443" marR="91443" marT="45727" marB="45727">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945024">
                <a:tc>
                  <a:txBody>
                    <a:bodyPr/>
                    <a:lstStyle/>
                    <a:p>
                      <a:pPr algn="ctr"/>
                      <a:r>
                        <a:rPr lang="zh-TW" altLang="en-US" sz="2800" dirty="0" smtClean="0"/>
                        <a:t>國字看不懂</a:t>
                      </a:r>
                      <a:endParaRPr lang="zh-TW" altLang="en-US" sz="2800" dirty="0"/>
                    </a:p>
                  </a:txBody>
                  <a:tcPr marL="91443" marR="91443" marT="45727" marB="45727">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l"/>
                      <a:r>
                        <a:rPr lang="zh-TW" altLang="en-US" sz="2800" dirty="0" smtClean="0"/>
                        <a:t>往往要到小三才會講國語</a:t>
                      </a:r>
                      <a:endParaRPr lang="zh-TW" altLang="en-US" sz="2800" dirty="0"/>
                    </a:p>
                  </a:txBody>
                  <a:tcPr marL="91443" marR="91443" marT="45727" marB="45727">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945024">
                <a:tc>
                  <a:txBody>
                    <a:bodyPr/>
                    <a:lstStyle/>
                    <a:p>
                      <a:r>
                        <a:rPr lang="zh-TW" altLang="en-US" sz="2800" dirty="0" smtClean="0"/>
                        <a:t>新文化的接觸與婆媳溝通問題</a:t>
                      </a:r>
                      <a:endParaRPr lang="zh-TW" altLang="en-US" sz="2800" dirty="0"/>
                    </a:p>
                  </a:txBody>
                  <a:tcPr marL="91443" marR="91443" marT="45727" marB="45727">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r>
                        <a:rPr lang="zh-TW" altLang="en-US" sz="2800" dirty="0" smtClean="0"/>
                        <a:t>兩種文化的接觸與衝突</a:t>
                      </a:r>
                      <a:endParaRPr lang="zh-TW" altLang="en-US" sz="2800" dirty="0"/>
                    </a:p>
                  </a:txBody>
                  <a:tcPr marL="91443" marR="91443" marT="45727" marB="45727">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608013" y="333375"/>
            <a:ext cx="7851775" cy="1120775"/>
          </a:xfrm>
        </p:spPr>
        <p:txBody>
          <a:bodyPr/>
          <a:lstStyle/>
          <a:p>
            <a:pPr eaLnBrk="1" hangingPunct="1"/>
            <a:r>
              <a:rPr lang="zh-TW" altLang="en-US" b="1" smtClean="0"/>
              <a:t>提早補救，使差距拉小</a:t>
            </a:r>
          </a:p>
        </p:txBody>
      </p:sp>
      <p:sp>
        <p:nvSpPr>
          <p:cNvPr id="3" name="副標題 2"/>
          <p:cNvSpPr>
            <a:spLocks noGrp="1"/>
          </p:cNvSpPr>
          <p:nvPr>
            <p:ph type="subTitle" idx="4294967295"/>
          </p:nvPr>
        </p:nvSpPr>
        <p:spPr>
          <a:xfrm>
            <a:off x="539750" y="1557338"/>
            <a:ext cx="7710488" cy="4967287"/>
          </a:xfrm>
        </p:spPr>
        <p:txBody>
          <a:bodyPr/>
          <a:lstStyle/>
          <a:p>
            <a:pPr marL="571500" indent="-571500" eaLnBrk="1" hangingPunct="1">
              <a:lnSpc>
                <a:spcPct val="150000"/>
              </a:lnSpc>
              <a:buFont typeface="Wingdings" panose="05000000000000000000" pitchFamily="2" charset="2"/>
              <a:buChar char="Ø"/>
            </a:pPr>
            <a:r>
              <a:rPr lang="zh-TW" altLang="en-US" sz="3200" smtClean="0"/>
              <a:t>政府制定法律來解決新臺灣之子的教育問題</a:t>
            </a:r>
            <a:endParaRPr lang="en-US" altLang="zh-TW" sz="3200" smtClean="0"/>
          </a:p>
          <a:p>
            <a:pPr marL="571500" indent="-571500" eaLnBrk="1" hangingPunct="1">
              <a:lnSpc>
                <a:spcPct val="150000"/>
              </a:lnSpc>
              <a:buFont typeface="Wingdings" panose="05000000000000000000" pitchFamily="2" charset="2"/>
              <a:buChar char="Ø"/>
            </a:pPr>
            <a:r>
              <a:rPr lang="zh-TW" altLang="en-US" sz="3200" smtClean="0"/>
              <a:t>實施課後輔導</a:t>
            </a:r>
            <a:endParaRPr lang="en-US" altLang="zh-TW" sz="3200" smtClean="0"/>
          </a:p>
          <a:p>
            <a:pPr marL="571500" indent="-571500" eaLnBrk="1" hangingPunct="1">
              <a:lnSpc>
                <a:spcPct val="150000"/>
              </a:lnSpc>
              <a:buFont typeface="Wingdings" panose="05000000000000000000" pitchFamily="2" charset="2"/>
              <a:buChar char="Ø"/>
            </a:pPr>
            <a:r>
              <a:rPr lang="zh-TW" altLang="en-US" sz="3200" smtClean="0"/>
              <a:t>幼稚園時，建立起良好的學前教育</a:t>
            </a:r>
            <a:endParaRPr lang="en-US" altLang="zh-TW" sz="3200" smtClean="0"/>
          </a:p>
          <a:p>
            <a:pPr marL="571500" indent="-571500" eaLnBrk="1" hangingPunct="1">
              <a:lnSpc>
                <a:spcPct val="150000"/>
              </a:lnSpc>
              <a:buFont typeface="Wingdings" panose="05000000000000000000" pitchFamily="2" charset="2"/>
              <a:buChar char="Ø"/>
            </a:pPr>
            <a:r>
              <a:rPr lang="zh-TW" altLang="en-US" sz="3200" smtClean="0"/>
              <a:t>鼓勵並補助外籍媽媽來參加補習教育，使其快速融入台灣社會</a:t>
            </a:r>
            <a:endParaRPr lang="en-US" altLang="zh-TW" sz="3200" smtClean="0"/>
          </a:p>
          <a:p>
            <a:pPr marL="571500" indent="-571500" eaLnBrk="1" hangingPunct="1">
              <a:lnSpc>
                <a:spcPct val="150000"/>
              </a:lnSpc>
              <a:buFont typeface="Wingdings" panose="05000000000000000000" pitchFamily="2" charset="2"/>
              <a:buChar char="Ø"/>
            </a:pPr>
            <a:endParaRPr lang="zh-TW" altLang="en-US" sz="3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4294967295"/>
          </p:nvPr>
        </p:nvSpPr>
        <p:spPr>
          <a:xfrm>
            <a:off x="0" y="765175"/>
            <a:ext cx="7750175" cy="5759450"/>
          </a:xfrm>
        </p:spPr>
        <p:txBody>
          <a:bodyPr/>
          <a:lstStyle/>
          <a:p>
            <a:pPr eaLnBrk="1" hangingPunct="1"/>
            <a:endParaRPr lang="en-US" altLang="zh-TW" smtClean="0"/>
          </a:p>
          <a:p>
            <a:pPr eaLnBrk="1" hangingPunct="1"/>
            <a:endParaRPr lang="en-US" altLang="zh-TW" smtClean="0"/>
          </a:p>
          <a:p>
            <a:pPr eaLnBrk="1" hangingPunct="1"/>
            <a:endParaRPr lang="zh-TW" altLang="en-US" smtClean="0"/>
          </a:p>
        </p:txBody>
      </p:sp>
      <p:grpSp>
        <p:nvGrpSpPr>
          <p:cNvPr id="7" name="群組 6"/>
          <p:cNvGrpSpPr>
            <a:grpSpLocks/>
          </p:cNvGrpSpPr>
          <p:nvPr/>
        </p:nvGrpSpPr>
        <p:grpSpPr bwMode="auto">
          <a:xfrm>
            <a:off x="323850" y="260350"/>
            <a:ext cx="5543550" cy="4438650"/>
            <a:chOff x="371897" y="143103"/>
            <a:chExt cx="3352801" cy="3380792"/>
          </a:xfrm>
        </p:grpSpPr>
        <p:pic>
          <p:nvPicPr>
            <p:cNvPr id="158726"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898" y="980728"/>
              <a:ext cx="3352800" cy="254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7"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897" y="143103"/>
              <a:ext cx="3352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文字方塊 7"/>
          <p:cNvSpPr txBox="1">
            <a:spLocks noChangeArrowheads="1"/>
          </p:cNvSpPr>
          <p:nvPr/>
        </p:nvSpPr>
        <p:spPr bwMode="auto">
          <a:xfrm>
            <a:off x="5967413" y="188913"/>
            <a:ext cx="299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150000"/>
              </a:lnSpc>
            </a:pPr>
            <a:r>
              <a:rPr kumimoji="0" lang="zh-TW" altLang="en-US" sz="2400"/>
              <a:t>外籍配偶如果中文語言溝通、識字及書寫能力較弱，建議先參加當地縣市政府（民政處局、教育處局）辦理的外籍配偶生活適應班及語文識字班，以增強中文能力。</a:t>
            </a:r>
          </a:p>
        </p:txBody>
      </p:sp>
      <p:sp>
        <p:nvSpPr>
          <p:cNvPr id="9" name="文字方塊 8"/>
          <p:cNvSpPr txBox="1">
            <a:spLocks noChangeArrowheads="1"/>
          </p:cNvSpPr>
          <p:nvPr/>
        </p:nvSpPr>
        <p:spPr bwMode="auto">
          <a:xfrm>
            <a:off x="539750" y="4797425"/>
            <a:ext cx="83534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150000"/>
              </a:lnSpc>
            </a:pPr>
            <a:r>
              <a:rPr kumimoji="0" lang="zh-TW" altLang="en-US" sz="2400"/>
              <a:t>外籍配偶亦可洽詢當地縣市政府（民政處局、教育處局、文化處局或勞工處局）辦理的外籍配偶多元文化技藝學習班，以利瞭解多元文化或職業技能。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677863" y="260350"/>
            <a:ext cx="7854950" cy="1068388"/>
          </a:xfrm>
        </p:spPr>
        <p:txBody>
          <a:bodyPr/>
          <a:lstStyle/>
          <a:p>
            <a:pPr eaLnBrk="1" hangingPunct="1"/>
            <a:r>
              <a:rPr lang="zh-TW" altLang="en-US" b="1" smtClean="0"/>
              <a:t>訂定新臺灣之子法</a:t>
            </a:r>
          </a:p>
        </p:txBody>
      </p:sp>
      <p:sp>
        <p:nvSpPr>
          <p:cNvPr id="3" name="副標題 2"/>
          <p:cNvSpPr>
            <a:spLocks noGrp="1"/>
          </p:cNvSpPr>
          <p:nvPr>
            <p:ph type="subTitle" idx="4294967295"/>
          </p:nvPr>
        </p:nvSpPr>
        <p:spPr>
          <a:xfrm>
            <a:off x="828675" y="1341438"/>
            <a:ext cx="8280400" cy="5327650"/>
          </a:xfrm>
        </p:spPr>
        <p:txBody>
          <a:bodyPr rtlCol="0">
            <a:normAutofit/>
          </a:bodyPr>
          <a:lstStyle/>
          <a:p>
            <a:pPr marL="365760" indent="-365760" eaLnBrk="1" fontAlgn="auto" hangingPunct="1">
              <a:lnSpc>
                <a:spcPct val="150000"/>
              </a:lnSpc>
              <a:spcAft>
                <a:spcPts val="0"/>
              </a:spcAft>
              <a:defRPr/>
            </a:pPr>
            <a:r>
              <a:rPr lang="zh-TW" altLang="en-US" sz="3600" dirty="0" smtClean="0">
                <a:solidFill>
                  <a:schemeClr val="tx1">
                    <a:lumMod val="85000"/>
                    <a:lumOff val="15000"/>
                  </a:schemeClr>
                </a:solidFill>
              </a:rPr>
              <a:t> </a:t>
            </a:r>
            <a:r>
              <a:rPr lang="zh-TW" altLang="en-US" sz="3200" dirty="0" smtClean="0">
                <a:solidFill>
                  <a:schemeClr val="tx1">
                    <a:lumMod val="85000"/>
                    <a:lumOff val="15000"/>
                  </a:schemeClr>
                </a:solidFill>
              </a:rPr>
              <a:t>主要思想</a:t>
            </a:r>
            <a:r>
              <a:rPr lang="en-US" altLang="zh-TW" sz="3200" dirty="0" smtClean="0">
                <a:solidFill>
                  <a:schemeClr val="tx1">
                    <a:lumMod val="85000"/>
                    <a:lumOff val="15000"/>
                  </a:schemeClr>
                </a:solidFill>
              </a:rPr>
              <a:t>:</a:t>
            </a:r>
          </a:p>
          <a:p>
            <a:pPr marL="0" indent="0" eaLnBrk="1" fontAlgn="auto" hangingPunct="1">
              <a:lnSpc>
                <a:spcPct val="150000"/>
              </a:lnSpc>
              <a:spcAft>
                <a:spcPts val="0"/>
              </a:spcAft>
              <a:buFont typeface="Wingdings" panose="05000000000000000000" pitchFamily="2" charset="2"/>
              <a:buNone/>
              <a:defRPr/>
            </a:pPr>
            <a:r>
              <a:rPr lang="zh-TW" altLang="en-US" sz="3200" dirty="0" smtClean="0">
                <a:solidFill>
                  <a:schemeClr val="tx1">
                    <a:lumMod val="85000"/>
                    <a:lumOff val="15000"/>
                  </a:schemeClr>
                </a:solidFill>
              </a:rPr>
              <a:t>　　使新臺灣之子有社會競爭力</a:t>
            </a:r>
            <a:endParaRPr lang="en-US" altLang="zh-TW" sz="3200" dirty="0" smtClean="0">
              <a:solidFill>
                <a:schemeClr val="tx1">
                  <a:lumMod val="85000"/>
                  <a:lumOff val="15000"/>
                </a:schemeClr>
              </a:solidFill>
            </a:endParaRPr>
          </a:p>
          <a:p>
            <a:pPr marL="365760" indent="-365760" eaLnBrk="1" fontAlgn="auto" hangingPunct="1">
              <a:lnSpc>
                <a:spcPct val="150000"/>
              </a:lnSpc>
              <a:spcAft>
                <a:spcPts val="0"/>
              </a:spcAft>
              <a:defRPr/>
            </a:pPr>
            <a:r>
              <a:rPr lang="zh-TW" altLang="en-US" sz="3200" dirty="0" smtClean="0">
                <a:solidFill>
                  <a:schemeClr val="tx1">
                    <a:lumMod val="85000"/>
                    <a:lumOff val="15000"/>
                  </a:schemeClr>
                </a:solidFill>
              </a:rPr>
              <a:t>辦法</a:t>
            </a:r>
            <a:r>
              <a:rPr lang="en-US" altLang="zh-TW" sz="3200" dirty="0" smtClean="0">
                <a:solidFill>
                  <a:schemeClr val="tx1">
                    <a:lumMod val="85000"/>
                    <a:lumOff val="15000"/>
                  </a:schemeClr>
                </a:solidFill>
              </a:rPr>
              <a:t>:</a:t>
            </a:r>
          </a:p>
          <a:p>
            <a:pPr marL="0" indent="0" eaLnBrk="1" fontAlgn="auto" hangingPunct="1">
              <a:lnSpc>
                <a:spcPct val="150000"/>
              </a:lnSpc>
              <a:spcAft>
                <a:spcPts val="0"/>
              </a:spcAft>
              <a:buFont typeface="Wingdings" panose="05000000000000000000" pitchFamily="2" charset="2"/>
              <a:buNone/>
              <a:defRPr/>
            </a:pPr>
            <a:r>
              <a:rPr lang="zh-TW" altLang="en-US" sz="3200" dirty="0" smtClean="0">
                <a:solidFill>
                  <a:schemeClr val="tx1">
                    <a:lumMod val="85000"/>
                    <a:lumOff val="15000"/>
                  </a:schemeClr>
                </a:solidFill>
              </a:rPr>
              <a:t>　　１</a:t>
            </a:r>
            <a:r>
              <a:rPr lang="en-US" altLang="zh-TW" sz="3200" dirty="0" smtClean="0">
                <a:solidFill>
                  <a:schemeClr val="tx1">
                    <a:lumMod val="85000"/>
                    <a:lumOff val="15000"/>
                  </a:schemeClr>
                </a:solidFill>
              </a:rPr>
              <a:t>.</a:t>
            </a:r>
            <a:r>
              <a:rPr lang="zh-TW" altLang="en-US" sz="3200" dirty="0" smtClean="0">
                <a:solidFill>
                  <a:schemeClr val="tx1">
                    <a:lumMod val="85000"/>
                    <a:lumOff val="15000"/>
                  </a:schemeClr>
                </a:solidFill>
              </a:rPr>
              <a:t>提供學前教育補救金</a:t>
            </a:r>
            <a:endParaRPr lang="en-US" altLang="zh-TW" sz="32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3200" dirty="0" smtClean="0">
                <a:solidFill>
                  <a:schemeClr val="tx1">
                    <a:lumMod val="85000"/>
                    <a:lumOff val="15000"/>
                  </a:schemeClr>
                </a:solidFill>
              </a:rPr>
              <a:t>　　２</a:t>
            </a:r>
            <a:r>
              <a:rPr lang="en-US" altLang="zh-TW" sz="3200" dirty="0" smtClean="0">
                <a:solidFill>
                  <a:schemeClr val="tx1">
                    <a:lumMod val="85000"/>
                    <a:lumOff val="15000"/>
                  </a:schemeClr>
                </a:solidFill>
              </a:rPr>
              <a:t>.</a:t>
            </a:r>
            <a:r>
              <a:rPr lang="zh-TW" altLang="en-US" sz="3200" dirty="0" smtClean="0">
                <a:solidFill>
                  <a:schemeClr val="tx1">
                    <a:lumMod val="85000"/>
                    <a:lumOff val="15000"/>
                  </a:schemeClr>
                </a:solidFill>
              </a:rPr>
              <a:t>設立新臺灣之子成績進步獎勵金　　　　　</a:t>
            </a:r>
            <a:endParaRPr lang="en-US" altLang="zh-TW" sz="32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3200" dirty="0" smtClean="0">
                <a:solidFill>
                  <a:schemeClr val="tx1">
                    <a:lumMod val="85000"/>
                    <a:lumOff val="15000"/>
                  </a:schemeClr>
                </a:solidFill>
              </a:rPr>
              <a:t>　　３</a:t>
            </a:r>
            <a:r>
              <a:rPr lang="en-US" altLang="zh-TW" sz="3200" dirty="0" smtClean="0">
                <a:solidFill>
                  <a:schemeClr val="tx1">
                    <a:lumMod val="85000"/>
                    <a:lumOff val="15000"/>
                  </a:schemeClr>
                </a:solidFill>
              </a:rPr>
              <a:t>.</a:t>
            </a:r>
            <a:r>
              <a:rPr lang="zh-TW" altLang="en-US" sz="3200" dirty="0" smtClean="0">
                <a:solidFill>
                  <a:schemeClr val="tx1">
                    <a:lumMod val="85000"/>
                    <a:lumOff val="15000"/>
                  </a:schemeClr>
                </a:solidFill>
              </a:rPr>
              <a:t>給予外籍配偶經濟補助金　</a:t>
            </a:r>
            <a:r>
              <a:rPr lang="zh-TW" altLang="en-US" sz="3600" dirty="0" smtClean="0">
                <a:solidFill>
                  <a:schemeClr val="tx1">
                    <a:lumMod val="85000"/>
                    <a:lumOff val="15000"/>
                  </a:schemeClr>
                </a:solidFill>
              </a:rPr>
              <a:t>　　　</a:t>
            </a:r>
            <a:endParaRPr lang="en-US" altLang="zh-TW" sz="3600" dirty="0" smtClean="0">
              <a:solidFill>
                <a:schemeClr val="tx1">
                  <a:lumMod val="85000"/>
                  <a:lumOff val="15000"/>
                </a:schemeClr>
              </a:solidFill>
            </a:endParaRPr>
          </a:p>
          <a:p>
            <a:pPr marL="365760" indent="-365760" eaLnBrk="1" fontAlgn="auto" hangingPunct="1">
              <a:spcAft>
                <a:spcPts val="0"/>
              </a:spcAft>
              <a:defRPr/>
            </a:pPr>
            <a:endParaRPr lang="en-US" altLang="zh-TW" sz="3600" dirty="0" smtClean="0">
              <a:solidFill>
                <a:schemeClr val="tx1">
                  <a:lumMod val="85000"/>
                  <a:lumOff val="15000"/>
                </a:schemeClr>
              </a:solidFill>
            </a:endParaRPr>
          </a:p>
          <a:p>
            <a:pPr marL="365760" indent="-365760" eaLnBrk="1" fontAlgn="auto" hangingPunct="1">
              <a:spcAft>
                <a:spcPts val="0"/>
              </a:spcAft>
              <a:defRPr/>
            </a:pPr>
            <a:endParaRPr lang="en-US" altLang="zh-TW" sz="3600" dirty="0" smtClean="0">
              <a:solidFill>
                <a:schemeClr val="tx1">
                  <a:lumMod val="85000"/>
                  <a:lumOff val="15000"/>
                </a:schemeClr>
              </a:solidFill>
            </a:endParaRPr>
          </a:p>
          <a:p>
            <a:pPr marL="365760" indent="-365760" eaLnBrk="1" fontAlgn="auto" hangingPunct="1">
              <a:spcAft>
                <a:spcPts val="0"/>
              </a:spcAft>
              <a:defRPr/>
            </a:pPr>
            <a:endParaRPr lang="zh-TW" altLang="en-US" sz="36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5650" y="2636838"/>
            <a:ext cx="7745413" cy="3671887"/>
          </a:xfrm>
        </p:spPr>
        <p:txBody>
          <a:bodyPr/>
          <a:lstStyle/>
          <a:p>
            <a:pPr eaLnBrk="1" hangingPunct="1">
              <a:lnSpc>
                <a:spcPct val="150000"/>
              </a:lnSpc>
            </a:pPr>
            <a:r>
              <a:rPr lang="zh-TW" altLang="en-US" sz="2800" smtClean="0"/>
              <a:t>由於原住民的問題已經有改善了，因此可以把多餘的資金拿來補助新臺灣之子，也可以減少選舉過度的宣傳經費來幫忙這些新臺灣之子。</a:t>
            </a:r>
            <a:endParaRPr lang="en-US" altLang="zh-TW" sz="2800" smtClean="0"/>
          </a:p>
          <a:p>
            <a:pPr eaLnBrk="1" hangingPunct="1">
              <a:lnSpc>
                <a:spcPct val="150000"/>
              </a:lnSpc>
            </a:pPr>
            <a:r>
              <a:rPr lang="zh-TW" altLang="en-US" sz="2800" smtClean="0"/>
              <a:t>民間也可創立基金會，藉由募款獲得企業的幫助，使外籍媽媽跟新臺灣之子有更多的幫助。</a:t>
            </a:r>
            <a:endParaRPr lang="en-US" altLang="zh-TW" sz="2800" smtClean="0"/>
          </a:p>
        </p:txBody>
      </p:sp>
      <p:sp>
        <p:nvSpPr>
          <p:cNvPr id="3" name="標題 2"/>
          <p:cNvSpPr>
            <a:spLocks noGrp="1"/>
          </p:cNvSpPr>
          <p:nvPr>
            <p:ph type="title"/>
          </p:nvPr>
        </p:nvSpPr>
        <p:spPr>
          <a:xfrm>
            <a:off x="755650" y="569913"/>
            <a:ext cx="7756525" cy="1054100"/>
          </a:xfrm>
        </p:spPr>
        <p:txBody>
          <a:bodyPr/>
          <a:lstStyle/>
          <a:p>
            <a:pPr eaLnBrk="1" hangingPunct="1"/>
            <a:r>
              <a:rPr lang="zh-TW" altLang="en-US" b="1" smtClean="0"/>
              <a:t>資金問題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4294967295"/>
          </p:nvPr>
        </p:nvSpPr>
        <p:spPr>
          <a:xfrm>
            <a:off x="755650" y="1125538"/>
            <a:ext cx="7920038" cy="5038725"/>
          </a:xfrm>
        </p:spPr>
        <p:txBody>
          <a:bodyPr/>
          <a:lstStyle/>
          <a:p>
            <a:pPr marL="457200" indent="-457200" eaLnBrk="1" hangingPunct="1">
              <a:buFont typeface="Wingdings" panose="05000000000000000000" pitchFamily="2" charset="2"/>
              <a:buChar char="Ø"/>
            </a:pPr>
            <a:r>
              <a:rPr lang="zh-TW" altLang="en-US" sz="3600" smtClean="0"/>
              <a:t>人民彼此的包容</a:t>
            </a:r>
            <a:endParaRPr lang="en-US" altLang="zh-TW" sz="3600" smtClean="0"/>
          </a:p>
          <a:p>
            <a:pPr marL="457200" indent="-457200" eaLnBrk="1" hangingPunct="1">
              <a:buFont typeface="Wingdings" panose="05000000000000000000" pitchFamily="2" charset="2"/>
              <a:buChar char="Ø"/>
            </a:pPr>
            <a:endParaRPr lang="en-US" altLang="zh-TW" sz="3600" smtClean="0"/>
          </a:p>
          <a:p>
            <a:pPr marL="457200" indent="-457200" eaLnBrk="1" hangingPunct="1">
              <a:buFont typeface="Wingdings" panose="05000000000000000000" pitchFamily="2" charset="2"/>
              <a:buChar char="Ø"/>
            </a:pPr>
            <a:endParaRPr lang="en-US" altLang="zh-TW" sz="3600" smtClean="0"/>
          </a:p>
          <a:p>
            <a:pPr marL="457200" indent="-457200" eaLnBrk="1" hangingPunct="1">
              <a:buFont typeface="Wingdings" panose="05000000000000000000" pitchFamily="2" charset="2"/>
              <a:buChar char="Ø"/>
            </a:pPr>
            <a:r>
              <a:rPr lang="zh-TW" altLang="en-US" sz="3600" smtClean="0"/>
              <a:t>他們也是台灣人，不分你我</a:t>
            </a:r>
            <a:endParaRPr lang="en-US" altLang="zh-TW" sz="3600" smtClean="0"/>
          </a:p>
          <a:p>
            <a:pPr marL="457200" indent="-457200" eaLnBrk="1" hangingPunct="1">
              <a:buFont typeface="Wingdings" panose="05000000000000000000" pitchFamily="2" charset="2"/>
              <a:buChar char="Ø"/>
            </a:pPr>
            <a:endParaRPr lang="en-US" altLang="zh-TW" sz="3600" smtClean="0"/>
          </a:p>
          <a:p>
            <a:pPr marL="457200" indent="-457200" eaLnBrk="1" hangingPunct="1">
              <a:buFont typeface="Wingdings" panose="05000000000000000000" pitchFamily="2" charset="2"/>
              <a:buChar char="Ø"/>
            </a:pPr>
            <a:endParaRPr lang="en-US" altLang="zh-TW" sz="3600" smtClean="0"/>
          </a:p>
          <a:p>
            <a:pPr marL="457200" indent="-457200" eaLnBrk="1" hangingPunct="1">
              <a:buFont typeface="Wingdings" panose="05000000000000000000" pitchFamily="2" charset="2"/>
              <a:buChar char="Ø"/>
            </a:pPr>
            <a:r>
              <a:rPr lang="zh-TW" altLang="en-US" sz="3600" smtClean="0"/>
              <a:t>同儕間建立起溝通，邁向好的人際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zh-TW" altLang="en-US" b="1" smtClean="0"/>
              <a:t>西賽羅</a:t>
            </a:r>
          </a:p>
        </p:txBody>
      </p:sp>
      <p:sp>
        <p:nvSpPr>
          <p:cNvPr id="4" name="文字方塊 3"/>
          <p:cNvSpPr txBox="1"/>
          <p:nvPr/>
        </p:nvSpPr>
        <p:spPr>
          <a:xfrm>
            <a:off x="1258888" y="2408238"/>
            <a:ext cx="6540500" cy="3970337"/>
          </a:xfrm>
          <a:prstGeom prst="rect">
            <a:avLst/>
          </a:prstGeom>
          <a:noFill/>
        </p:spPr>
        <p:txBody>
          <a:bodyPr wrap="none">
            <a:spAutoFit/>
          </a:bodyPr>
          <a:lstStyle/>
          <a:p>
            <a:pPr marL="514350" indent="-514350" fontAlgn="auto">
              <a:lnSpc>
                <a:spcPct val="150000"/>
              </a:lnSpc>
              <a:spcBef>
                <a:spcPts val="0"/>
              </a:spcBef>
              <a:spcAft>
                <a:spcPts val="0"/>
              </a:spcAft>
              <a:buFont typeface="+mj-lt"/>
              <a:buAutoNum type="arabicPeriod"/>
              <a:defRPr/>
            </a:pPr>
            <a:r>
              <a:rPr kumimoji="0" lang="zh-TW" altLang="en-US" sz="2800" dirty="0">
                <a:latin typeface="+mn-lt"/>
                <a:ea typeface="+mn-ea"/>
              </a:rPr>
              <a:t>由自然法的思想確立了二個平等原則</a:t>
            </a:r>
            <a:r>
              <a:rPr kumimoji="0" lang="en-US" altLang="zh-TW" sz="2800" dirty="0">
                <a:latin typeface="+mn-lt"/>
                <a:ea typeface="+mn-ea"/>
              </a:rPr>
              <a:t>:</a:t>
            </a:r>
          </a:p>
          <a:p>
            <a:pPr marL="514350" indent="-514350" fontAlgn="auto">
              <a:lnSpc>
                <a:spcPct val="150000"/>
              </a:lnSpc>
              <a:spcBef>
                <a:spcPts val="0"/>
              </a:spcBef>
              <a:spcAft>
                <a:spcPts val="0"/>
              </a:spcAft>
              <a:buFont typeface="Arial" pitchFamily="34" charset="0"/>
              <a:buChar char="•"/>
              <a:defRPr/>
            </a:pPr>
            <a:r>
              <a:rPr kumimoji="0" lang="zh-TW" altLang="en-US" sz="2800" dirty="0">
                <a:latin typeface="+mn-lt"/>
                <a:ea typeface="+mn-ea"/>
              </a:rPr>
              <a:t>在法律面前人人平等</a:t>
            </a:r>
            <a:endParaRPr kumimoji="0" lang="en-US" altLang="zh-TW" sz="2800" dirty="0">
              <a:latin typeface="+mn-lt"/>
              <a:ea typeface="+mn-ea"/>
            </a:endParaRPr>
          </a:p>
          <a:p>
            <a:pPr fontAlgn="auto">
              <a:lnSpc>
                <a:spcPct val="150000"/>
              </a:lnSpc>
              <a:spcBef>
                <a:spcPts val="0"/>
              </a:spcBef>
              <a:spcAft>
                <a:spcPts val="0"/>
              </a:spcAft>
              <a:defRPr/>
            </a:pPr>
            <a:r>
              <a:rPr kumimoji="0" lang="zh-TW" altLang="en-US" sz="2800" dirty="0">
                <a:latin typeface="+mn-lt"/>
                <a:ea typeface="+mn-ea"/>
              </a:rPr>
              <a:t>      </a:t>
            </a:r>
            <a:r>
              <a:rPr kumimoji="0" lang="en-US" altLang="zh-TW" sz="2800" dirty="0">
                <a:latin typeface="+mn-lt"/>
                <a:ea typeface="+mn-ea"/>
              </a:rPr>
              <a:t>(</a:t>
            </a:r>
            <a:r>
              <a:rPr kumimoji="0" lang="zh-TW" altLang="en-US" sz="2800" dirty="0">
                <a:latin typeface="+mn-lt"/>
                <a:ea typeface="+mn-ea"/>
              </a:rPr>
              <a:t>只限制是羅馬的公民</a:t>
            </a:r>
            <a:r>
              <a:rPr kumimoji="0" lang="en-US" altLang="zh-TW" sz="2800" dirty="0">
                <a:latin typeface="+mn-lt"/>
                <a:ea typeface="+mn-ea"/>
              </a:rPr>
              <a:t>)</a:t>
            </a:r>
          </a:p>
          <a:p>
            <a:pPr marL="514350" indent="-514350" fontAlgn="auto">
              <a:lnSpc>
                <a:spcPct val="150000"/>
              </a:lnSpc>
              <a:spcBef>
                <a:spcPts val="0"/>
              </a:spcBef>
              <a:spcAft>
                <a:spcPts val="0"/>
              </a:spcAft>
              <a:buFont typeface="Arial" pitchFamily="34" charset="0"/>
              <a:buChar char="•"/>
              <a:defRPr/>
            </a:pPr>
            <a:r>
              <a:rPr kumimoji="0" lang="zh-TW" altLang="en-US" sz="2800" dirty="0">
                <a:latin typeface="+mn-lt"/>
                <a:ea typeface="+mn-ea"/>
              </a:rPr>
              <a:t>人是理性的動物，人人平等的</a:t>
            </a:r>
            <a:endParaRPr kumimoji="0" lang="en-US" altLang="zh-TW" sz="2800" dirty="0">
              <a:latin typeface="+mn-lt"/>
              <a:ea typeface="+mn-ea"/>
            </a:endParaRPr>
          </a:p>
          <a:p>
            <a:pPr fontAlgn="auto">
              <a:lnSpc>
                <a:spcPct val="150000"/>
              </a:lnSpc>
              <a:spcBef>
                <a:spcPts val="0"/>
              </a:spcBef>
              <a:spcAft>
                <a:spcPts val="0"/>
              </a:spcAft>
              <a:defRPr/>
            </a:pPr>
            <a:endParaRPr kumimoji="0" lang="en-US" altLang="zh-TW" sz="2800" dirty="0">
              <a:latin typeface="+mn-lt"/>
              <a:ea typeface="+mn-ea"/>
            </a:endParaRPr>
          </a:p>
          <a:p>
            <a:pPr fontAlgn="auto">
              <a:lnSpc>
                <a:spcPct val="150000"/>
              </a:lnSpc>
              <a:spcBef>
                <a:spcPts val="0"/>
              </a:spcBef>
              <a:spcAft>
                <a:spcPts val="0"/>
              </a:spcAft>
              <a:defRPr/>
            </a:pPr>
            <a:r>
              <a:rPr kumimoji="0" lang="en-US" altLang="zh-TW" sz="2800" dirty="0">
                <a:latin typeface="+mn-lt"/>
                <a:ea typeface="+mn-ea"/>
              </a:rPr>
              <a:t>2.</a:t>
            </a:r>
            <a:r>
              <a:rPr kumimoji="0" lang="zh-TW" altLang="en-US" sz="2800" dirty="0">
                <a:latin typeface="+mn-lt"/>
                <a:ea typeface="+mn-ea"/>
              </a:rPr>
              <a:t>    自然法奠定了羅馬法的基礎</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3213100"/>
            <a:ext cx="239553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a:spLocks noChangeArrowheads="1"/>
          </p:cNvSpPr>
          <p:nvPr/>
        </p:nvSpPr>
        <p:spPr bwMode="auto">
          <a:xfrm rot="-5400000">
            <a:off x="7585075" y="5783263"/>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idx="1"/>
          </p:nvPr>
        </p:nvSpPr>
        <p:spPr>
          <a:xfrm>
            <a:off x="698500" y="2503488"/>
            <a:ext cx="7747000" cy="3878262"/>
          </a:xfrm>
        </p:spPr>
        <p:txBody>
          <a:bodyPr/>
          <a:lstStyle/>
          <a:p>
            <a:pPr marL="0" indent="0" algn="ctr" eaLnBrk="1" hangingPunct="1">
              <a:buFont typeface="Wingdings" panose="05000000000000000000" pitchFamily="2" charset="2"/>
              <a:buNone/>
            </a:pPr>
            <a:r>
              <a:rPr lang="zh-TW" altLang="en-US" sz="4400" b="1" smtClean="0"/>
              <a:t>新住民火炬計畫</a:t>
            </a:r>
            <a:endParaRPr lang="en-US" altLang="zh-TW" sz="4400" b="1" smtClean="0"/>
          </a:p>
          <a:p>
            <a:pPr marL="0" indent="0" algn="ctr" eaLnBrk="1" hangingPunct="1">
              <a:buFont typeface="Wingdings" panose="05000000000000000000" pitchFamily="2" charset="2"/>
              <a:buNone/>
            </a:pPr>
            <a:endParaRPr lang="en-US" altLang="zh-TW" sz="3600" smtClean="0"/>
          </a:p>
          <a:p>
            <a:pPr marL="0" indent="0" eaLnBrk="1" hangingPunct="1">
              <a:buFont typeface="Wingdings" panose="05000000000000000000" pitchFamily="2" charset="2"/>
              <a:buNone/>
            </a:pPr>
            <a:r>
              <a:rPr lang="zh-TW" altLang="en-US" smtClean="0"/>
              <a:t>　</a:t>
            </a:r>
            <a:r>
              <a:rPr lang="en-US" altLang="zh-TW" smtClean="0">
                <a:hlinkClick r:id="rId2"/>
              </a:rPr>
              <a:t>http://www.youtube.com/watch?v=hQ6nmtbxHSo</a:t>
            </a:r>
            <a:endParaRPr lang="en-US" altLang="zh-TW" smtClean="0"/>
          </a:p>
        </p:txBody>
      </p:sp>
      <p:sp>
        <p:nvSpPr>
          <p:cNvPr id="162819" name="標題 1"/>
          <p:cNvSpPr>
            <a:spLocks noGrp="1"/>
          </p:cNvSpPr>
          <p:nvPr>
            <p:ph type="title"/>
          </p:nvPr>
        </p:nvSpPr>
        <p:spPr/>
        <p:txBody>
          <a:bodyPr/>
          <a:lstStyle/>
          <a:p>
            <a:pPr eaLnBrk="1" hangingPunct="1"/>
            <a:r>
              <a:rPr lang="zh-TW" altLang="en-US" b="1" smtClean="0"/>
              <a:t>相關影片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663575" y="188913"/>
            <a:ext cx="7851775" cy="1828800"/>
          </a:xfrm>
        </p:spPr>
        <p:txBody>
          <a:bodyPr/>
          <a:lstStyle/>
          <a:p>
            <a:pPr eaLnBrk="1" hangingPunct="1"/>
            <a:r>
              <a:rPr lang="zh-TW" altLang="en-US" b="1" smtClean="0"/>
              <a:t>小結論</a:t>
            </a:r>
          </a:p>
        </p:txBody>
      </p:sp>
      <p:sp>
        <p:nvSpPr>
          <p:cNvPr id="3" name="副標題 2"/>
          <p:cNvSpPr>
            <a:spLocks noGrp="1"/>
          </p:cNvSpPr>
          <p:nvPr>
            <p:ph type="subTitle" idx="4294967295"/>
          </p:nvPr>
        </p:nvSpPr>
        <p:spPr>
          <a:xfrm>
            <a:off x="611188" y="1773238"/>
            <a:ext cx="7854950" cy="1800225"/>
          </a:xfrm>
        </p:spPr>
        <p:txBody>
          <a:bodyPr/>
          <a:lstStyle/>
          <a:p>
            <a:pPr eaLnBrk="1" hangingPunct="1">
              <a:lnSpc>
                <a:spcPct val="150000"/>
              </a:lnSpc>
            </a:pPr>
            <a:r>
              <a:rPr lang="zh-TW" altLang="en-US" sz="3600" smtClean="0"/>
              <a:t>多提供幫助與關懷，避免他們競爭力輸人，與本籍小孩的差距縮小。</a:t>
            </a:r>
            <a:endParaRPr lang="en-US" altLang="zh-TW" sz="3600" smtClean="0"/>
          </a:p>
          <a:p>
            <a:pPr eaLnBrk="1" hangingPunct="1"/>
            <a:endParaRPr lang="zh-TW" altLang="en-US" i="1"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9588" y="3671888"/>
            <a:ext cx="3700462"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p:cNvSpPr txBox="1">
            <a:spLocks noChangeArrowheads="1"/>
          </p:cNvSpPr>
          <p:nvPr/>
        </p:nvSpPr>
        <p:spPr bwMode="auto">
          <a:xfrm>
            <a:off x="5867400" y="4511675"/>
            <a:ext cx="3097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3200">
                <a:solidFill>
                  <a:srgbClr val="FF0000"/>
                </a:solidFill>
              </a:rPr>
              <a:t>我們不會輸的</a:t>
            </a:r>
            <a:r>
              <a:rPr kumimoji="0" lang="en-US" altLang="zh-TW" sz="3200">
                <a:solidFill>
                  <a:srgbClr val="FF0000"/>
                </a:solidFill>
              </a:rPr>
              <a:t>!!</a:t>
            </a:r>
            <a:endParaRPr kumimoji="0" lang="zh-TW" altLang="en-US" sz="3200">
              <a:solidFill>
                <a:srgbClr val="FF0000"/>
              </a:solidFill>
            </a:endParaRPr>
          </a:p>
        </p:txBody>
      </p:sp>
      <p:sp>
        <p:nvSpPr>
          <p:cNvPr id="5" name="文字方塊 4"/>
          <p:cNvSpPr txBox="1">
            <a:spLocks noChangeArrowheads="1"/>
          </p:cNvSpPr>
          <p:nvPr/>
        </p:nvSpPr>
        <p:spPr bwMode="auto">
          <a:xfrm>
            <a:off x="2627313" y="6308725"/>
            <a:ext cx="2792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1400"/>
              <a:t>來源：Ｇｏｏｌｅ圖片</a:t>
            </a:r>
            <a:endParaRPr kumimoji="0" lang="en-US" altLang="zh-TW"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P spid="5"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1547813" y="2492375"/>
            <a:ext cx="6778625" cy="1731963"/>
          </a:xfrm>
        </p:spPr>
        <p:txBody>
          <a:bodyPr/>
          <a:lstStyle/>
          <a:p>
            <a:pPr algn="l" eaLnBrk="1" hangingPunct="1"/>
            <a:r>
              <a:rPr lang="zh-TW" altLang="en-US" b="1" smtClean="0"/>
              <a:t>Ａ</a:t>
            </a:r>
            <a:r>
              <a:rPr lang="en-US" altLang="zh-TW" b="1" smtClean="0"/>
              <a:t>ns</a:t>
            </a:r>
            <a:r>
              <a:rPr lang="zh-TW" altLang="en-US" b="1" smtClean="0"/>
              <a:t>　</a:t>
            </a:r>
            <a:r>
              <a:rPr lang="en-US" altLang="zh-TW" b="1" smtClean="0"/>
              <a:t>3  </a:t>
            </a:r>
            <a:r>
              <a:rPr lang="zh-TW" altLang="en-US" b="1" smtClean="0"/>
              <a:t>貧富差距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4294967295"/>
          </p:nvPr>
        </p:nvSpPr>
        <p:spPr>
          <a:xfrm>
            <a:off x="539750" y="404813"/>
            <a:ext cx="7993063" cy="2124075"/>
          </a:xfrm>
        </p:spPr>
        <p:txBody>
          <a:bodyPr/>
          <a:lstStyle/>
          <a:p>
            <a:pPr eaLnBrk="1" hangingPunct="1">
              <a:lnSpc>
                <a:spcPct val="150000"/>
              </a:lnSpc>
            </a:pPr>
            <a:r>
              <a:rPr lang="zh-TW" altLang="en-US" sz="3600" smtClean="0"/>
              <a:t>經歷過不景氣後，窮者更窮，富者還是很有錢</a:t>
            </a:r>
            <a:endParaRPr lang="en-US" altLang="zh-TW" sz="3600" smtClean="0"/>
          </a:p>
          <a:p>
            <a:pPr eaLnBrk="1" hangingPunct="1"/>
            <a:endParaRPr lang="zh-TW" altLang="en-US" sz="3600" smtClean="0"/>
          </a:p>
        </p:txBody>
      </p:sp>
      <p:sp>
        <p:nvSpPr>
          <p:cNvPr id="4" name="矩形 3"/>
          <p:cNvSpPr/>
          <p:nvPr/>
        </p:nvSpPr>
        <p:spPr>
          <a:xfrm>
            <a:off x="1547813" y="2420938"/>
            <a:ext cx="6048375" cy="151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400" dirty="0"/>
              <a:t>低收入戶的三餐不能溫飽</a:t>
            </a:r>
          </a:p>
        </p:txBody>
      </p:sp>
      <p:sp>
        <p:nvSpPr>
          <p:cNvPr id="5" name="矩形 4"/>
          <p:cNvSpPr/>
          <p:nvPr/>
        </p:nvSpPr>
        <p:spPr>
          <a:xfrm>
            <a:off x="1476375" y="4292600"/>
            <a:ext cx="6264275" cy="1657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400" dirty="0"/>
              <a:t>有錢人依然開著跑車到處跑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823913" y="260350"/>
            <a:ext cx="7851775" cy="1439863"/>
          </a:xfrm>
        </p:spPr>
        <p:txBody>
          <a:bodyPr/>
          <a:lstStyle/>
          <a:p>
            <a:pPr eaLnBrk="1" hangingPunct="1"/>
            <a:r>
              <a:rPr lang="zh-TW" altLang="en-US" b="1" smtClean="0"/>
              <a:t>累進稅率</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44675"/>
            <a:ext cx="7466012"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a:spLocks noChangeArrowheads="1"/>
          </p:cNvSpPr>
          <p:nvPr/>
        </p:nvSpPr>
        <p:spPr bwMode="auto">
          <a:xfrm>
            <a:off x="3419475" y="5805488"/>
            <a:ext cx="3384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1400"/>
              <a:t>來源：財政部台北國稅局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827088" y="404813"/>
            <a:ext cx="7851775" cy="1366837"/>
          </a:xfrm>
        </p:spPr>
        <p:txBody>
          <a:bodyPr/>
          <a:lstStyle/>
          <a:p>
            <a:pPr eaLnBrk="1" hangingPunct="1"/>
            <a:r>
              <a:rPr lang="zh-TW" altLang="en-US" b="1" smtClean="0"/>
              <a:t>奢侈稅</a:t>
            </a:r>
          </a:p>
        </p:txBody>
      </p:sp>
      <p:sp>
        <p:nvSpPr>
          <p:cNvPr id="3" name="副標題 2"/>
          <p:cNvSpPr>
            <a:spLocks noGrp="1"/>
          </p:cNvSpPr>
          <p:nvPr>
            <p:ph type="subTitle" idx="4294967295"/>
          </p:nvPr>
        </p:nvSpPr>
        <p:spPr>
          <a:xfrm>
            <a:off x="755650" y="2132013"/>
            <a:ext cx="7993063" cy="4321175"/>
          </a:xfrm>
        </p:spPr>
        <p:txBody>
          <a:bodyPr/>
          <a:lstStyle/>
          <a:p>
            <a:pPr marL="571500" indent="-571500" eaLnBrk="1" hangingPunct="1">
              <a:lnSpc>
                <a:spcPct val="150000"/>
              </a:lnSpc>
              <a:buFont typeface="Wingdings" panose="05000000000000000000" pitchFamily="2" charset="2"/>
              <a:buChar char="Ø"/>
            </a:pPr>
            <a:r>
              <a:rPr lang="zh-TW" altLang="en-US" sz="4000" smtClean="0"/>
              <a:t>又稱富人稅</a:t>
            </a:r>
            <a:endParaRPr lang="en-US" altLang="zh-TW" sz="4000" smtClean="0"/>
          </a:p>
          <a:p>
            <a:pPr marL="571500" indent="-571500" eaLnBrk="1" hangingPunct="1">
              <a:lnSpc>
                <a:spcPct val="150000"/>
              </a:lnSpc>
              <a:buFont typeface="Wingdings" panose="05000000000000000000" pitchFamily="2" charset="2"/>
              <a:buChar char="Ø"/>
            </a:pPr>
            <a:r>
              <a:rPr lang="zh-TW" altLang="en-US" sz="4000" smtClean="0"/>
              <a:t>房屋、土地、遊艇、飛機等等</a:t>
            </a:r>
            <a:endParaRPr lang="en-US" altLang="zh-TW" sz="4000" smtClean="0"/>
          </a:p>
          <a:p>
            <a:pPr marL="571500" indent="-571500" eaLnBrk="1" hangingPunct="1">
              <a:lnSpc>
                <a:spcPct val="150000"/>
              </a:lnSpc>
              <a:buFont typeface="Wingdings" panose="05000000000000000000" pitchFamily="2" charset="2"/>
              <a:buChar char="Ø"/>
            </a:pPr>
            <a:r>
              <a:rPr lang="zh-TW" altLang="en-US" sz="4000" smtClean="0"/>
              <a:t>稅率：</a:t>
            </a:r>
            <a:r>
              <a:rPr lang="en-US" altLang="zh-TW" sz="4000" smtClean="0"/>
              <a:t>1</a:t>
            </a:r>
            <a:r>
              <a:rPr lang="zh-TW" altLang="en-US" sz="4000" smtClean="0"/>
              <a:t>年內移轉：課稅</a:t>
            </a:r>
            <a:r>
              <a:rPr lang="en-US" altLang="zh-TW" sz="4000" smtClean="0"/>
              <a:t>15% </a:t>
            </a:r>
            <a:r>
              <a:rPr lang="zh-TW" altLang="en-US" sz="4000" smtClean="0"/>
              <a:t>；</a:t>
            </a:r>
            <a:r>
              <a:rPr lang="en-US" altLang="zh-TW" sz="4000" smtClean="0"/>
              <a:t>1~2</a:t>
            </a:r>
            <a:r>
              <a:rPr lang="zh-TW" altLang="en-US" sz="4000" smtClean="0"/>
              <a:t>年內移轉：課稅</a:t>
            </a:r>
            <a:r>
              <a:rPr lang="en-US" altLang="zh-TW" sz="4000" smtClean="0"/>
              <a:t>10% </a:t>
            </a:r>
            <a:endParaRPr lang="zh-TW" altLang="en-US" sz="4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684213" y="-26988"/>
            <a:ext cx="7851775" cy="2303463"/>
          </a:xfrm>
        </p:spPr>
        <p:txBody>
          <a:bodyPr/>
          <a:lstStyle/>
          <a:p>
            <a:pPr eaLnBrk="1" hangingPunct="1"/>
            <a:r>
              <a:rPr lang="en-US" altLang="zh-TW" b="1" smtClean="0"/>
              <a:t>102</a:t>
            </a:r>
            <a:r>
              <a:rPr lang="zh-TW" altLang="en-US" b="1" smtClean="0"/>
              <a:t>年度臺北市低收入戶家庭生活扶助標準表</a:t>
            </a:r>
          </a:p>
        </p:txBody>
      </p:sp>
      <p:sp>
        <p:nvSpPr>
          <p:cNvPr id="3" name="副標題 2"/>
          <p:cNvSpPr>
            <a:spLocks noGrp="1"/>
          </p:cNvSpPr>
          <p:nvPr>
            <p:ph type="subTitle" idx="4294967295"/>
          </p:nvPr>
        </p:nvSpPr>
        <p:spPr>
          <a:xfrm>
            <a:off x="757238" y="2060575"/>
            <a:ext cx="7991475" cy="4681538"/>
          </a:xfrm>
        </p:spPr>
        <p:txBody>
          <a:bodyPr rtlCol="0">
            <a:normAutofit lnSpcReduction="10000"/>
          </a:bodyPr>
          <a:lstStyle/>
          <a:p>
            <a:pPr marL="365760" indent="-365760" eaLnBrk="1" fontAlgn="auto" hangingPunct="1">
              <a:lnSpc>
                <a:spcPct val="150000"/>
              </a:lnSpc>
              <a:spcAft>
                <a:spcPts val="0"/>
              </a:spcAft>
              <a:defRPr/>
            </a:pPr>
            <a:r>
              <a:rPr lang="zh-TW" altLang="en-US" sz="3200" dirty="0" smtClean="0">
                <a:solidFill>
                  <a:schemeClr val="tx1">
                    <a:lumMod val="85000"/>
                    <a:lumOff val="15000"/>
                  </a:schemeClr>
                </a:solidFill>
              </a:rPr>
              <a:t>第</a:t>
            </a:r>
            <a:r>
              <a:rPr lang="en-US" altLang="zh-TW" sz="3200" dirty="0">
                <a:solidFill>
                  <a:schemeClr val="tx1">
                    <a:lumMod val="85000"/>
                    <a:lumOff val="15000"/>
                  </a:schemeClr>
                </a:solidFill>
              </a:rPr>
              <a:t>0</a:t>
            </a:r>
            <a:r>
              <a:rPr lang="zh-TW" altLang="en-US" sz="3200" dirty="0" smtClean="0">
                <a:solidFill>
                  <a:schemeClr val="tx1">
                    <a:lumMod val="85000"/>
                    <a:lumOff val="15000"/>
                  </a:schemeClr>
                </a:solidFill>
              </a:rPr>
              <a:t>類全</a:t>
            </a:r>
            <a:r>
              <a:rPr lang="zh-TW" altLang="en-US" sz="3200" dirty="0">
                <a:solidFill>
                  <a:schemeClr val="tx1">
                    <a:lumMod val="85000"/>
                    <a:lumOff val="15000"/>
                  </a:schemeClr>
                </a:solidFill>
              </a:rPr>
              <a:t>戶均無收入　　</a:t>
            </a:r>
            <a:endParaRPr lang="en-US" altLang="zh-TW" sz="3200" dirty="0" smtClean="0">
              <a:solidFill>
                <a:schemeClr val="tx1">
                  <a:lumMod val="85000"/>
                  <a:lumOff val="15000"/>
                </a:schemeClr>
              </a:solidFill>
            </a:endParaRPr>
          </a:p>
          <a:p>
            <a:pPr marL="365760" indent="-365760" eaLnBrk="1" fontAlgn="auto" hangingPunct="1">
              <a:lnSpc>
                <a:spcPct val="150000"/>
              </a:lnSpc>
              <a:spcAft>
                <a:spcPts val="0"/>
              </a:spcAft>
              <a:defRPr/>
            </a:pPr>
            <a:r>
              <a:rPr lang="zh-TW" altLang="en-US" sz="3200" dirty="0" smtClean="0">
                <a:solidFill>
                  <a:schemeClr val="tx1">
                    <a:lumMod val="85000"/>
                    <a:lumOff val="15000"/>
                  </a:schemeClr>
                </a:solidFill>
              </a:rPr>
              <a:t>每人</a:t>
            </a:r>
            <a:r>
              <a:rPr lang="zh-TW" altLang="en-US" sz="3200" dirty="0">
                <a:solidFill>
                  <a:schemeClr val="tx1">
                    <a:lumMod val="85000"/>
                    <a:lumOff val="15000"/>
                  </a:schemeClr>
                </a:solidFill>
              </a:rPr>
              <a:t>可領取</a:t>
            </a:r>
            <a:r>
              <a:rPr lang="en-US" altLang="zh-TW" sz="3200" dirty="0">
                <a:solidFill>
                  <a:schemeClr val="tx1">
                    <a:lumMod val="85000"/>
                    <a:lumOff val="15000"/>
                  </a:schemeClr>
                </a:solidFill>
              </a:rPr>
              <a:t>14,794</a:t>
            </a:r>
            <a:r>
              <a:rPr lang="zh-TW" altLang="en-US" sz="3200" dirty="0">
                <a:solidFill>
                  <a:schemeClr val="tx1">
                    <a:lumMod val="85000"/>
                    <a:lumOff val="15000"/>
                  </a:schemeClr>
                </a:solidFill>
              </a:rPr>
              <a:t>元生活扶助費；第三口（含）以上領</a:t>
            </a:r>
            <a:r>
              <a:rPr lang="en-US" altLang="zh-TW" sz="3200" dirty="0">
                <a:solidFill>
                  <a:schemeClr val="tx1">
                    <a:lumMod val="85000"/>
                    <a:lumOff val="15000"/>
                  </a:schemeClr>
                </a:solidFill>
              </a:rPr>
              <a:t>13,200</a:t>
            </a:r>
            <a:r>
              <a:rPr lang="zh-TW" altLang="en-US" sz="3200" dirty="0">
                <a:solidFill>
                  <a:schemeClr val="tx1">
                    <a:lumMod val="85000"/>
                    <a:lumOff val="15000"/>
                  </a:schemeClr>
                </a:solidFill>
              </a:rPr>
              <a:t>元</a:t>
            </a:r>
            <a:r>
              <a:rPr lang="zh-TW" altLang="en-US" sz="3200" dirty="0" smtClean="0">
                <a:solidFill>
                  <a:schemeClr val="tx1">
                    <a:lumMod val="85000"/>
                    <a:lumOff val="15000"/>
                  </a:schemeClr>
                </a:solidFill>
              </a:rPr>
              <a:t>。</a:t>
            </a:r>
            <a:endParaRPr lang="en-US" altLang="zh-TW" sz="3200" dirty="0" smtClean="0">
              <a:solidFill>
                <a:schemeClr val="tx1">
                  <a:lumMod val="85000"/>
                  <a:lumOff val="15000"/>
                </a:schemeClr>
              </a:solidFill>
            </a:endParaRPr>
          </a:p>
          <a:p>
            <a:pPr marL="365760" indent="-365760" eaLnBrk="1" fontAlgn="auto" hangingPunct="1">
              <a:lnSpc>
                <a:spcPct val="150000"/>
              </a:lnSpc>
              <a:spcAft>
                <a:spcPts val="0"/>
              </a:spcAft>
              <a:defRPr/>
            </a:pPr>
            <a:r>
              <a:rPr lang="zh-TW" altLang="en-US" sz="3200" dirty="0">
                <a:solidFill>
                  <a:schemeClr val="tx1">
                    <a:lumMod val="85000"/>
                    <a:lumOff val="15000"/>
                  </a:schemeClr>
                </a:solidFill>
              </a:rPr>
              <a:t>第</a:t>
            </a:r>
            <a:r>
              <a:rPr lang="en-US" altLang="zh-TW" sz="3200" dirty="0">
                <a:solidFill>
                  <a:schemeClr val="tx1">
                    <a:lumMod val="85000"/>
                    <a:lumOff val="15000"/>
                  </a:schemeClr>
                </a:solidFill>
              </a:rPr>
              <a:t>1</a:t>
            </a:r>
            <a:r>
              <a:rPr lang="zh-TW" altLang="en-US" sz="3200" dirty="0" smtClean="0">
                <a:solidFill>
                  <a:schemeClr val="tx1">
                    <a:lumMod val="85000"/>
                    <a:lumOff val="15000"/>
                  </a:schemeClr>
                </a:solidFill>
              </a:rPr>
              <a:t>類全</a:t>
            </a:r>
            <a:r>
              <a:rPr lang="zh-TW" altLang="en-US" sz="3200" dirty="0">
                <a:solidFill>
                  <a:schemeClr val="tx1">
                    <a:lumMod val="85000"/>
                    <a:lumOff val="15000"/>
                  </a:schemeClr>
                </a:solidFill>
              </a:rPr>
              <a:t>戶平均每人每月總收入大於</a:t>
            </a:r>
            <a:r>
              <a:rPr lang="en-US" altLang="zh-TW" sz="3200" dirty="0">
                <a:solidFill>
                  <a:schemeClr val="tx1">
                    <a:lumMod val="85000"/>
                    <a:lumOff val="15000"/>
                  </a:schemeClr>
                </a:solidFill>
              </a:rPr>
              <a:t>0</a:t>
            </a:r>
            <a:r>
              <a:rPr lang="zh-TW" altLang="en-US" sz="3200" dirty="0">
                <a:solidFill>
                  <a:schemeClr val="tx1">
                    <a:lumMod val="85000"/>
                    <a:lumOff val="15000"/>
                  </a:schemeClr>
                </a:solidFill>
              </a:rPr>
              <a:t>元，小於等於</a:t>
            </a:r>
            <a:r>
              <a:rPr lang="en-US" altLang="zh-TW" sz="3200" dirty="0">
                <a:solidFill>
                  <a:schemeClr val="tx1">
                    <a:lumMod val="85000"/>
                    <a:lumOff val="15000"/>
                  </a:schemeClr>
                </a:solidFill>
              </a:rPr>
              <a:t>1,938</a:t>
            </a:r>
            <a:r>
              <a:rPr lang="zh-TW" altLang="en-US" sz="3200" dirty="0">
                <a:solidFill>
                  <a:schemeClr val="tx1">
                    <a:lumMod val="85000"/>
                    <a:lumOff val="15000"/>
                  </a:schemeClr>
                </a:solidFill>
              </a:rPr>
              <a:t>元</a:t>
            </a:r>
            <a:r>
              <a:rPr lang="zh-TW" altLang="en-US" sz="3200" dirty="0" smtClean="0">
                <a:solidFill>
                  <a:schemeClr val="tx1">
                    <a:lumMod val="85000"/>
                    <a:lumOff val="15000"/>
                  </a:schemeClr>
                </a:solidFill>
              </a:rPr>
              <a:t>。　</a:t>
            </a:r>
            <a:r>
              <a:rPr lang="zh-TW" altLang="en-US" sz="3200" dirty="0">
                <a:solidFill>
                  <a:schemeClr val="tx1">
                    <a:lumMod val="85000"/>
                    <a:lumOff val="15000"/>
                  </a:schemeClr>
                </a:solidFill>
              </a:rPr>
              <a:t>　</a:t>
            </a:r>
            <a:endParaRPr lang="en-US" altLang="zh-TW" sz="3200" dirty="0" smtClean="0">
              <a:solidFill>
                <a:schemeClr val="tx1">
                  <a:lumMod val="85000"/>
                  <a:lumOff val="15000"/>
                </a:schemeClr>
              </a:solidFill>
            </a:endParaRPr>
          </a:p>
          <a:p>
            <a:pPr marL="365760" indent="-365760" eaLnBrk="1" fontAlgn="auto" hangingPunct="1">
              <a:lnSpc>
                <a:spcPct val="150000"/>
              </a:lnSpc>
              <a:spcAft>
                <a:spcPts val="0"/>
              </a:spcAft>
              <a:defRPr/>
            </a:pPr>
            <a:r>
              <a:rPr lang="zh-TW" altLang="en-US" sz="3200" dirty="0" smtClean="0">
                <a:solidFill>
                  <a:schemeClr val="tx1">
                    <a:lumMod val="85000"/>
                    <a:lumOff val="15000"/>
                  </a:schemeClr>
                </a:solidFill>
              </a:rPr>
              <a:t>每人</a:t>
            </a:r>
            <a:r>
              <a:rPr lang="zh-TW" altLang="en-US" sz="3200" dirty="0">
                <a:solidFill>
                  <a:schemeClr val="tx1">
                    <a:lumMod val="85000"/>
                    <a:lumOff val="15000"/>
                  </a:schemeClr>
                </a:solidFill>
              </a:rPr>
              <a:t>可領取</a:t>
            </a:r>
            <a:r>
              <a:rPr lang="en-US" altLang="zh-TW" sz="3200" dirty="0">
                <a:solidFill>
                  <a:schemeClr val="tx1">
                    <a:lumMod val="85000"/>
                    <a:lumOff val="15000"/>
                  </a:schemeClr>
                </a:solidFill>
              </a:rPr>
              <a:t>13,400</a:t>
            </a:r>
            <a:r>
              <a:rPr lang="zh-TW" altLang="en-US" sz="3200" dirty="0">
                <a:solidFill>
                  <a:schemeClr val="tx1">
                    <a:lumMod val="85000"/>
                    <a:lumOff val="15000"/>
                  </a:schemeClr>
                </a:solidFill>
              </a:rPr>
              <a:t>元生活扶助費</a:t>
            </a:r>
            <a:r>
              <a:rPr lang="zh-TW" altLang="en-US" sz="3200" dirty="0" smtClean="0">
                <a:solidFill>
                  <a:schemeClr val="tx1">
                    <a:lumMod val="85000"/>
                    <a:lumOff val="15000"/>
                  </a:schemeClr>
                </a:solidFill>
              </a:rPr>
              <a:t>。</a:t>
            </a:r>
            <a:endParaRPr lang="zh-TW" altLang="en-US" sz="3200" dirty="0">
              <a:solidFill>
                <a:schemeClr val="tx1">
                  <a:lumMod val="85000"/>
                  <a:lumOff val="15000"/>
                </a:schemeClr>
              </a:solidFill>
            </a:endParaRPr>
          </a:p>
          <a:p>
            <a:pPr marL="365760" indent="-365760" eaLnBrk="1" fontAlgn="auto" hangingPunct="1">
              <a:lnSpc>
                <a:spcPct val="150000"/>
              </a:lnSpc>
              <a:spcAft>
                <a:spcPts val="0"/>
              </a:spcAft>
              <a:defRPr/>
            </a:pPr>
            <a:endParaRPr lang="zh-TW" altLang="en-US" dirty="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endParaRPr lang="zh-TW" altLang="en-US" dirty="0">
              <a:solidFill>
                <a:schemeClr val="tx1">
                  <a:lumMod val="85000"/>
                  <a:lumOff val="15000"/>
                </a:schemeClr>
              </a:solidFill>
            </a:endParaRPr>
          </a:p>
          <a:p>
            <a:pPr marL="365760" indent="-365760" eaLnBrk="1" fontAlgn="auto" hangingPunct="1">
              <a:lnSpc>
                <a:spcPct val="150000"/>
              </a:lnSpc>
              <a:spcAft>
                <a:spcPts val="0"/>
              </a:spcAft>
              <a:defRPr/>
            </a:pPr>
            <a:endParaRPr lang="zh-TW" altLang="en-US"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4294967295"/>
          </p:nvPr>
        </p:nvSpPr>
        <p:spPr>
          <a:xfrm>
            <a:off x="468313" y="333375"/>
            <a:ext cx="8424862" cy="6191250"/>
          </a:xfrm>
        </p:spPr>
        <p:txBody>
          <a:bodyPr rtlCol="0">
            <a:normAutofit lnSpcReduction="10000"/>
          </a:bodyPr>
          <a:lstStyle/>
          <a:p>
            <a:pPr marL="365760" indent="-365760" eaLnBrk="1" fontAlgn="auto" hangingPunct="1">
              <a:lnSpc>
                <a:spcPct val="150000"/>
              </a:lnSpc>
              <a:spcAft>
                <a:spcPts val="0"/>
              </a:spcAft>
              <a:defRPr/>
            </a:pPr>
            <a:r>
              <a:rPr lang="zh-TW" altLang="en-US" sz="2800" dirty="0">
                <a:solidFill>
                  <a:schemeClr val="tx1">
                    <a:lumMod val="85000"/>
                    <a:lumOff val="15000"/>
                  </a:schemeClr>
                </a:solidFill>
              </a:rPr>
              <a:t>第</a:t>
            </a:r>
            <a:r>
              <a:rPr lang="en-US" altLang="zh-TW" sz="2800" dirty="0">
                <a:solidFill>
                  <a:schemeClr val="tx1">
                    <a:lumMod val="85000"/>
                    <a:lumOff val="15000"/>
                  </a:schemeClr>
                </a:solidFill>
              </a:rPr>
              <a:t>2</a:t>
            </a:r>
            <a:r>
              <a:rPr lang="zh-TW" altLang="en-US" sz="2800" dirty="0" smtClean="0">
                <a:solidFill>
                  <a:schemeClr val="tx1">
                    <a:lumMod val="85000"/>
                    <a:lumOff val="15000"/>
                  </a:schemeClr>
                </a:solidFill>
              </a:rPr>
              <a:t>類全</a:t>
            </a:r>
            <a:r>
              <a:rPr lang="zh-TW" altLang="en-US" sz="2800" dirty="0">
                <a:solidFill>
                  <a:schemeClr val="tx1">
                    <a:lumMod val="85000"/>
                    <a:lumOff val="15000"/>
                  </a:schemeClr>
                </a:solidFill>
              </a:rPr>
              <a:t>戶平均每人每月總收入大於</a:t>
            </a:r>
            <a:r>
              <a:rPr lang="en-US" altLang="zh-TW" sz="2800" dirty="0">
                <a:solidFill>
                  <a:schemeClr val="tx1">
                    <a:lumMod val="85000"/>
                    <a:lumOff val="15000"/>
                  </a:schemeClr>
                </a:solidFill>
              </a:rPr>
              <a:t>1,938</a:t>
            </a:r>
            <a:r>
              <a:rPr lang="zh-TW" altLang="en-US" sz="2800" dirty="0">
                <a:solidFill>
                  <a:schemeClr val="tx1">
                    <a:lumMod val="85000"/>
                    <a:lumOff val="15000"/>
                  </a:schemeClr>
                </a:solidFill>
              </a:rPr>
              <a:t>元，小於等於</a:t>
            </a:r>
            <a:r>
              <a:rPr lang="en-US" altLang="zh-TW" sz="2800" dirty="0">
                <a:solidFill>
                  <a:schemeClr val="tx1">
                    <a:lumMod val="85000"/>
                    <a:lumOff val="15000"/>
                  </a:schemeClr>
                </a:solidFill>
              </a:rPr>
              <a:t>7,750</a:t>
            </a:r>
            <a:r>
              <a:rPr lang="zh-TW" altLang="en-US" sz="2800" dirty="0">
                <a:solidFill>
                  <a:schemeClr val="tx1">
                    <a:lumMod val="85000"/>
                    <a:lumOff val="15000"/>
                  </a:schemeClr>
                </a:solidFill>
              </a:rPr>
              <a:t>元</a:t>
            </a:r>
            <a:r>
              <a:rPr lang="zh-TW" altLang="en-US" sz="2800" dirty="0" smtClean="0">
                <a:solidFill>
                  <a:schemeClr val="tx1">
                    <a:lumMod val="85000"/>
                    <a:lumOff val="15000"/>
                  </a:schemeClr>
                </a:solidFill>
              </a:rPr>
              <a:t>。　</a:t>
            </a:r>
            <a:endParaRPr lang="en-US" altLang="zh-TW" sz="2800" dirty="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　　</a:t>
            </a:r>
            <a:endParaRPr lang="zh-TW" altLang="en-US" sz="2800" dirty="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　１</a:t>
            </a:r>
            <a:r>
              <a:rPr lang="en-US" altLang="zh-TW" sz="2800" dirty="0" smtClean="0">
                <a:solidFill>
                  <a:schemeClr val="tx1">
                    <a:lumMod val="85000"/>
                    <a:lumOff val="15000"/>
                  </a:schemeClr>
                </a:solidFill>
              </a:rPr>
              <a:t>.</a:t>
            </a:r>
            <a:r>
              <a:rPr lang="zh-TW" altLang="en-US" sz="2800" dirty="0">
                <a:solidFill>
                  <a:schemeClr val="tx1">
                    <a:lumMod val="85000"/>
                    <a:lumOff val="15000"/>
                  </a:schemeClr>
                </a:solidFill>
              </a:rPr>
              <a:t>全戶可領取</a:t>
            </a:r>
            <a:r>
              <a:rPr lang="en-US" altLang="zh-TW" sz="2800" dirty="0">
                <a:solidFill>
                  <a:schemeClr val="tx1">
                    <a:lumMod val="85000"/>
                    <a:lumOff val="15000"/>
                  </a:schemeClr>
                </a:solidFill>
              </a:rPr>
              <a:t>6,800</a:t>
            </a:r>
            <a:r>
              <a:rPr lang="zh-TW" altLang="en-US" sz="2800" dirty="0">
                <a:solidFill>
                  <a:schemeClr val="tx1">
                    <a:lumMod val="85000"/>
                    <a:lumOff val="15000"/>
                  </a:schemeClr>
                </a:solidFill>
              </a:rPr>
              <a:t>元家庭生活扶助費。</a:t>
            </a:r>
          </a:p>
          <a:p>
            <a:pPr marL="0" indent="0"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　２</a:t>
            </a:r>
            <a:r>
              <a:rPr lang="en-US" altLang="zh-TW" sz="2800" dirty="0" smtClean="0">
                <a:solidFill>
                  <a:schemeClr val="tx1">
                    <a:lumMod val="85000"/>
                    <a:lumOff val="15000"/>
                  </a:schemeClr>
                </a:solidFill>
              </a:rPr>
              <a:t>.</a:t>
            </a:r>
            <a:r>
              <a:rPr lang="zh-TW" altLang="en-US" sz="2800" dirty="0">
                <a:solidFill>
                  <a:schemeClr val="tx1">
                    <a:lumMod val="85000"/>
                    <a:lumOff val="15000"/>
                  </a:schemeClr>
                </a:solidFill>
              </a:rPr>
              <a:t>若家戶內有未滿</a:t>
            </a:r>
            <a:r>
              <a:rPr lang="en-US" altLang="zh-TW" sz="2800" dirty="0">
                <a:solidFill>
                  <a:schemeClr val="tx1">
                    <a:lumMod val="85000"/>
                    <a:lumOff val="15000"/>
                  </a:schemeClr>
                </a:solidFill>
              </a:rPr>
              <a:t>18</a:t>
            </a:r>
            <a:r>
              <a:rPr lang="zh-TW" altLang="en-US" sz="2800" dirty="0">
                <a:solidFill>
                  <a:schemeClr val="tx1">
                    <a:lumMod val="85000"/>
                    <a:lumOff val="15000"/>
                  </a:schemeClr>
                </a:solidFill>
              </a:rPr>
              <a:t>歲兒童或少年，每增加</a:t>
            </a:r>
            <a:r>
              <a:rPr lang="zh-TW" altLang="en-US" sz="2800" dirty="0" smtClean="0">
                <a:solidFill>
                  <a:schemeClr val="tx1">
                    <a:lumMod val="85000"/>
                    <a:lumOff val="15000"/>
                  </a:schemeClr>
                </a:solidFill>
              </a:rPr>
              <a:t>一口</a:t>
            </a:r>
            <a:endParaRPr lang="en-US" altLang="zh-TW" sz="28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2800" dirty="0">
                <a:solidFill>
                  <a:schemeClr val="tx1">
                    <a:lumMod val="85000"/>
                    <a:lumOff val="15000"/>
                  </a:schemeClr>
                </a:solidFill>
              </a:rPr>
              <a:t>　</a:t>
            </a:r>
            <a:r>
              <a:rPr lang="zh-TW" altLang="en-US" sz="2800" dirty="0" smtClean="0">
                <a:solidFill>
                  <a:schemeClr val="tx1">
                    <a:lumMod val="85000"/>
                    <a:lumOff val="15000"/>
                  </a:schemeClr>
                </a:solidFill>
              </a:rPr>
              <a:t>　，</a:t>
            </a:r>
            <a:r>
              <a:rPr lang="zh-TW" altLang="en-US" sz="2800" dirty="0">
                <a:solidFill>
                  <a:schemeClr val="tx1">
                    <a:lumMod val="85000"/>
                    <a:lumOff val="15000"/>
                  </a:schemeClr>
                </a:solidFill>
              </a:rPr>
              <a:t>該家戶增發</a:t>
            </a:r>
            <a:r>
              <a:rPr lang="en-US" altLang="zh-TW" sz="2800" dirty="0">
                <a:solidFill>
                  <a:schemeClr val="tx1">
                    <a:lumMod val="85000"/>
                    <a:lumOff val="15000"/>
                  </a:schemeClr>
                </a:solidFill>
              </a:rPr>
              <a:t>7,300</a:t>
            </a:r>
            <a:r>
              <a:rPr lang="zh-TW" altLang="en-US" sz="2800" dirty="0">
                <a:solidFill>
                  <a:schemeClr val="tx1">
                    <a:lumMod val="85000"/>
                    <a:lumOff val="15000"/>
                  </a:schemeClr>
                </a:solidFill>
              </a:rPr>
              <a:t>元家庭生活扶助費。</a:t>
            </a:r>
          </a:p>
          <a:p>
            <a:pPr marL="0" indent="0"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　３</a:t>
            </a:r>
            <a:r>
              <a:rPr lang="en-US" altLang="zh-TW" sz="2800" dirty="0" smtClean="0">
                <a:solidFill>
                  <a:schemeClr val="tx1">
                    <a:lumMod val="85000"/>
                    <a:lumOff val="15000"/>
                  </a:schemeClr>
                </a:solidFill>
              </a:rPr>
              <a:t>.</a:t>
            </a:r>
            <a:r>
              <a:rPr lang="zh-TW" altLang="en-US" sz="2800" dirty="0">
                <a:solidFill>
                  <a:schemeClr val="tx1">
                    <a:lumMod val="85000"/>
                    <a:lumOff val="15000"/>
                  </a:schemeClr>
                </a:solidFill>
              </a:rPr>
              <a:t>如單列一口未滿</a:t>
            </a:r>
            <a:r>
              <a:rPr lang="en-US" altLang="zh-TW" sz="2800" dirty="0">
                <a:solidFill>
                  <a:schemeClr val="tx1">
                    <a:lumMod val="85000"/>
                    <a:lumOff val="15000"/>
                  </a:schemeClr>
                </a:solidFill>
              </a:rPr>
              <a:t>18</a:t>
            </a:r>
            <a:r>
              <a:rPr lang="zh-TW" altLang="en-US" sz="2800" dirty="0">
                <a:solidFill>
                  <a:schemeClr val="tx1">
                    <a:lumMod val="85000"/>
                    <a:lumOff val="15000"/>
                  </a:schemeClr>
                </a:solidFill>
              </a:rPr>
              <a:t>歲之兒童或少年，則僅</a:t>
            </a:r>
            <a:r>
              <a:rPr lang="zh-TW" altLang="en-US" sz="2800" dirty="0" smtClean="0">
                <a:solidFill>
                  <a:schemeClr val="tx1">
                    <a:lumMod val="85000"/>
                    <a:lumOff val="15000"/>
                  </a:schemeClr>
                </a:solidFill>
              </a:rPr>
              <a:t>核</a:t>
            </a:r>
            <a:endParaRPr lang="en-US" altLang="zh-TW" sz="28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2800" dirty="0">
                <a:solidFill>
                  <a:schemeClr val="tx1">
                    <a:lumMod val="85000"/>
                    <a:lumOff val="15000"/>
                  </a:schemeClr>
                </a:solidFill>
              </a:rPr>
              <a:t>　</a:t>
            </a:r>
            <a:r>
              <a:rPr lang="zh-TW" altLang="en-US" sz="2800" dirty="0" smtClean="0">
                <a:solidFill>
                  <a:schemeClr val="tx1">
                    <a:lumMod val="85000"/>
                    <a:lumOff val="15000"/>
                  </a:schemeClr>
                </a:solidFill>
              </a:rPr>
              <a:t>　發</a:t>
            </a:r>
            <a:r>
              <a:rPr lang="zh-TW" altLang="en-US" sz="2800" dirty="0">
                <a:solidFill>
                  <a:schemeClr val="tx1">
                    <a:lumMod val="85000"/>
                    <a:lumOff val="15000"/>
                  </a:schemeClr>
                </a:solidFill>
              </a:rPr>
              <a:t>兒童或少年生活扶助費，不得兼領家庭</a:t>
            </a:r>
            <a:r>
              <a:rPr lang="zh-TW" altLang="en-US" sz="2800" dirty="0" smtClean="0">
                <a:solidFill>
                  <a:schemeClr val="tx1">
                    <a:lumMod val="85000"/>
                    <a:lumOff val="15000"/>
                  </a:schemeClr>
                </a:solidFill>
              </a:rPr>
              <a:t>生</a:t>
            </a:r>
            <a:endParaRPr lang="en-US" altLang="zh-TW" sz="28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2800" dirty="0">
                <a:solidFill>
                  <a:schemeClr val="tx1">
                    <a:lumMod val="85000"/>
                    <a:lumOff val="15000"/>
                  </a:schemeClr>
                </a:solidFill>
              </a:rPr>
              <a:t>　</a:t>
            </a:r>
            <a:r>
              <a:rPr lang="zh-TW" altLang="en-US" sz="2800" dirty="0" smtClean="0">
                <a:solidFill>
                  <a:schemeClr val="tx1">
                    <a:lumMod val="85000"/>
                    <a:lumOff val="15000"/>
                  </a:schemeClr>
                </a:solidFill>
              </a:rPr>
              <a:t>　活</a:t>
            </a:r>
            <a:r>
              <a:rPr lang="zh-TW" altLang="en-US" sz="2800" dirty="0">
                <a:solidFill>
                  <a:schemeClr val="tx1">
                    <a:lumMod val="85000"/>
                    <a:lumOff val="15000"/>
                  </a:schemeClr>
                </a:solidFill>
              </a:rPr>
              <a:t>扶助費</a:t>
            </a:r>
            <a:r>
              <a:rPr lang="en-US" altLang="zh-TW" sz="2800" dirty="0">
                <a:solidFill>
                  <a:schemeClr val="tx1">
                    <a:lumMod val="85000"/>
                    <a:lumOff val="15000"/>
                  </a:schemeClr>
                </a:solidFill>
              </a:rPr>
              <a:t>6,800</a:t>
            </a:r>
            <a:r>
              <a:rPr lang="zh-TW" altLang="en-US" sz="2800" dirty="0">
                <a:solidFill>
                  <a:schemeClr val="tx1">
                    <a:lumMod val="85000"/>
                    <a:lumOff val="15000"/>
                  </a:schemeClr>
                </a:solidFill>
              </a:rPr>
              <a:t>元。</a:t>
            </a:r>
          </a:p>
          <a:p>
            <a:pPr marL="365760" indent="-365760" eaLnBrk="1" fontAlgn="auto" hangingPunct="1">
              <a:spcAft>
                <a:spcPts val="0"/>
              </a:spcAft>
              <a:defRPr/>
            </a:pPr>
            <a:endParaRPr lang="zh-TW" altLang="en-US" sz="32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4294967295"/>
          </p:nvPr>
        </p:nvSpPr>
        <p:spPr>
          <a:xfrm>
            <a:off x="395288" y="333375"/>
            <a:ext cx="8280400" cy="6119813"/>
          </a:xfrm>
        </p:spPr>
        <p:txBody>
          <a:bodyPr rtlCol="0">
            <a:normAutofit fontScale="92500" lnSpcReduction="20000"/>
          </a:bodyPr>
          <a:lstStyle/>
          <a:p>
            <a:pPr marL="365760" indent="-365760" eaLnBrk="1" fontAlgn="auto" hangingPunct="1">
              <a:lnSpc>
                <a:spcPct val="160000"/>
              </a:lnSpc>
              <a:spcAft>
                <a:spcPts val="0"/>
              </a:spcAft>
              <a:defRPr/>
            </a:pPr>
            <a:r>
              <a:rPr lang="zh-TW" altLang="en-US" sz="2800" dirty="0">
                <a:solidFill>
                  <a:schemeClr val="tx1">
                    <a:lumMod val="85000"/>
                    <a:lumOff val="15000"/>
                  </a:schemeClr>
                </a:solidFill>
              </a:rPr>
              <a:t>第</a:t>
            </a:r>
            <a:r>
              <a:rPr lang="en-US" altLang="zh-TW" sz="2800" dirty="0">
                <a:solidFill>
                  <a:schemeClr val="tx1">
                    <a:lumMod val="85000"/>
                    <a:lumOff val="15000"/>
                  </a:schemeClr>
                </a:solidFill>
              </a:rPr>
              <a:t>3</a:t>
            </a:r>
            <a:r>
              <a:rPr lang="zh-TW" altLang="en-US" sz="2800" dirty="0" smtClean="0">
                <a:solidFill>
                  <a:schemeClr val="tx1">
                    <a:lumMod val="85000"/>
                    <a:lumOff val="15000"/>
                  </a:schemeClr>
                </a:solidFill>
              </a:rPr>
              <a:t>類全</a:t>
            </a:r>
            <a:r>
              <a:rPr lang="zh-TW" altLang="en-US" sz="2800" dirty="0">
                <a:solidFill>
                  <a:schemeClr val="tx1">
                    <a:lumMod val="85000"/>
                    <a:lumOff val="15000"/>
                  </a:schemeClr>
                </a:solidFill>
              </a:rPr>
              <a:t>戶平均每人每月總收入大於</a:t>
            </a:r>
            <a:r>
              <a:rPr lang="en-US" altLang="zh-TW" sz="2800" dirty="0">
                <a:solidFill>
                  <a:schemeClr val="tx1">
                    <a:lumMod val="85000"/>
                    <a:lumOff val="15000"/>
                  </a:schemeClr>
                </a:solidFill>
              </a:rPr>
              <a:t>7,750</a:t>
            </a:r>
            <a:r>
              <a:rPr lang="zh-TW" altLang="en-US" sz="2800" dirty="0">
                <a:solidFill>
                  <a:schemeClr val="tx1">
                    <a:lumMod val="85000"/>
                    <a:lumOff val="15000"/>
                  </a:schemeClr>
                </a:solidFill>
              </a:rPr>
              <a:t>元，小於等於</a:t>
            </a:r>
            <a:r>
              <a:rPr lang="en-US" altLang="zh-TW" sz="2800" dirty="0">
                <a:solidFill>
                  <a:schemeClr val="tx1">
                    <a:lumMod val="85000"/>
                    <a:lumOff val="15000"/>
                  </a:schemeClr>
                </a:solidFill>
              </a:rPr>
              <a:t>10,656</a:t>
            </a:r>
            <a:r>
              <a:rPr lang="zh-TW" altLang="en-US" sz="2800" dirty="0">
                <a:solidFill>
                  <a:schemeClr val="tx1">
                    <a:lumMod val="85000"/>
                    <a:lumOff val="15000"/>
                  </a:schemeClr>
                </a:solidFill>
              </a:rPr>
              <a:t>元</a:t>
            </a:r>
            <a:r>
              <a:rPr lang="zh-TW" altLang="en-US" sz="2800" dirty="0" smtClean="0">
                <a:solidFill>
                  <a:schemeClr val="tx1">
                    <a:lumMod val="85000"/>
                    <a:lumOff val="15000"/>
                  </a:schemeClr>
                </a:solidFill>
              </a:rPr>
              <a:t>。</a:t>
            </a:r>
            <a:endParaRPr lang="en-US" altLang="zh-TW" sz="2800" dirty="0" smtClean="0">
              <a:solidFill>
                <a:schemeClr val="tx1">
                  <a:lumMod val="85000"/>
                  <a:lumOff val="15000"/>
                </a:schemeClr>
              </a:solidFill>
            </a:endParaRPr>
          </a:p>
          <a:p>
            <a:pPr marL="365760" indent="-365760" eaLnBrk="1" fontAlgn="auto" hangingPunct="1">
              <a:lnSpc>
                <a:spcPct val="160000"/>
              </a:lnSpc>
              <a:spcAft>
                <a:spcPts val="0"/>
              </a:spcAft>
              <a:defRPr/>
            </a:pPr>
            <a:endParaRPr lang="en-US" altLang="zh-TW" sz="2800" dirty="0" smtClean="0">
              <a:solidFill>
                <a:schemeClr val="tx1">
                  <a:lumMod val="85000"/>
                  <a:lumOff val="15000"/>
                </a:schemeClr>
              </a:solidFill>
            </a:endParaRPr>
          </a:p>
          <a:p>
            <a:pPr marL="365760" indent="-365760" eaLnBrk="1" fontAlgn="auto" hangingPunct="1">
              <a:lnSpc>
                <a:spcPct val="160000"/>
              </a:lnSpc>
              <a:spcAft>
                <a:spcPts val="0"/>
              </a:spcAft>
              <a:defRPr/>
            </a:pPr>
            <a:r>
              <a:rPr lang="zh-TW" altLang="en-US" sz="2800" dirty="0">
                <a:solidFill>
                  <a:schemeClr val="tx1">
                    <a:lumMod val="85000"/>
                    <a:lumOff val="15000"/>
                  </a:schemeClr>
                </a:solidFill>
              </a:rPr>
              <a:t>若家戶內有未滿</a:t>
            </a:r>
            <a:r>
              <a:rPr lang="en-US" altLang="zh-TW" sz="2800" dirty="0">
                <a:solidFill>
                  <a:schemeClr val="tx1">
                    <a:lumMod val="85000"/>
                    <a:lumOff val="15000"/>
                  </a:schemeClr>
                </a:solidFill>
              </a:rPr>
              <a:t>18</a:t>
            </a:r>
            <a:r>
              <a:rPr lang="zh-TW" altLang="en-US" sz="2800" dirty="0">
                <a:solidFill>
                  <a:schemeClr val="tx1">
                    <a:lumMod val="85000"/>
                    <a:lumOff val="15000"/>
                  </a:schemeClr>
                </a:solidFill>
              </a:rPr>
              <a:t>歲兒童或少年，每增加一口，該家戶增發</a:t>
            </a:r>
            <a:r>
              <a:rPr lang="en-US" altLang="zh-TW" sz="2800" dirty="0">
                <a:solidFill>
                  <a:schemeClr val="tx1">
                    <a:lumMod val="85000"/>
                    <a:lumOff val="15000"/>
                  </a:schemeClr>
                </a:solidFill>
              </a:rPr>
              <a:t>6,600</a:t>
            </a:r>
            <a:r>
              <a:rPr lang="zh-TW" altLang="en-US" sz="2800" dirty="0">
                <a:solidFill>
                  <a:schemeClr val="tx1">
                    <a:lumMod val="85000"/>
                    <a:lumOff val="15000"/>
                  </a:schemeClr>
                </a:solidFill>
              </a:rPr>
              <a:t>元生活扶助費</a:t>
            </a:r>
            <a:r>
              <a:rPr lang="zh-TW" altLang="en-US" sz="2800" dirty="0" smtClean="0">
                <a:solidFill>
                  <a:schemeClr val="tx1">
                    <a:lumMod val="85000"/>
                    <a:lumOff val="15000"/>
                  </a:schemeClr>
                </a:solidFill>
              </a:rPr>
              <a:t>。</a:t>
            </a:r>
            <a:endParaRPr lang="en-US" altLang="zh-TW" sz="28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2800" dirty="0" smtClean="0">
              <a:solidFill>
                <a:schemeClr val="tx1">
                  <a:lumMod val="85000"/>
                  <a:lumOff val="15000"/>
                </a:schemeClr>
              </a:solidFill>
            </a:endParaRPr>
          </a:p>
          <a:p>
            <a:pPr marL="365760" indent="-365760" eaLnBrk="1" fontAlgn="auto" hangingPunct="1">
              <a:lnSpc>
                <a:spcPct val="150000"/>
              </a:lnSpc>
              <a:spcAft>
                <a:spcPts val="0"/>
              </a:spcAft>
              <a:defRPr/>
            </a:pPr>
            <a:r>
              <a:rPr lang="zh-TW" altLang="en-US" sz="2800" dirty="0">
                <a:solidFill>
                  <a:schemeClr val="tx1">
                    <a:lumMod val="85000"/>
                    <a:lumOff val="15000"/>
                  </a:schemeClr>
                </a:solidFill>
              </a:rPr>
              <a:t>第</a:t>
            </a:r>
            <a:r>
              <a:rPr lang="en-US" altLang="zh-TW" sz="2800" dirty="0">
                <a:solidFill>
                  <a:schemeClr val="tx1">
                    <a:lumMod val="85000"/>
                    <a:lumOff val="15000"/>
                  </a:schemeClr>
                </a:solidFill>
              </a:rPr>
              <a:t>4</a:t>
            </a:r>
            <a:r>
              <a:rPr lang="zh-TW" altLang="en-US" sz="2800" dirty="0" smtClean="0">
                <a:solidFill>
                  <a:schemeClr val="tx1">
                    <a:lumMod val="85000"/>
                    <a:lumOff val="15000"/>
                  </a:schemeClr>
                </a:solidFill>
              </a:rPr>
              <a:t>類全</a:t>
            </a:r>
            <a:r>
              <a:rPr lang="zh-TW" altLang="en-US" sz="2800" dirty="0">
                <a:solidFill>
                  <a:schemeClr val="tx1">
                    <a:lumMod val="85000"/>
                    <a:lumOff val="15000"/>
                  </a:schemeClr>
                </a:solidFill>
              </a:rPr>
              <a:t>戶平均每人每月總收入大於</a:t>
            </a:r>
            <a:r>
              <a:rPr lang="en-US" altLang="zh-TW" sz="2800" dirty="0">
                <a:solidFill>
                  <a:schemeClr val="tx1">
                    <a:lumMod val="85000"/>
                    <a:lumOff val="15000"/>
                  </a:schemeClr>
                </a:solidFill>
              </a:rPr>
              <a:t>10,656</a:t>
            </a:r>
            <a:r>
              <a:rPr lang="zh-TW" altLang="en-US" sz="2800" dirty="0">
                <a:solidFill>
                  <a:schemeClr val="tx1">
                    <a:lumMod val="85000"/>
                    <a:lumOff val="15000"/>
                  </a:schemeClr>
                </a:solidFill>
              </a:rPr>
              <a:t>元，小於等於</a:t>
            </a:r>
            <a:r>
              <a:rPr lang="en-US" altLang="zh-TW" sz="2800" dirty="0">
                <a:solidFill>
                  <a:schemeClr val="tx1">
                    <a:lumMod val="85000"/>
                    <a:lumOff val="15000"/>
                  </a:schemeClr>
                </a:solidFill>
              </a:rPr>
              <a:t>14,794</a:t>
            </a:r>
            <a:r>
              <a:rPr lang="zh-TW" altLang="en-US" sz="2800" dirty="0">
                <a:solidFill>
                  <a:schemeClr val="tx1">
                    <a:lumMod val="85000"/>
                    <a:lumOff val="15000"/>
                  </a:schemeClr>
                </a:solidFill>
              </a:rPr>
              <a:t>元</a:t>
            </a:r>
            <a:r>
              <a:rPr lang="zh-TW" altLang="en-US" sz="2800" dirty="0" smtClean="0">
                <a:solidFill>
                  <a:schemeClr val="tx1">
                    <a:lumMod val="85000"/>
                    <a:lumOff val="15000"/>
                  </a:schemeClr>
                </a:solidFill>
              </a:rPr>
              <a:t>。</a:t>
            </a:r>
            <a:r>
              <a:rPr lang="zh-TW" altLang="en-US" sz="2800" dirty="0">
                <a:solidFill>
                  <a:schemeClr val="tx1">
                    <a:lumMod val="85000"/>
                    <a:lumOff val="15000"/>
                  </a:schemeClr>
                </a:solidFill>
              </a:rPr>
              <a:t>　</a:t>
            </a:r>
            <a:r>
              <a:rPr lang="zh-TW" altLang="en-US" sz="2800" dirty="0" smtClean="0">
                <a:solidFill>
                  <a:schemeClr val="tx1">
                    <a:lumMod val="85000"/>
                    <a:lumOff val="15000"/>
                  </a:schemeClr>
                </a:solidFill>
              </a:rPr>
              <a:t>　　　　　　　　　　　　　　　　若</a:t>
            </a:r>
            <a:r>
              <a:rPr lang="zh-TW" altLang="en-US" sz="2800" dirty="0">
                <a:solidFill>
                  <a:schemeClr val="tx1">
                    <a:lumMod val="85000"/>
                    <a:lumOff val="15000"/>
                  </a:schemeClr>
                </a:solidFill>
              </a:rPr>
              <a:t>家戶內有</a:t>
            </a:r>
            <a:r>
              <a:rPr lang="en-US" altLang="zh-TW" sz="2800" dirty="0">
                <a:solidFill>
                  <a:schemeClr val="tx1">
                    <a:lumMod val="85000"/>
                    <a:lumOff val="15000"/>
                  </a:schemeClr>
                </a:solidFill>
              </a:rPr>
              <a:t>6</a:t>
            </a:r>
            <a:r>
              <a:rPr lang="zh-TW" altLang="en-US" sz="2800" dirty="0">
                <a:solidFill>
                  <a:schemeClr val="tx1">
                    <a:lumMod val="85000"/>
                    <a:lumOff val="15000"/>
                  </a:schemeClr>
                </a:solidFill>
              </a:rPr>
              <a:t>歲至未滿</a:t>
            </a:r>
            <a:r>
              <a:rPr lang="en-US" altLang="zh-TW" sz="2800" dirty="0">
                <a:solidFill>
                  <a:schemeClr val="tx1">
                    <a:lumMod val="85000"/>
                    <a:lumOff val="15000"/>
                  </a:schemeClr>
                </a:solidFill>
              </a:rPr>
              <a:t>18</a:t>
            </a:r>
            <a:r>
              <a:rPr lang="zh-TW" altLang="en-US" sz="2800" dirty="0">
                <a:solidFill>
                  <a:schemeClr val="tx1">
                    <a:lumMod val="85000"/>
                    <a:lumOff val="15000"/>
                  </a:schemeClr>
                </a:solidFill>
              </a:rPr>
              <a:t>歲兒童或少年，每增加一口，該家戶增發</a:t>
            </a:r>
            <a:r>
              <a:rPr lang="en-US" altLang="zh-TW" sz="2800" dirty="0">
                <a:solidFill>
                  <a:schemeClr val="tx1">
                    <a:lumMod val="85000"/>
                    <a:lumOff val="15000"/>
                  </a:schemeClr>
                </a:solidFill>
              </a:rPr>
              <a:t>1,900</a:t>
            </a:r>
            <a:r>
              <a:rPr lang="zh-TW" altLang="en-US" sz="2800" dirty="0">
                <a:solidFill>
                  <a:schemeClr val="tx1">
                    <a:lumMod val="85000"/>
                    <a:lumOff val="15000"/>
                  </a:schemeClr>
                </a:solidFill>
              </a:rPr>
              <a:t>元生活扶助費。未滿</a:t>
            </a:r>
            <a:r>
              <a:rPr lang="en-US" altLang="zh-TW" sz="2800" dirty="0">
                <a:solidFill>
                  <a:schemeClr val="tx1">
                    <a:lumMod val="85000"/>
                    <a:lumOff val="15000"/>
                  </a:schemeClr>
                </a:solidFill>
              </a:rPr>
              <a:t>6</a:t>
            </a:r>
            <a:r>
              <a:rPr lang="zh-TW" altLang="en-US" sz="2800" dirty="0">
                <a:solidFill>
                  <a:schemeClr val="tx1">
                    <a:lumMod val="85000"/>
                    <a:lumOff val="15000"/>
                  </a:schemeClr>
                </a:solidFill>
              </a:rPr>
              <a:t>歲兒童，每增加一口，增發</a:t>
            </a:r>
            <a:r>
              <a:rPr lang="en-US" altLang="zh-TW" sz="2800" dirty="0">
                <a:solidFill>
                  <a:schemeClr val="tx1">
                    <a:lumMod val="85000"/>
                    <a:lumOff val="15000"/>
                  </a:schemeClr>
                </a:solidFill>
              </a:rPr>
              <a:t>3,900</a:t>
            </a:r>
            <a:r>
              <a:rPr lang="zh-TW" altLang="en-US" sz="2800" dirty="0">
                <a:solidFill>
                  <a:schemeClr val="tx1">
                    <a:lumMod val="85000"/>
                    <a:lumOff val="15000"/>
                  </a:schemeClr>
                </a:solidFill>
              </a:rPr>
              <a:t>元生活扶助費</a:t>
            </a:r>
            <a:r>
              <a:rPr lang="zh-TW" altLang="en-US" sz="2800" dirty="0" smtClean="0">
                <a:solidFill>
                  <a:schemeClr val="tx1">
                    <a:lumMod val="85000"/>
                    <a:lumOff val="15000"/>
                  </a:schemeClr>
                </a:solidFill>
              </a:rPr>
              <a:t>。</a:t>
            </a:r>
            <a:endParaRPr lang="zh-TW" altLang="en-US" dirty="0">
              <a:solidFill>
                <a:schemeClr val="tx1">
                  <a:lumMod val="85000"/>
                  <a:lumOff val="15000"/>
                </a:schemeClr>
              </a:solidFill>
            </a:endParaRPr>
          </a:p>
          <a:p>
            <a:pPr marL="365760" indent="-365760" eaLnBrk="1" fontAlgn="auto" hangingPunct="1">
              <a:spcAft>
                <a:spcPts val="0"/>
              </a:spcAft>
              <a:defRPr/>
            </a:pPr>
            <a:endParaRPr lang="zh-TW" altLang="en-US"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3925"/>
            <a:ext cx="9144000" cy="596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標題 3"/>
          <p:cNvSpPr>
            <a:spLocks noGrp="1"/>
          </p:cNvSpPr>
          <p:nvPr>
            <p:ph type="title" idx="4294967295"/>
          </p:nvPr>
        </p:nvSpPr>
        <p:spPr>
          <a:xfrm>
            <a:off x="703263" y="142875"/>
            <a:ext cx="7756525" cy="1054100"/>
          </a:xfrm>
        </p:spPr>
        <p:txBody>
          <a:bodyPr/>
          <a:lstStyle/>
          <a:p>
            <a:pPr eaLnBrk="1" hangingPunct="1"/>
            <a:r>
              <a:rPr lang="zh-TW" altLang="en-US" b="1" smtClean="0"/>
              <a:t>政府輔助就業</a:t>
            </a:r>
          </a:p>
        </p:txBody>
      </p:sp>
      <p:sp>
        <p:nvSpPr>
          <p:cNvPr id="172036" name="文字方塊 2"/>
          <p:cNvSpPr txBox="1">
            <a:spLocks noChangeArrowheads="1"/>
          </p:cNvSpPr>
          <p:nvPr/>
        </p:nvSpPr>
        <p:spPr bwMode="auto">
          <a:xfrm>
            <a:off x="3132138" y="6505575"/>
            <a:ext cx="309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1400"/>
              <a:t>來源：新竹市政府勞工處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4213" y="2133600"/>
            <a:ext cx="7745412" cy="3024188"/>
          </a:xfrm>
        </p:spPr>
        <p:txBody>
          <a:bodyPr rtlCol="0">
            <a:normAutofit/>
          </a:bodyPr>
          <a:lstStyle/>
          <a:p>
            <a:pPr marL="365760" indent="-365760" eaLnBrk="1" fontAlgn="auto" hangingPunct="1">
              <a:spcAft>
                <a:spcPts val="0"/>
              </a:spcAft>
              <a:defRPr/>
            </a:pPr>
            <a:r>
              <a:rPr lang="zh-TW" altLang="en-US" dirty="0" smtClean="0">
                <a:solidFill>
                  <a:schemeClr val="tx1">
                    <a:lumMod val="85000"/>
                    <a:lumOff val="15000"/>
                  </a:schemeClr>
                </a:solidFill>
              </a:rPr>
              <a:t>應為人天生就存在差異是不平等的，但這</a:t>
            </a:r>
            <a:endParaRPr lang="en-US" altLang="zh-TW"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en-US" dirty="0" smtClean="0">
                <a:solidFill>
                  <a:schemeClr val="tx1">
                    <a:lumMod val="85000"/>
                    <a:lumOff val="15000"/>
                  </a:schemeClr>
                </a:solidFill>
              </a:rPr>
              <a:t>　 些</a:t>
            </a:r>
            <a:r>
              <a:rPr lang="zh-TW" altLang="en-US" dirty="0">
                <a:solidFill>
                  <a:schemeClr val="tx1">
                    <a:lumMod val="85000"/>
                    <a:lumOff val="15000"/>
                  </a:schemeClr>
                </a:solidFill>
              </a:rPr>
              <a:t>差異都不足以令你</a:t>
            </a:r>
            <a:r>
              <a:rPr lang="zh-TW" altLang="en-US" dirty="0" smtClean="0">
                <a:solidFill>
                  <a:schemeClr val="tx1">
                    <a:lumMod val="85000"/>
                    <a:lumOff val="15000"/>
                  </a:schemeClr>
                </a:solidFill>
              </a:rPr>
              <a:t>失去和別人競爭的能</a:t>
            </a:r>
            <a:endParaRPr lang="en-US" altLang="zh-TW"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en-US" dirty="0">
                <a:solidFill>
                  <a:schemeClr val="tx1">
                    <a:lumMod val="85000"/>
                    <a:lumOff val="15000"/>
                  </a:schemeClr>
                </a:solidFill>
              </a:rPr>
              <a:t> </a:t>
            </a:r>
            <a:r>
              <a:rPr lang="zh-TW" altLang="en-US" dirty="0" smtClean="0">
                <a:solidFill>
                  <a:schemeClr val="tx1">
                    <a:lumMod val="85000"/>
                    <a:lumOff val="15000"/>
                  </a:schemeClr>
                </a:solidFill>
              </a:rPr>
              <a:t>　力。</a:t>
            </a:r>
            <a:endParaRPr lang="en-US" altLang="zh-TW" dirty="0" smtClean="0">
              <a:solidFill>
                <a:schemeClr val="tx1">
                  <a:lumMod val="85000"/>
                  <a:lumOff val="15000"/>
                </a:schemeClr>
              </a:solidFill>
            </a:endParaRPr>
          </a:p>
          <a:p>
            <a:pPr marL="365760" indent="-365760" eaLnBrk="1" fontAlgn="auto" hangingPunct="1">
              <a:spcAft>
                <a:spcPts val="0"/>
              </a:spcAft>
              <a:defRPr/>
            </a:pPr>
            <a:r>
              <a:rPr lang="zh-TW" altLang="en-US" dirty="0" smtClean="0">
                <a:solidFill>
                  <a:schemeClr val="tx1">
                    <a:lumMod val="85000"/>
                    <a:lumOff val="15000"/>
                  </a:schemeClr>
                </a:solidFill>
              </a:rPr>
              <a:t>所以還算是平等的</a:t>
            </a:r>
            <a:endParaRPr lang="en-US" altLang="zh-TW" dirty="0" smtClean="0">
              <a:solidFill>
                <a:schemeClr val="tx1">
                  <a:lumMod val="85000"/>
                  <a:lumOff val="15000"/>
                </a:schemeClr>
              </a:solidFill>
            </a:endParaRPr>
          </a:p>
        </p:txBody>
      </p:sp>
      <p:sp>
        <p:nvSpPr>
          <p:cNvPr id="2" name="標題 1"/>
          <p:cNvSpPr>
            <a:spLocks noGrp="1"/>
          </p:cNvSpPr>
          <p:nvPr>
            <p:ph type="title"/>
          </p:nvPr>
        </p:nvSpPr>
        <p:spPr/>
        <p:txBody>
          <a:bodyPr/>
          <a:lstStyle/>
          <a:p>
            <a:pPr eaLnBrk="1" hangingPunct="1"/>
            <a:r>
              <a:rPr lang="zh-TW" altLang="en-US" b="1" smtClean="0"/>
              <a:t>霍布斯</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1475" y="836613"/>
            <a:ext cx="233521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a:spLocks noChangeArrowheads="1"/>
          </p:cNvSpPr>
          <p:nvPr/>
        </p:nvSpPr>
        <p:spPr bwMode="auto">
          <a:xfrm rot="-5400000">
            <a:off x="7688263" y="2684463"/>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672013"/>
            <a:ext cx="5580063"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圖說文字 6"/>
          <p:cNvSpPr/>
          <p:nvPr/>
        </p:nvSpPr>
        <p:spPr>
          <a:xfrm>
            <a:off x="1846263" y="4005263"/>
            <a:ext cx="1223962" cy="974725"/>
          </a:xfrm>
          <a:prstGeom prst="wedgeRectCallout">
            <a:avLst>
              <a:gd name="adj1" fmla="val 55014"/>
              <a:gd name="adj2" fmla="val 692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我</a:t>
            </a:r>
            <a:r>
              <a:rPr kumimoji="0" lang="en-US" altLang="zh-TW" dirty="0"/>
              <a:t>100</a:t>
            </a:r>
            <a:r>
              <a:rPr kumimoji="0" lang="zh-TW" altLang="en-US" dirty="0"/>
              <a:t>公尺</a:t>
            </a:r>
            <a:r>
              <a:rPr kumimoji="0" lang="en-US" altLang="zh-TW" dirty="0"/>
              <a:t>15</a:t>
            </a:r>
            <a:r>
              <a:rPr kumimoji="0" lang="zh-TW" altLang="en-US" dirty="0"/>
              <a:t>秒</a:t>
            </a:r>
            <a:r>
              <a:rPr kumimoji="0" lang="en-US" altLang="zh-TW" dirty="0"/>
              <a:t>,</a:t>
            </a:r>
            <a:r>
              <a:rPr kumimoji="0" lang="zh-TW" altLang="en-US" dirty="0"/>
              <a:t>厲害吧</a:t>
            </a:r>
            <a:r>
              <a:rPr kumimoji="0" lang="en-US" altLang="zh-TW" dirty="0"/>
              <a:t>!</a:t>
            </a:r>
            <a:endParaRPr kumimoji="0" lang="zh-TW" altLang="en-US" dirty="0"/>
          </a:p>
        </p:txBody>
      </p:sp>
      <p:sp>
        <p:nvSpPr>
          <p:cNvPr id="8" name="矩形圖說文字 7"/>
          <p:cNvSpPr/>
          <p:nvPr/>
        </p:nvSpPr>
        <p:spPr>
          <a:xfrm>
            <a:off x="4657725" y="4005263"/>
            <a:ext cx="1223963" cy="863600"/>
          </a:xfrm>
          <a:prstGeom prst="wedgeRectCallout">
            <a:avLst>
              <a:gd name="adj1" fmla="val 56163"/>
              <a:gd name="adj2" fmla="val 937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才比我快</a:t>
            </a:r>
            <a:r>
              <a:rPr kumimoji="0" lang="en-US" altLang="zh-TW" dirty="0"/>
              <a:t>2</a:t>
            </a:r>
            <a:r>
              <a:rPr kumimoji="0" lang="zh-TW" altLang="en-US" dirty="0"/>
              <a:t>秒</a:t>
            </a:r>
            <a:r>
              <a:rPr kumimoji="0" lang="en-US" altLang="zh-TW" dirty="0"/>
              <a:t>,</a:t>
            </a:r>
            <a:r>
              <a:rPr kumimoji="0" lang="zh-TW" altLang="en-US" dirty="0"/>
              <a:t>有甚麼用。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P spid="7" grpId="0" animBg="1"/>
      <p:bldP spid="8"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820738" y="-26988"/>
            <a:ext cx="7567612" cy="1282701"/>
          </a:xfrm>
        </p:spPr>
        <p:txBody>
          <a:bodyPr/>
          <a:lstStyle/>
          <a:p>
            <a:pPr eaLnBrk="1" hangingPunct="1"/>
            <a:r>
              <a:rPr lang="zh-TW" altLang="en-US" b="1" smtClean="0"/>
              <a:t>小結論</a:t>
            </a:r>
          </a:p>
        </p:txBody>
      </p:sp>
      <p:sp>
        <p:nvSpPr>
          <p:cNvPr id="3" name="副標題 2"/>
          <p:cNvSpPr>
            <a:spLocks noGrp="1"/>
          </p:cNvSpPr>
          <p:nvPr>
            <p:ph type="subTitle" idx="4294967295"/>
          </p:nvPr>
        </p:nvSpPr>
        <p:spPr>
          <a:xfrm>
            <a:off x="679450" y="908050"/>
            <a:ext cx="7853363" cy="3671888"/>
          </a:xfrm>
        </p:spPr>
        <p:txBody>
          <a:bodyPr/>
          <a:lstStyle/>
          <a:p>
            <a:pPr eaLnBrk="1" hangingPunct="1">
              <a:lnSpc>
                <a:spcPct val="150000"/>
              </a:lnSpc>
            </a:pPr>
            <a:r>
              <a:rPr lang="zh-TW" altLang="en-US" sz="2800" smtClean="0"/>
              <a:t>貧富差距的比例越來越大，希望藉由政府的補助，讓低收入戶能穩定的生活，使人民能獲得健全的生活，並且幫助學習一技之長使能工作養家。窮人也應盡最大努力去爭取公平。</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3644900"/>
            <a:ext cx="309562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a:spLocks noChangeArrowheads="1"/>
          </p:cNvSpPr>
          <p:nvPr/>
        </p:nvSpPr>
        <p:spPr bwMode="auto">
          <a:xfrm>
            <a:off x="5867400" y="4365625"/>
            <a:ext cx="4016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1400"/>
              <a:t>來源：Ｇｏｏｌｅ圖片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836712"/>
            <a:ext cx="7772400" cy="1971650"/>
          </a:xfrm>
          <a:extLst/>
        </p:spPr>
        <p:txBody>
          <a:bodyPr rtlCol="0">
            <a:normAutofit/>
          </a:bodyPr>
          <a:lstStyle/>
          <a:p>
            <a:pPr eaLnBrk="1" fontAlgn="auto" hangingPunct="1">
              <a:spcAft>
                <a:spcPts val="0"/>
              </a:spcAft>
              <a:defRPr/>
            </a:pPr>
            <a:r>
              <a:rPr lang="zh-TW" altLang="en-US" sz="7200" b="1" dirty="0"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gradFill>
              </a:rPr>
              <a:t>總結</a:t>
            </a:r>
            <a:endParaRPr lang="zh-TW" altLang="en-US" sz="7200" b="1" dirty="0">
              <a:gradFill>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gradFill>
            </a:endParaRPr>
          </a:p>
        </p:txBody>
      </p:sp>
      <p:sp>
        <p:nvSpPr>
          <p:cNvPr id="3" name="副標題 2"/>
          <p:cNvSpPr>
            <a:spLocks noGrp="1"/>
          </p:cNvSpPr>
          <p:nvPr>
            <p:ph type="subTitle" idx="1"/>
          </p:nvPr>
        </p:nvSpPr>
        <p:spPr>
          <a:xfrm>
            <a:off x="7212013" y="5949950"/>
            <a:ext cx="1752600" cy="792163"/>
          </a:xfrm>
        </p:spPr>
        <p:txBody>
          <a:bodyPr rtlCol="0">
            <a:noAutofit/>
          </a:bodyPr>
          <a:lstStyle/>
          <a:p>
            <a:pPr eaLnBrk="1" fontAlgn="auto" hangingPunct="1">
              <a:spcAft>
                <a:spcPts val="0"/>
              </a:spcAft>
              <a:defRPr/>
            </a:pPr>
            <a:r>
              <a:rPr lang="zh-TW" altLang="en-US" sz="2800" dirty="0" smtClean="0"/>
              <a:t>于</a:t>
            </a:r>
            <a:r>
              <a:rPr lang="zh-TW" altLang="en-US" sz="2800" dirty="0"/>
              <a:t>杰仁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900113" y="1125538"/>
            <a:ext cx="7559675" cy="5040312"/>
          </a:xfrm>
        </p:spPr>
        <p:txBody>
          <a:bodyPr/>
          <a:lstStyle/>
          <a:p>
            <a:pPr marL="0" indent="0" eaLnBrk="1" hangingPunct="1">
              <a:lnSpc>
                <a:spcPct val="200000"/>
              </a:lnSpc>
              <a:buFont typeface="Wingdings" panose="05000000000000000000" pitchFamily="2" charset="2"/>
              <a:buNone/>
            </a:pPr>
            <a:r>
              <a:rPr lang="zh-TW" altLang="en-US" sz="3600" smtClean="0"/>
              <a:t>為了自由和平等，古代先前先烈不斷抗議、革命，最後終於得到眾人所同意的自由，但是平等到目前還是個不解之謎，到底什麼是平等呢？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042988" y="511175"/>
            <a:ext cx="7200900" cy="5078413"/>
          </a:xfrm>
          <a:prstGeom prst="rect">
            <a:avLst/>
          </a:prstGeom>
          <a:noFill/>
        </p:spPr>
        <p:txBody>
          <a:bodyPr>
            <a:spAutoFit/>
          </a:bodyPr>
          <a:lstStyle/>
          <a:p>
            <a:pPr fontAlgn="auto">
              <a:lnSpc>
                <a:spcPct val="200000"/>
              </a:lnSpc>
              <a:spcBef>
                <a:spcPts val="0"/>
              </a:spcBef>
              <a:spcAft>
                <a:spcPts val="0"/>
              </a:spcAft>
              <a:defRPr/>
            </a:pPr>
            <a:r>
              <a:rPr kumimoji="0" lang="zh-TW" altLang="en-US" sz="6000" b="1" dirty="0">
                <a:solidFill>
                  <a:schemeClr val="accent2">
                    <a:lumMod val="50000"/>
                  </a:schemeClr>
                </a:solidFill>
                <a:latin typeface="+mn-lt"/>
                <a:ea typeface="+mn-ea"/>
              </a:rPr>
              <a:t>　　　  </a:t>
            </a:r>
            <a:r>
              <a:rPr kumimoji="0" lang="zh-TW" altLang="en-US" sz="6600" b="1" dirty="0">
                <a:solidFill>
                  <a:schemeClr val="accent2">
                    <a:lumMod val="50000"/>
                  </a:schemeClr>
                </a:solidFill>
                <a:latin typeface="+mn-lt"/>
                <a:ea typeface="+mn-ea"/>
              </a:rPr>
              <a:t>平等</a:t>
            </a:r>
            <a:endParaRPr kumimoji="0" lang="en-US" altLang="zh-TW" sz="2800" dirty="0">
              <a:latin typeface="+mn-lt"/>
              <a:ea typeface="+mn-ea"/>
            </a:endParaRPr>
          </a:p>
          <a:p>
            <a:pPr fontAlgn="auto">
              <a:lnSpc>
                <a:spcPct val="200000"/>
              </a:lnSpc>
              <a:spcBef>
                <a:spcPts val="0"/>
              </a:spcBef>
              <a:spcAft>
                <a:spcPts val="0"/>
              </a:spcAft>
              <a:defRPr/>
            </a:pPr>
            <a:r>
              <a:rPr kumimoji="0" lang="zh-TW" altLang="en-US" sz="3200" dirty="0">
                <a:latin typeface="+mn-lt"/>
                <a:ea typeface="+mn-ea"/>
              </a:rPr>
              <a:t>平等只是一種抽象概念，因為互相比較才出現，而且會依循每個人的想法、價值觀而有所不同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a:spLocks noChangeArrowheads="1"/>
          </p:cNvSpPr>
          <p:nvPr/>
        </p:nvSpPr>
        <p:spPr bwMode="auto">
          <a:xfrm>
            <a:off x="1258888" y="471488"/>
            <a:ext cx="67691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a:t>如同總數</a:t>
            </a:r>
            <a:r>
              <a:rPr kumimoji="0" lang="en-US" altLang="zh-TW" sz="2800"/>
              <a:t>12</a:t>
            </a:r>
            <a:r>
              <a:rPr kumimoji="0" lang="zh-TW" altLang="en-US" sz="2800"/>
              <a:t>根筷子要拼成三角形、四角形、五角形</a:t>
            </a:r>
            <a:endParaRPr kumimoji="0" lang="en-US" altLang="zh-TW" sz="2800"/>
          </a:p>
          <a:p>
            <a:pPr eaLnBrk="1" hangingPunct="1"/>
            <a:endParaRPr kumimoji="0" lang="en-US" altLang="zh-TW" sz="2800"/>
          </a:p>
          <a:p>
            <a:pPr algn="ctr" eaLnBrk="1" hangingPunct="1"/>
            <a:r>
              <a:rPr kumimoji="0" lang="zh-TW" altLang="en-US" sz="3200"/>
              <a:t>方法１：平分</a:t>
            </a:r>
            <a:endParaRPr kumimoji="0" lang="en-US" altLang="zh-TW" sz="3200"/>
          </a:p>
        </p:txBody>
      </p:sp>
      <p:sp>
        <p:nvSpPr>
          <p:cNvPr id="5" name="等腰三角形 4"/>
          <p:cNvSpPr/>
          <p:nvPr/>
        </p:nvSpPr>
        <p:spPr>
          <a:xfrm>
            <a:off x="1169988" y="3359150"/>
            <a:ext cx="1584325" cy="1584325"/>
          </a:xfrm>
          <a:prstGeom prst="triangl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矩形 5"/>
          <p:cNvSpPr/>
          <p:nvPr/>
        </p:nvSpPr>
        <p:spPr>
          <a:xfrm>
            <a:off x="3995738" y="3357563"/>
            <a:ext cx="1512887" cy="1584325"/>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一般五邊形 6"/>
          <p:cNvSpPr/>
          <p:nvPr/>
        </p:nvSpPr>
        <p:spPr>
          <a:xfrm>
            <a:off x="6588125" y="3357563"/>
            <a:ext cx="1655763" cy="1584325"/>
          </a:xfrm>
          <a:prstGeom prst="pentagon">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9" name="直線接點 8"/>
          <p:cNvCxnSpPr/>
          <p:nvPr/>
        </p:nvCxnSpPr>
        <p:spPr>
          <a:xfrm rot="-3600000">
            <a:off x="503237" y="3967163"/>
            <a:ext cx="1584325"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6462713" y="4941888"/>
            <a:ext cx="15652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a:spLocks noChangeArrowheads="1"/>
          </p:cNvSpPr>
          <p:nvPr/>
        </p:nvSpPr>
        <p:spPr bwMode="auto">
          <a:xfrm>
            <a:off x="1476375" y="5229225"/>
            <a:ext cx="971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a:t>有多出</a:t>
            </a:r>
          </a:p>
        </p:txBody>
      </p:sp>
      <p:sp>
        <p:nvSpPr>
          <p:cNvPr id="14" name="文字方塊 13"/>
          <p:cNvSpPr txBox="1">
            <a:spLocks noChangeArrowheads="1"/>
          </p:cNvSpPr>
          <p:nvPr/>
        </p:nvSpPr>
        <p:spPr bwMode="auto">
          <a:xfrm>
            <a:off x="4248150" y="5229225"/>
            <a:ext cx="971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a:t>剛剛好</a:t>
            </a:r>
          </a:p>
        </p:txBody>
      </p:sp>
      <p:sp>
        <p:nvSpPr>
          <p:cNvPr id="15" name="文字方塊 14"/>
          <p:cNvSpPr txBox="1">
            <a:spLocks noChangeArrowheads="1"/>
          </p:cNvSpPr>
          <p:nvPr/>
        </p:nvSpPr>
        <p:spPr bwMode="auto">
          <a:xfrm>
            <a:off x="6985000" y="5219700"/>
            <a:ext cx="971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a:t>不足夠</a:t>
            </a:r>
          </a:p>
        </p:txBody>
      </p:sp>
      <p:grpSp>
        <p:nvGrpSpPr>
          <p:cNvPr id="34" name="群組 33"/>
          <p:cNvGrpSpPr>
            <a:grpSpLocks/>
          </p:cNvGrpSpPr>
          <p:nvPr/>
        </p:nvGrpSpPr>
        <p:grpSpPr bwMode="auto">
          <a:xfrm>
            <a:off x="0" y="-7938"/>
            <a:ext cx="9150350" cy="6865938"/>
            <a:chOff x="-6442" y="0"/>
            <a:chExt cx="9150442" cy="6865209"/>
          </a:xfrm>
        </p:grpSpPr>
        <p:sp>
          <p:nvSpPr>
            <p:cNvPr id="16" name="閃電 15"/>
            <p:cNvSpPr/>
            <p:nvPr/>
          </p:nvSpPr>
          <p:spPr>
            <a:xfrm>
              <a:off x="-92" y="0"/>
              <a:ext cx="9144092" cy="6865209"/>
            </a:xfrm>
            <a:prstGeom prst="lightningBol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7" name="閃電 16"/>
            <p:cNvSpPr/>
            <p:nvPr/>
          </p:nvSpPr>
          <p:spPr>
            <a:xfrm flipH="1">
              <a:off x="-6442" y="0"/>
              <a:ext cx="9144092" cy="6865209"/>
            </a:xfrm>
            <a:prstGeom prst="lightningBol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20" name="直線接點 19"/>
            <p:cNvCxnSpPr/>
            <p:nvPr/>
          </p:nvCxnSpPr>
          <p:spPr>
            <a:xfrm rot="14520000" flipH="1">
              <a:off x="3757610" y="1636488"/>
              <a:ext cx="879382" cy="879484"/>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rot="21540000" flipH="1">
              <a:off x="3687708" y="1041290"/>
              <a:ext cx="877896" cy="880968"/>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2771711" y="2149248"/>
              <a:ext cx="1693880" cy="1207959"/>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4581479" y="3363556"/>
              <a:ext cx="1827231" cy="807952"/>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a:spLocks noChangeArrowheads="1"/>
          </p:cNvSpPr>
          <p:nvPr/>
        </p:nvSpPr>
        <p:spPr bwMode="auto">
          <a:xfrm>
            <a:off x="1985963" y="1560513"/>
            <a:ext cx="51847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400"/>
              <a:t>三角形多出來，五角形少一邊，造成</a:t>
            </a:r>
            <a:endParaRPr kumimoji="0" lang="en-US" altLang="zh-TW" sz="2400"/>
          </a:p>
          <a:p>
            <a:pPr algn="ctr" eaLnBrk="1" hangingPunct="1"/>
            <a:r>
              <a:rPr kumimoji="0" lang="zh-TW" altLang="en-US" sz="2400"/>
              <a:t>不滿足</a:t>
            </a:r>
            <a:endParaRPr kumimoji="0" lang="en-US" altLang="zh-TW" sz="2400"/>
          </a:p>
          <a:p>
            <a:pPr algn="ctr" eaLnBrk="1" hangingPunct="1"/>
            <a:endParaRPr kumimoji="0" lang="en-US" altLang="zh-TW"/>
          </a:p>
          <a:p>
            <a:pPr algn="ctr" eaLnBrk="1" hangingPunct="1"/>
            <a:endParaRPr kumimoji="0" lang="en-US" altLang="zh-TW"/>
          </a:p>
          <a:p>
            <a:pPr algn="ctr" eaLnBrk="1" hangingPunct="1"/>
            <a:r>
              <a:rPr kumimoji="0" lang="zh-TW" altLang="en-US" sz="3600" b="1">
                <a:solidFill>
                  <a:srgbClr val="FF0000"/>
                </a:solidFill>
                <a:latin typeface="標楷體" panose="03000509000000000000" pitchFamily="65" charset="-120"/>
                <a:ea typeface="標楷體" panose="03000509000000000000" pitchFamily="65" charset="-120"/>
              </a:rPr>
              <a:t>不公平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13" grpId="0"/>
      <p:bldP spid="14" grpId="0"/>
      <p:bldP spid="15" grpId="0"/>
      <p:bldP spid="35"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a:spLocks noChangeArrowheads="1"/>
          </p:cNvSpPr>
          <p:nvPr/>
        </p:nvSpPr>
        <p:spPr bwMode="auto">
          <a:xfrm>
            <a:off x="1331913" y="766763"/>
            <a:ext cx="6769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3600"/>
              <a:t>方法２：按照所需分配</a:t>
            </a:r>
            <a:endParaRPr kumimoji="0" lang="en-US" altLang="zh-TW" sz="3600"/>
          </a:p>
        </p:txBody>
      </p:sp>
      <p:sp>
        <p:nvSpPr>
          <p:cNvPr id="3" name="等腰三角形 2"/>
          <p:cNvSpPr/>
          <p:nvPr/>
        </p:nvSpPr>
        <p:spPr>
          <a:xfrm>
            <a:off x="1187450" y="2708275"/>
            <a:ext cx="1584325" cy="1584325"/>
          </a:xfrm>
          <a:prstGeom prst="triangl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矩形 3"/>
          <p:cNvSpPr/>
          <p:nvPr/>
        </p:nvSpPr>
        <p:spPr>
          <a:xfrm>
            <a:off x="3995738" y="2708275"/>
            <a:ext cx="1512887" cy="1584325"/>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一般五邊形 4"/>
          <p:cNvSpPr/>
          <p:nvPr/>
        </p:nvSpPr>
        <p:spPr>
          <a:xfrm>
            <a:off x="6588125" y="2708275"/>
            <a:ext cx="1655763" cy="1584325"/>
          </a:xfrm>
          <a:prstGeom prst="pentagon">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文字方塊 7"/>
          <p:cNvSpPr txBox="1">
            <a:spLocks noChangeArrowheads="1"/>
          </p:cNvSpPr>
          <p:nvPr/>
        </p:nvSpPr>
        <p:spPr bwMode="auto">
          <a:xfrm>
            <a:off x="4319588" y="4724400"/>
            <a:ext cx="973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a:t>剛剛好</a:t>
            </a:r>
          </a:p>
        </p:txBody>
      </p:sp>
      <p:sp>
        <p:nvSpPr>
          <p:cNvPr id="9" name="文字方塊 8"/>
          <p:cNvSpPr txBox="1">
            <a:spLocks noChangeArrowheads="1"/>
          </p:cNvSpPr>
          <p:nvPr/>
        </p:nvSpPr>
        <p:spPr bwMode="auto">
          <a:xfrm>
            <a:off x="6985000" y="4724400"/>
            <a:ext cx="971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a:t>剛剛好</a:t>
            </a:r>
          </a:p>
        </p:txBody>
      </p:sp>
      <p:sp>
        <p:nvSpPr>
          <p:cNvPr id="10" name="文字方塊 9"/>
          <p:cNvSpPr txBox="1">
            <a:spLocks noChangeArrowheads="1"/>
          </p:cNvSpPr>
          <p:nvPr/>
        </p:nvSpPr>
        <p:spPr bwMode="auto">
          <a:xfrm>
            <a:off x="1511300" y="4724400"/>
            <a:ext cx="973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a:t>剛剛好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8" grpId="0"/>
      <p:bldP spid="9" grpId="0"/>
      <p:bldP spid="10"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95288" y="584200"/>
            <a:ext cx="8424862" cy="5724525"/>
          </a:xfrm>
          <a:prstGeom prst="rect">
            <a:avLst/>
          </a:prstGeom>
          <a:noFill/>
        </p:spPr>
        <p:txBody>
          <a:bodyPr>
            <a:spAutoFit/>
          </a:bodyPr>
          <a:lstStyle/>
          <a:p>
            <a:pPr fontAlgn="auto">
              <a:lnSpc>
                <a:spcPct val="150000"/>
              </a:lnSpc>
              <a:spcBef>
                <a:spcPts val="0"/>
              </a:spcBef>
              <a:spcAft>
                <a:spcPts val="0"/>
              </a:spcAft>
              <a:defRPr/>
            </a:pPr>
            <a:r>
              <a:rPr kumimoji="0" lang="zh-TW" altLang="en-US" sz="3600" dirty="0">
                <a:latin typeface="+mn-lt"/>
                <a:ea typeface="+mn-ea"/>
              </a:rPr>
              <a:t>為了要落實平等就產生出了</a:t>
            </a:r>
            <a:endParaRPr kumimoji="0" lang="en-US" altLang="zh-TW" sz="3600" dirty="0">
              <a:latin typeface="+mn-lt"/>
              <a:ea typeface="+mn-ea"/>
            </a:endParaRPr>
          </a:p>
          <a:p>
            <a:pPr fontAlgn="auto">
              <a:lnSpc>
                <a:spcPct val="150000"/>
              </a:lnSpc>
              <a:spcBef>
                <a:spcPts val="0"/>
              </a:spcBef>
              <a:spcAft>
                <a:spcPts val="0"/>
              </a:spcAft>
              <a:defRPr/>
            </a:pPr>
            <a:endParaRPr kumimoji="0" lang="en-US" altLang="zh-TW" sz="2800" dirty="0">
              <a:latin typeface="+mn-lt"/>
              <a:ea typeface="+mn-ea"/>
            </a:endParaRPr>
          </a:p>
          <a:p>
            <a:pPr marL="342900" indent="-342900" fontAlgn="auto">
              <a:lnSpc>
                <a:spcPct val="150000"/>
              </a:lnSpc>
              <a:spcBef>
                <a:spcPts val="0"/>
              </a:spcBef>
              <a:spcAft>
                <a:spcPts val="0"/>
              </a:spcAft>
              <a:buFont typeface="Arial" pitchFamily="34" charset="0"/>
              <a:buChar char="•"/>
              <a:defRPr/>
            </a:pPr>
            <a:r>
              <a:rPr kumimoji="0" lang="zh-TW" altLang="en-US" sz="2800" dirty="0">
                <a:latin typeface="+mn-lt"/>
                <a:ea typeface="+mn-ea"/>
              </a:rPr>
              <a:t>累進稅率制，有錢人多繳點稅，窮人獲得補助，使其能夠與其他人在相同的起跑點上</a:t>
            </a:r>
            <a:endParaRPr kumimoji="0" lang="en-US" altLang="zh-TW" sz="2800" dirty="0">
              <a:latin typeface="+mn-lt"/>
              <a:ea typeface="+mn-ea"/>
            </a:endParaRPr>
          </a:p>
          <a:p>
            <a:pPr marL="342900" indent="-342900" fontAlgn="auto">
              <a:lnSpc>
                <a:spcPct val="150000"/>
              </a:lnSpc>
              <a:spcBef>
                <a:spcPts val="0"/>
              </a:spcBef>
              <a:spcAft>
                <a:spcPts val="0"/>
              </a:spcAft>
              <a:buFont typeface="Arial" pitchFamily="34" charset="0"/>
              <a:buChar char="•"/>
              <a:defRPr/>
            </a:pPr>
            <a:r>
              <a:rPr kumimoji="0" lang="zh-TW" altLang="en-US" sz="2800" dirty="0">
                <a:latin typeface="+mn-lt"/>
                <a:ea typeface="+mn-ea"/>
              </a:rPr>
              <a:t>制定出原住名考試加分的法規，弱勢族群學費減免，殘障工作保障</a:t>
            </a:r>
            <a:r>
              <a:rPr kumimoji="0" lang="en-US" altLang="zh-TW" sz="2800" dirty="0">
                <a:latin typeface="+mn-lt"/>
                <a:ea typeface="+mn-ea"/>
              </a:rPr>
              <a:t>‧‧‧</a:t>
            </a:r>
            <a:r>
              <a:rPr kumimoji="0" lang="zh-TW" altLang="en-US" sz="2800" dirty="0">
                <a:latin typeface="+mn-lt"/>
                <a:ea typeface="+mn-ea"/>
              </a:rPr>
              <a:t>等等的，救助方案，讓許多新生弱勢族群能夠健全的長大，使他們有工作，進而對社會做出貢獻</a:t>
            </a:r>
            <a:endParaRPr kumimoji="0" lang="en-US" altLang="zh-TW" sz="2800" dirty="0">
              <a:latin typeface="+mn-lt"/>
              <a:ea typeface="+mn-ea"/>
            </a:endParaRPr>
          </a:p>
          <a:p>
            <a:pPr fontAlgn="auto">
              <a:spcBef>
                <a:spcPts val="0"/>
              </a:spcBef>
              <a:spcAft>
                <a:spcPts val="0"/>
              </a:spcAft>
              <a:defRPr/>
            </a:pPr>
            <a:endParaRPr kumimoji="0" lang="zh-TW" altLang="en-US"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962025" y="260350"/>
            <a:ext cx="7497763" cy="2736850"/>
          </a:xfrm>
        </p:spPr>
        <p:txBody>
          <a:bodyPr/>
          <a:lstStyle/>
          <a:p>
            <a:pPr marL="0" indent="0" eaLnBrk="1" hangingPunct="1">
              <a:lnSpc>
                <a:spcPct val="150000"/>
              </a:lnSpc>
              <a:buFont typeface="Wingdings" panose="05000000000000000000" pitchFamily="2" charset="2"/>
              <a:buNone/>
            </a:pPr>
            <a:r>
              <a:rPr lang="zh-TW" altLang="en-US" sz="3600" smtClean="0"/>
              <a:t>新住民</a:t>
            </a:r>
            <a:r>
              <a:rPr lang="zh-TW" altLang="en-US" sz="2800" smtClean="0"/>
              <a:t>增多，我們也該為新住民及下一代制定保障法規，就如同我們對原住民一樣，給予保障名額和教育補助</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2636838"/>
            <a:ext cx="5437187"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3492500" y="6308725"/>
            <a:ext cx="2519363" cy="307975"/>
          </a:xfrm>
          <a:prstGeom prst="rect">
            <a:avLst/>
          </a:prstGeom>
          <a:noFill/>
        </p:spPr>
        <p:txBody>
          <a:bodyPr>
            <a:spAutoFit/>
          </a:bodyPr>
          <a:lstStyle/>
          <a:p>
            <a:pPr fontAlgn="auto">
              <a:spcBef>
                <a:spcPts val="0"/>
              </a:spcBef>
              <a:spcAft>
                <a:spcPts val="0"/>
              </a:spcAft>
              <a:defRPr/>
            </a:pPr>
            <a:r>
              <a:rPr kumimoji="0" lang="zh-TW" altLang="en-US" sz="1400" dirty="0">
                <a:latin typeface="+mn-ea"/>
                <a:ea typeface="+mn-ea"/>
              </a:rPr>
              <a:t>來源：全國社區報聯合新聞網</a:t>
            </a:r>
            <a:endParaRPr kumimoji="0" lang="en-US" altLang="zh-TW"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a:spLocks noChangeArrowheads="1"/>
          </p:cNvSpPr>
          <p:nvPr/>
        </p:nvSpPr>
        <p:spPr bwMode="auto">
          <a:xfrm>
            <a:off x="684213" y="836613"/>
            <a:ext cx="78486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150000"/>
              </a:lnSpc>
            </a:pPr>
            <a:r>
              <a:rPr kumimoji="0" lang="zh-TW" altLang="en-US" sz="3600"/>
              <a:t>那些補助費用，應該從原住民補助那區塊拿一部分來使用，近年來的努力，原住民已經很能適應現在的社會，因此過多的補助應轉移給新住民以及新一代，完善台灣的人民所需，讓他們成年後，為台灣爭光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a:grpSpLocks/>
          </p:cNvGrpSpPr>
          <p:nvPr/>
        </p:nvGrpSpPr>
        <p:grpSpPr bwMode="auto">
          <a:xfrm>
            <a:off x="755650" y="717550"/>
            <a:ext cx="7777163" cy="5448300"/>
            <a:chOff x="1187624" y="980728"/>
            <a:chExt cx="6840760" cy="5447645"/>
          </a:xfrm>
        </p:grpSpPr>
        <p:grpSp>
          <p:nvGrpSpPr>
            <p:cNvPr id="182275" name="群組 4"/>
            <p:cNvGrpSpPr>
              <a:grpSpLocks/>
            </p:cNvGrpSpPr>
            <p:nvPr/>
          </p:nvGrpSpPr>
          <p:grpSpPr bwMode="auto">
            <a:xfrm>
              <a:off x="1187624" y="980728"/>
              <a:ext cx="6840760" cy="5447645"/>
              <a:chOff x="1187624" y="980728"/>
              <a:chExt cx="6840760" cy="5447645"/>
            </a:xfrm>
          </p:grpSpPr>
          <p:sp>
            <p:nvSpPr>
              <p:cNvPr id="2" name="文字方塊 1"/>
              <p:cNvSpPr txBox="1"/>
              <p:nvPr/>
            </p:nvSpPr>
            <p:spPr>
              <a:xfrm>
                <a:off x="1187624" y="980728"/>
                <a:ext cx="6840760" cy="5447645"/>
              </a:xfrm>
              <a:prstGeom prst="rect">
                <a:avLst/>
              </a:prstGeom>
              <a:noFill/>
            </p:spPr>
            <p:txBody>
              <a:bodyPr>
                <a:spAutoFit/>
              </a:bodyPr>
              <a:lstStyle/>
              <a:p>
                <a:pPr fontAlgn="auto">
                  <a:lnSpc>
                    <a:spcPct val="150000"/>
                  </a:lnSpc>
                  <a:spcBef>
                    <a:spcPts val="0"/>
                  </a:spcBef>
                  <a:spcAft>
                    <a:spcPts val="0"/>
                  </a:spcAft>
                  <a:defRPr/>
                </a:pPr>
                <a:r>
                  <a:rPr kumimoji="0" lang="zh-TW" altLang="en-US" sz="3200" dirty="0">
                    <a:latin typeface="+mn-lt"/>
                    <a:ea typeface="+mn-ea"/>
                  </a:rPr>
                  <a:t>我們也必須讓生理的不平等擁有發展的管道，但必須節制</a:t>
                </a:r>
                <a:endParaRPr kumimoji="0" lang="en-US" altLang="zh-TW" sz="3200" dirty="0">
                  <a:latin typeface="+mn-lt"/>
                  <a:ea typeface="+mn-ea"/>
                </a:endParaRPr>
              </a:p>
              <a:p>
                <a:pPr marL="342900" indent="-342900" fontAlgn="auto">
                  <a:lnSpc>
                    <a:spcPct val="150000"/>
                  </a:lnSpc>
                  <a:spcBef>
                    <a:spcPts val="0"/>
                  </a:spcBef>
                  <a:spcAft>
                    <a:spcPts val="0"/>
                  </a:spcAft>
                  <a:buFont typeface="Arial" pitchFamily="34" charset="0"/>
                  <a:buChar char="•"/>
                  <a:defRPr/>
                </a:pPr>
                <a:r>
                  <a:rPr kumimoji="0" lang="zh-TW" altLang="en-US" sz="2800" dirty="0">
                    <a:latin typeface="+mn-lt"/>
                    <a:ea typeface="+mn-ea"/>
                  </a:rPr>
                  <a:t>有錢人在合法繳完所有的稅後，可享受他的所得　　　但是太過於奢侈及過度的消費品，應該制定法律來平衡</a:t>
                </a:r>
                <a:endParaRPr kumimoji="0" lang="en-US" altLang="zh-TW" sz="2800" dirty="0">
                  <a:latin typeface="+mn-lt"/>
                  <a:ea typeface="+mn-ea"/>
                </a:endParaRPr>
              </a:p>
              <a:p>
                <a:pPr marL="342900" indent="-342900" fontAlgn="auto">
                  <a:lnSpc>
                    <a:spcPct val="150000"/>
                  </a:lnSpc>
                  <a:spcBef>
                    <a:spcPts val="0"/>
                  </a:spcBef>
                  <a:spcAft>
                    <a:spcPts val="0"/>
                  </a:spcAft>
                  <a:buFont typeface="Arial" pitchFamily="34" charset="0"/>
                  <a:buChar char="•"/>
                  <a:defRPr/>
                </a:pPr>
                <a:r>
                  <a:rPr kumimoji="0" lang="zh-TW" altLang="en-US" sz="2800" dirty="0">
                    <a:latin typeface="+mn-lt"/>
                    <a:ea typeface="+mn-ea"/>
                  </a:rPr>
                  <a:t>各式各樣的機會要平等（例：升學考試、就業考試．．．等等）　　　透過保障名額，幫助弱勢</a:t>
                </a:r>
                <a:endParaRPr kumimoji="0" lang="en-US" altLang="zh-TW" sz="2800" dirty="0">
                  <a:latin typeface="+mn-lt"/>
                  <a:ea typeface="+mn-ea"/>
                </a:endParaRPr>
              </a:p>
            </p:txBody>
          </p:sp>
          <p:sp>
            <p:nvSpPr>
              <p:cNvPr id="3" name="向右箭號 2"/>
              <p:cNvSpPr/>
              <p:nvPr/>
            </p:nvSpPr>
            <p:spPr>
              <a:xfrm>
                <a:off x="2011475" y="3356930"/>
                <a:ext cx="719125" cy="28730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6" name="向右箭號 5"/>
            <p:cNvSpPr/>
            <p:nvPr/>
          </p:nvSpPr>
          <p:spPr>
            <a:xfrm>
              <a:off x="4068312" y="5275987"/>
              <a:ext cx="791735" cy="28889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8500" y="2359025"/>
            <a:ext cx="7747000" cy="3878263"/>
          </a:xfrm>
        </p:spPr>
        <p:txBody>
          <a:bodyPr rtlCol="0">
            <a:normAutofit/>
          </a:bodyPr>
          <a:lstStyle/>
          <a:p>
            <a:pPr marL="365760" indent="-365760" eaLnBrk="1" fontAlgn="auto" hangingPunct="1">
              <a:spcAft>
                <a:spcPts val="0"/>
              </a:spcAft>
              <a:defRPr/>
            </a:pPr>
            <a:r>
              <a:rPr lang="zh-TW" altLang="en-US" sz="2800" dirty="0" smtClean="0">
                <a:solidFill>
                  <a:schemeClr val="tx1">
                    <a:lumMod val="85000"/>
                    <a:lumOff val="15000"/>
                  </a:schemeClr>
                </a:solidFill>
                <a:latin typeface="+mj-ea"/>
                <a:ea typeface="+mj-ea"/>
              </a:rPr>
              <a:t>在</a:t>
            </a:r>
            <a:r>
              <a:rPr lang="zh-TW" altLang="en-US" sz="2800" dirty="0">
                <a:solidFill>
                  <a:schemeClr val="tx1">
                    <a:lumMod val="85000"/>
                    <a:lumOff val="15000"/>
                  </a:schemeClr>
                </a:solidFill>
                <a:latin typeface="+mj-ea"/>
                <a:ea typeface="+mj-ea"/>
              </a:rPr>
              <a:t>自然狀態下</a:t>
            </a:r>
            <a:r>
              <a:rPr lang="zh-TW" altLang="en-US" sz="2800" dirty="0" smtClean="0">
                <a:solidFill>
                  <a:schemeClr val="tx1">
                    <a:lumMod val="85000"/>
                    <a:lumOff val="15000"/>
                  </a:schemeClr>
                </a:solidFill>
                <a:latin typeface="+mj-ea"/>
                <a:ea typeface="+mj-ea"/>
              </a:rPr>
              <a:t>，每個人都享有自然</a:t>
            </a:r>
            <a:endParaRPr lang="en-US" altLang="zh-TW" sz="2800" dirty="0" smtClean="0">
              <a:solidFill>
                <a:schemeClr val="tx1">
                  <a:lumMod val="85000"/>
                  <a:lumOff val="15000"/>
                </a:schemeClr>
              </a:solidFill>
              <a:latin typeface="+mj-ea"/>
              <a:ea typeface="+mj-ea"/>
            </a:endParaRPr>
          </a:p>
          <a:p>
            <a:pPr marL="0" indent="0" eaLnBrk="1" fontAlgn="auto" hangingPunct="1">
              <a:spcAft>
                <a:spcPts val="0"/>
              </a:spcAft>
              <a:buFont typeface="Wingdings" panose="05000000000000000000" pitchFamily="2" charset="2"/>
              <a:buNone/>
              <a:defRPr/>
            </a:pPr>
            <a:r>
              <a:rPr lang="zh-TW" altLang="en-US" sz="2800" dirty="0" smtClean="0">
                <a:solidFill>
                  <a:schemeClr val="tx1">
                    <a:lumMod val="85000"/>
                    <a:lumOff val="15000"/>
                  </a:schemeClr>
                </a:solidFill>
                <a:latin typeface="+mj-ea"/>
                <a:ea typeface="+mj-ea"/>
              </a:rPr>
              <a:t>　權利。在不侵害到別人的自然權利</a:t>
            </a:r>
            <a:endParaRPr lang="en-US" altLang="zh-TW" sz="2800" dirty="0" smtClean="0">
              <a:solidFill>
                <a:schemeClr val="tx1">
                  <a:lumMod val="85000"/>
                  <a:lumOff val="15000"/>
                </a:schemeClr>
              </a:solidFill>
              <a:latin typeface="+mj-ea"/>
              <a:ea typeface="+mj-ea"/>
            </a:endParaRPr>
          </a:p>
          <a:p>
            <a:pPr marL="0" indent="0" eaLnBrk="1" fontAlgn="auto" hangingPunct="1">
              <a:spcAft>
                <a:spcPts val="0"/>
              </a:spcAft>
              <a:buFont typeface="Wingdings" panose="05000000000000000000" pitchFamily="2" charset="2"/>
              <a:buNone/>
              <a:defRPr/>
            </a:pPr>
            <a:r>
              <a:rPr lang="zh-TW" altLang="en-US" sz="2800" dirty="0">
                <a:solidFill>
                  <a:schemeClr val="tx1">
                    <a:lumMod val="85000"/>
                    <a:lumOff val="15000"/>
                  </a:schemeClr>
                </a:solidFill>
                <a:latin typeface="+mj-ea"/>
                <a:ea typeface="+mj-ea"/>
              </a:rPr>
              <a:t>　</a:t>
            </a:r>
            <a:r>
              <a:rPr lang="zh-TW" altLang="en-US" sz="2800" dirty="0" smtClean="0">
                <a:solidFill>
                  <a:schemeClr val="tx1">
                    <a:lumMod val="85000"/>
                    <a:lumOff val="15000"/>
                  </a:schemeClr>
                </a:solidFill>
                <a:latin typeface="+mj-ea"/>
                <a:ea typeface="+mj-ea"/>
              </a:rPr>
              <a:t>的情況下，所享有的一切權利</a:t>
            </a:r>
            <a:r>
              <a:rPr lang="zh-TW" altLang="en-US" sz="2800" dirty="0">
                <a:solidFill>
                  <a:schemeClr val="tx1">
                    <a:lumMod val="85000"/>
                    <a:lumOff val="15000"/>
                  </a:schemeClr>
                </a:solidFill>
                <a:latin typeface="+mj-ea"/>
                <a:ea typeface="+mj-ea"/>
              </a:rPr>
              <a:t>皆平等。</a:t>
            </a:r>
          </a:p>
        </p:txBody>
      </p:sp>
      <p:sp>
        <p:nvSpPr>
          <p:cNvPr id="2" name="標題 1"/>
          <p:cNvSpPr>
            <a:spLocks noGrp="1"/>
          </p:cNvSpPr>
          <p:nvPr>
            <p:ph type="title"/>
          </p:nvPr>
        </p:nvSpPr>
        <p:spPr/>
        <p:txBody>
          <a:bodyPr/>
          <a:lstStyle/>
          <a:p>
            <a:pPr eaLnBrk="1" hangingPunct="1"/>
            <a:r>
              <a:rPr lang="zh-TW" altLang="en-US" b="1" smtClean="0"/>
              <a:t>洛克</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6863" y="6350"/>
            <a:ext cx="2484437"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a:spLocks noChangeArrowheads="1"/>
          </p:cNvSpPr>
          <p:nvPr/>
        </p:nvSpPr>
        <p:spPr bwMode="auto">
          <a:xfrm rot="-5400000">
            <a:off x="7689850" y="2513013"/>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4908550"/>
            <a:ext cx="28098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8175" y="4178300"/>
            <a:ext cx="4708525"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圖說文字 7"/>
          <p:cNvSpPr/>
          <p:nvPr/>
        </p:nvSpPr>
        <p:spPr>
          <a:xfrm>
            <a:off x="2268538" y="4221163"/>
            <a:ext cx="2016125" cy="1566862"/>
          </a:xfrm>
          <a:prstGeom prst="wedgeRectCallout">
            <a:avLst>
              <a:gd name="adj1" fmla="val -85611"/>
              <a:gd name="adj2" fmla="val 636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你不要動</a:t>
            </a:r>
            <a:r>
              <a:rPr kumimoji="0" lang="en-US" altLang="zh-TW" dirty="0"/>
              <a:t>,</a:t>
            </a:r>
            <a:r>
              <a:rPr kumimoji="0" lang="zh-TW" altLang="en-US" dirty="0"/>
              <a:t>把錢交出來</a:t>
            </a:r>
            <a:r>
              <a:rPr kumimoji="0" lang="en-US" altLang="zh-TW" dirty="0"/>
              <a:t>,</a:t>
            </a:r>
            <a:r>
              <a:rPr kumimoji="0" lang="zh-TW" altLang="en-US" dirty="0"/>
              <a:t>還是先殺了你再拿好了。</a:t>
            </a:r>
          </a:p>
        </p:txBody>
      </p:sp>
      <p:sp>
        <p:nvSpPr>
          <p:cNvPr id="9" name="矩形圖說文字 8"/>
          <p:cNvSpPr/>
          <p:nvPr/>
        </p:nvSpPr>
        <p:spPr>
          <a:xfrm>
            <a:off x="4448175" y="4178300"/>
            <a:ext cx="1679575" cy="1374775"/>
          </a:xfrm>
          <a:prstGeom prst="wedgeRectCallout">
            <a:avLst>
              <a:gd name="adj1" fmla="val 67055"/>
              <a:gd name="adj2" fmla="val 832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你不能這樣。</a:t>
            </a:r>
            <a:endParaRPr kumimoji="0" lang="en-US" altLang="zh-TW" dirty="0"/>
          </a:p>
          <a:p>
            <a:pPr algn="ctr" fontAlgn="auto">
              <a:spcBef>
                <a:spcPts val="0"/>
              </a:spcBef>
              <a:spcAft>
                <a:spcPts val="0"/>
              </a:spcAft>
              <a:defRPr/>
            </a:pPr>
            <a:r>
              <a:rPr kumimoji="0" lang="zh-TW" altLang="en-US" dirty="0"/>
              <a:t>我也有生命權、財產權、自由權。</a:t>
            </a:r>
            <a:endParaRPr kumimoji="0" lang="en-US" altLang="zh-TW" dirty="0"/>
          </a:p>
          <a:p>
            <a:pPr algn="ctr" fontAlgn="auto">
              <a:spcBef>
                <a:spcPts val="0"/>
              </a:spcBef>
              <a:spcAft>
                <a:spcPts val="0"/>
              </a:spcAft>
              <a:defRPr/>
            </a:pPr>
            <a:endParaRPr kumimoji="0" lang="zh-TW" altLang="en-US" dirty="0"/>
          </a:p>
        </p:txBody>
      </p:sp>
      <p:sp>
        <p:nvSpPr>
          <p:cNvPr id="10" name="文字方塊 9"/>
          <p:cNvSpPr txBox="1">
            <a:spLocks noChangeArrowheads="1"/>
          </p:cNvSpPr>
          <p:nvPr/>
        </p:nvSpPr>
        <p:spPr bwMode="auto">
          <a:xfrm>
            <a:off x="8743950" y="4908550"/>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
        <p:nvSpPr>
          <p:cNvPr id="11" name="文字方塊 10"/>
          <p:cNvSpPr txBox="1">
            <a:spLocks noChangeArrowheads="1"/>
          </p:cNvSpPr>
          <p:nvPr/>
        </p:nvSpPr>
        <p:spPr bwMode="auto">
          <a:xfrm rot="-5400000">
            <a:off x="2647950" y="5908675"/>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P spid="8" grpId="0" animBg="1"/>
      <p:bldP spid="9" grpId="0" animBg="1"/>
      <p:bldP spid="10" grpId="0"/>
      <p:bldP spid="11"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a:spLocks noChangeArrowheads="1"/>
          </p:cNvSpPr>
          <p:nvPr/>
        </p:nvSpPr>
        <p:spPr bwMode="auto">
          <a:xfrm>
            <a:off x="755650" y="1166813"/>
            <a:ext cx="7777163"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200000"/>
              </a:lnSpc>
            </a:pPr>
            <a:r>
              <a:rPr kumimoji="0" lang="zh-TW" altLang="en-US" sz="3200"/>
              <a:t>當然，公權力只能保障弱勢群基本的生活所需，過多的補助對於納稅者不公平，所以</a:t>
            </a:r>
            <a:r>
              <a:rPr kumimoji="0" lang="zh-TW" altLang="en-US" sz="4000" b="1" u="sng">
                <a:solidFill>
                  <a:srgbClr val="FF0000"/>
                </a:solidFill>
              </a:rPr>
              <a:t>窮者、弱勢者，得到救助應該更努力打拼，以回報大家的幫助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a:spLocks noChangeArrowheads="1"/>
          </p:cNvSpPr>
          <p:nvPr/>
        </p:nvSpPr>
        <p:spPr bwMode="auto">
          <a:xfrm>
            <a:off x="1042988" y="1196975"/>
            <a:ext cx="77057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150000"/>
              </a:lnSpc>
            </a:pPr>
            <a:r>
              <a:rPr kumimoji="0" lang="zh-TW" altLang="en-US" sz="3200"/>
              <a:t>至於能力好、有錢者，不可能都為聖人，因此只能鼓勵他們自制及發揮愛心，透過捐贈、收養、當義工之類義行，發揮道德心來達到國父之理想「強者、優勢者，經由自制及愛心來彌補</a:t>
            </a:r>
            <a:r>
              <a:rPr kumimoji="0" lang="en-US" altLang="zh-TW" sz="3200"/>
              <a:t>『</a:t>
            </a:r>
            <a:r>
              <a:rPr kumimoji="0" lang="zh-TW" altLang="en-US" sz="3200"/>
              <a:t>人類及萬物之間不平等</a:t>
            </a:r>
            <a:r>
              <a:rPr kumimoji="0" lang="en-US" altLang="zh-TW" sz="3200"/>
              <a:t>』</a:t>
            </a:r>
            <a:r>
              <a:rPr kumimoji="0" lang="zh-TW" altLang="en-US" sz="3200"/>
              <a:t>，人類正面的善精神之發揚」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爆炸 1 3"/>
          <p:cNvSpPr/>
          <p:nvPr/>
        </p:nvSpPr>
        <p:spPr>
          <a:xfrm>
            <a:off x="0" y="549275"/>
            <a:ext cx="9144000" cy="5759450"/>
          </a:xfrm>
          <a:prstGeom prst="irregularSeal1">
            <a:avLst/>
          </a:prstGeom>
          <a:ln>
            <a:solidFill>
              <a:schemeClr val="tx2">
                <a:lumMod val="1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kumimoji="0" lang="zh-TW" altLang="en-US"/>
          </a:p>
        </p:txBody>
      </p:sp>
      <p:sp>
        <p:nvSpPr>
          <p:cNvPr id="3" name="副標題 2"/>
          <p:cNvSpPr>
            <a:spLocks noGrp="1"/>
          </p:cNvSpPr>
          <p:nvPr>
            <p:ph type="body" idx="1"/>
          </p:nvPr>
        </p:nvSpPr>
        <p:spPr>
          <a:xfrm>
            <a:off x="1014413" y="2133600"/>
            <a:ext cx="7734300" cy="2232025"/>
          </a:xfrm>
        </p:spPr>
        <p:txBody>
          <a:bodyPr/>
          <a:lstStyle/>
          <a:p>
            <a:pPr eaLnBrk="1" hangingPunct="1"/>
            <a:r>
              <a:rPr lang="zh-TW" altLang="en-US" sz="13800" b="1" smtClean="0">
                <a:solidFill>
                  <a:srgbClr val="FF0000"/>
                </a:solidFill>
              </a:rPr>
              <a:t>最後！</a:t>
            </a:r>
            <a:endParaRPr lang="zh-TW" altLang="en-US" sz="4000" b="1"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a:spLocks noChangeArrowheads="1"/>
          </p:cNvSpPr>
          <p:nvPr/>
        </p:nvSpPr>
        <p:spPr bwMode="auto">
          <a:xfrm>
            <a:off x="827088" y="1125538"/>
            <a:ext cx="7561262"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250000"/>
              </a:lnSpc>
            </a:pPr>
            <a:r>
              <a:rPr kumimoji="0" lang="zh-TW" altLang="en-US" sz="3600"/>
              <a:t>要達到真正的平等是不可能的，我們只能盡所能地接近平等，讓大家對於平等有相同的共識，才不會你爭我搶</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123728" y="1290240"/>
            <a:ext cx="5040560" cy="4154984"/>
          </a:xfrm>
          <a:prstGeom prst="rect">
            <a:avLst/>
          </a:prstGeom>
          <a:noFill/>
        </p:spPr>
        <p:txBody>
          <a:bodyPr>
            <a:spAutoFit/>
          </a:bodyPr>
          <a:lstStyle/>
          <a:p>
            <a:pPr fontAlgn="auto">
              <a:spcBef>
                <a:spcPts val="0"/>
              </a:spcBef>
              <a:spcAft>
                <a:spcPts val="0"/>
              </a:spcAft>
              <a:defRPr/>
            </a:pPr>
            <a:r>
              <a:rPr kumimoji="0" lang="zh-TW" altLang="en-US" sz="8800" b="1" dirty="0">
                <a:ln w="12700">
                  <a:solidFill>
                    <a:schemeClr val="bg2">
                      <a:lumMod val="60000"/>
                      <a:lumOff val="40000"/>
                    </a:schemeClr>
                  </a:solidFill>
                </a:ln>
                <a:gradFill flip="none" rotWithShape="1">
                  <a:gsLst>
                    <a:gs pos="0">
                      <a:srgbClr val="DDEBCF"/>
                    </a:gs>
                    <a:gs pos="18000">
                      <a:srgbClr val="9CB86E"/>
                    </a:gs>
                    <a:gs pos="69000">
                      <a:srgbClr val="156B13"/>
                    </a:gs>
                  </a:gsLst>
                  <a:path path="rect">
                    <a:fillToRect l="100000" t="100000"/>
                  </a:path>
                  <a:tileRect r="-100000" b="-100000"/>
                </a:gradFill>
                <a:latin typeface="+mn-lt"/>
                <a:ea typeface="+mn-ea"/>
              </a:rPr>
              <a:t>報告結束</a:t>
            </a:r>
            <a:endParaRPr kumimoji="0" lang="en-US" altLang="zh-TW" sz="8800" b="1" dirty="0">
              <a:ln w="12700">
                <a:solidFill>
                  <a:schemeClr val="bg2">
                    <a:lumMod val="60000"/>
                    <a:lumOff val="40000"/>
                  </a:schemeClr>
                </a:solidFill>
              </a:ln>
              <a:gradFill flip="none" rotWithShape="1">
                <a:gsLst>
                  <a:gs pos="0">
                    <a:srgbClr val="DDEBCF"/>
                  </a:gs>
                  <a:gs pos="18000">
                    <a:srgbClr val="9CB86E"/>
                  </a:gs>
                  <a:gs pos="69000">
                    <a:srgbClr val="156B13"/>
                  </a:gs>
                </a:gsLst>
                <a:path path="rect">
                  <a:fillToRect l="100000" t="100000"/>
                </a:path>
                <a:tileRect r="-100000" b="-100000"/>
              </a:gradFill>
              <a:latin typeface="+mn-lt"/>
              <a:ea typeface="+mn-ea"/>
            </a:endParaRPr>
          </a:p>
          <a:p>
            <a:pPr fontAlgn="auto">
              <a:spcBef>
                <a:spcPts val="0"/>
              </a:spcBef>
              <a:spcAft>
                <a:spcPts val="0"/>
              </a:spcAft>
              <a:defRPr/>
            </a:pPr>
            <a:endParaRPr kumimoji="0" lang="en-US" altLang="zh-TW" sz="8800" b="1" dirty="0">
              <a:ln w="12700">
                <a:solidFill>
                  <a:schemeClr val="bg2">
                    <a:lumMod val="60000"/>
                    <a:lumOff val="40000"/>
                  </a:schemeClr>
                </a:solidFill>
              </a:ln>
              <a:gradFill flip="none" rotWithShape="1">
                <a:gsLst>
                  <a:gs pos="0">
                    <a:srgbClr val="DDEBCF"/>
                  </a:gs>
                  <a:gs pos="18000">
                    <a:srgbClr val="9CB86E"/>
                  </a:gs>
                  <a:gs pos="69000">
                    <a:srgbClr val="156B13"/>
                  </a:gs>
                </a:gsLst>
                <a:path path="rect">
                  <a:fillToRect l="100000" t="100000"/>
                </a:path>
                <a:tileRect r="-100000" b="-100000"/>
              </a:gradFill>
              <a:latin typeface="+mn-lt"/>
              <a:ea typeface="+mn-ea"/>
            </a:endParaRPr>
          </a:p>
          <a:p>
            <a:pPr fontAlgn="auto">
              <a:spcBef>
                <a:spcPts val="0"/>
              </a:spcBef>
              <a:spcAft>
                <a:spcPts val="0"/>
              </a:spcAft>
              <a:defRPr/>
            </a:pPr>
            <a:r>
              <a:rPr kumimoji="0" lang="zh-TW" altLang="en-US" sz="8800" b="1" dirty="0">
                <a:ln w="12700">
                  <a:solidFill>
                    <a:schemeClr val="bg2">
                      <a:lumMod val="60000"/>
                      <a:lumOff val="40000"/>
                    </a:schemeClr>
                  </a:solidFill>
                </a:ln>
                <a:gradFill flip="none" rotWithShape="1">
                  <a:gsLst>
                    <a:gs pos="0">
                      <a:srgbClr val="DDEBCF"/>
                    </a:gs>
                    <a:gs pos="18000">
                      <a:srgbClr val="9CB86E"/>
                    </a:gs>
                    <a:gs pos="69000">
                      <a:srgbClr val="156B13"/>
                    </a:gs>
                  </a:gsLst>
                  <a:path path="rect">
                    <a:fillToRect l="100000" t="100000"/>
                  </a:path>
                  <a:tileRect r="-100000" b="-100000"/>
                </a:gradFill>
                <a:latin typeface="+mn-lt"/>
                <a:ea typeface="+mn-ea"/>
              </a:rPr>
              <a:t>謝謝大家</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98500" y="2205038"/>
            <a:ext cx="7747000" cy="4868862"/>
          </a:xfrm>
        </p:spPr>
        <p:txBody>
          <a:bodyPr rtlCol="0">
            <a:normAutofit fontScale="55000" lnSpcReduction="20000"/>
          </a:bodyPr>
          <a:lstStyle/>
          <a:p>
            <a:pPr marL="365760" indent="-365760" eaLnBrk="1" fontAlgn="auto" hangingPunct="1">
              <a:lnSpc>
                <a:spcPct val="170000"/>
              </a:lnSpc>
              <a:spcAft>
                <a:spcPts val="0"/>
              </a:spcAft>
              <a:defRPr/>
            </a:pPr>
            <a:r>
              <a:rPr lang="zh-TW" altLang="en-US" dirty="0" smtClean="0">
                <a:solidFill>
                  <a:schemeClr val="tx1">
                    <a:lumMod val="85000"/>
                    <a:lumOff val="15000"/>
                  </a:schemeClr>
                </a:solidFill>
              </a:rPr>
              <a:t>當代</a:t>
            </a:r>
            <a:r>
              <a:rPr lang="zh-TW" altLang="zh-TW" dirty="0" smtClean="0">
                <a:solidFill>
                  <a:schemeClr val="tx1">
                    <a:lumMod val="85000"/>
                    <a:lumOff val="15000"/>
                  </a:schemeClr>
                </a:solidFill>
              </a:rPr>
              <a:t>法政</a:t>
            </a:r>
            <a:r>
              <a:rPr lang="zh-TW" altLang="en-US" dirty="0" smtClean="0">
                <a:solidFill>
                  <a:schemeClr val="tx1">
                    <a:lumMod val="85000"/>
                    <a:lumOff val="15000"/>
                  </a:schemeClr>
                </a:solidFill>
              </a:rPr>
              <a:t>思潮</a:t>
            </a:r>
            <a:r>
              <a:rPr lang="zh-TW" altLang="zh-TW" dirty="0" smtClean="0">
                <a:solidFill>
                  <a:schemeClr val="tx1">
                    <a:lumMod val="85000"/>
                    <a:lumOff val="15000"/>
                  </a:schemeClr>
                </a:solidFill>
              </a:rPr>
              <a:t>講義</a:t>
            </a:r>
            <a:r>
              <a:rPr lang="en-US" altLang="zh-TW" dirty="0" smtClean="0">
                <a:solidFill>
                  <a:schemeClr val="tx1">
                    <a:lumMod val="85000"/>
                    <a:lumOff val="15000"/>
                  </a:schemeClr>
                </a:solidFill>
              </a:rPr>
              <a:t>《</a:t>
            </a:r>
            <a:r>
              <a:rPr lang="zh-TW" altLang="en-US" dirty="0" smtClean="0">
                <a:solidFill>
                  <a:schemeClr val="tx1">
                    <a:lumMod val="85000"/>
                    <a:lumOff val="15000"/>
                  </a:schemeClr>
                </a:solidFill>
              </a:rPr>
              <a:t>第八版</a:t>
            </a:r>
            <a:r>
              <a:rPr lang="en-US" altLang="zh-TW" dirty="0" smtClean="0">
                <a:solidFill>
                  <a:schemeClr val="tx1">
                    <a:lumMod val="85000"/>
                    <a:lumOff val="15000"/>
                  </a:schemeClr>
                </a:solidFill>
              </a:rPr>
              <a:t>》</a:t>
            </a:r>
            <a:r>
              <a:rPr lang="zh-TW" altLang="en-US" dirty="0" smtClean="0">
                <a:solidFill>
                  <a:schemeClr val="tx1">
                    <a:lumMod val="85000"/>
                    <a:lumOff val="15000"/>
                  </a:schemeClr>
                </a:solidFill>
              </a:rPr>
              <a:t> 編撰者：邵維慶 老師　出版日：中華民國</a:t>
            </a:r>
            <a:r>
              <a:rPr lang="en-US" altLang="zh-TW" dirty="0" smtClean="0">
                <a:solidFill>
                  <a:schemeClr val="tx1">
                    <a:lumMod val="85000"/>
                    <a:lumOff val="15000"/>
                  </a:schemeClr>
                </a:solidFill>
              </a:rPr>
              <a:t>102</a:t>
            </a:r>
            <a:r>
              <a:rPr lang="zh-TW" altLang="en-US" dirty="0" smtClean="0">
                <a:solidFill>
                  <a:schemeClr val="tx1">
                    <a:lumMod val="85000"/>
                    <a:lumOff val="15000"/>
                  </a:schemeClr>
                </a:solidFill>
              </a:rPr>
              <a:t>年</a:t>
            </a:r>
            <a:r>
              <a:rPr lang="en-US" altLang="zh-TW" dirty="0" smtClean="0">
                <a:solidFill>
                  <a:schemeClr val="tx1">
                    <a:lumMod val="85000"/>
                    <a:lumOff val="15000"/>
                  </a:schemeClr>
                </a:solidFill>
              </a:rPr>
              <a:t>9</a:t>
            </a:r>
            <a:r>
              <a:rPr lang="zh-TW" altLang="en-US" dirty="0" smtClean="0">
                <a:solidFill>
                  <a:schemeClr val="tx1">
                    <a:lumMod val="85000"/>
                    <a:lumOff val="15000"/>
                  </a:schemeClr>
                </a:solidFill>
              </a:rPr>
              <a:t>月</a:t>
            </a:r>
            <a:r>
              <a:rPr lang="en-US" altLang="zh-TW" dirty="0" smtClean="0">
                <a:solidFill>
                  <a:schemeClr val="tx1">
                    <a:lumMod val="85000"/>
                    <a:lumOff val="15000"/>
                  </a:schemeClr>
                </a:solidFill>
              </a:rPr>
              <a:t>12</a:t>
            </a:r>
            <a:r>
              <a:rPr lang="zh-TW" altLang="en-US" dirty="0" smtClean="0">
                <a:solidFill>
                  <a:schemeClr val="tx1">
                    <a:lumMod val="85000"/>
                    <a:lumOff val="15000"/>
                  </a:schemeClr>
                </a:solidFill>
              </a:rPr>
              <a:t>日 出版：國立宜蘭大學    </a:t>
            </a:r>
            <a:r>
              <a:rPr lang="zh-TW" altLang="en-US" dirty="0">
                <a:solidFill>
                  <a:schemeClr val="tx1">
                    <a:lumMod val="85000"/>
                    <a:lumOff val="15000"/>
                  </a:schemeClr>
                </a:solidFill>
              </a:rPr>
              <a:t>參閱日期</a:t>
            </a:r>
            <a:r>
              <a:rPr lang="zh-TW" altLang="en-US" dirty="0" smtClean="0">
                <a:solidFill>
                  <a:schemeClr val="tx1">
                    <a:lumMod val="85000"/>
                    <a:lumOff val="15000"/>
                  </a:schemeClr>
                </a:solidFill>
              </a:rPr>
              <a:t>：</a:t>
            </a:r>
            <a:r>
              <a:rPr lang="en-US" altLang="zh-TW" dirty="0" smtClean="0">
                <a:solidFill>
                  <a:schemeClr val="tx1">
                    <a:lumMod val="85000"/>
                    <a:lumOff val="15000"/>
                  </a:schemeClr>
                </a:solidFill>
              </a:rPr>
              <a:t>102</a:t>
            </a:r>
            <a:r>
              <a:rPr lang="zh-TW" altLang="en-US" dirty="0" smtClean="0">
                <a:solidFill>
                  <a:schemeClr val="tx1">
                    <a:lumMod val="85000"/>
                    <a:lumOff val="15000"/>
                  </a:schemeClr>
                </a:solidFill>
              </a:rPr>
              <a:t>年</a:t>
            </a:r>
            <a:r>
              <a:rPr lang="en-US" altLang="zh-TW" dirty="0" smtClean="0">
                <a:solidFill>
                  <a:schemeClr val="tx1">
                    <a:lumMod val="85000"/>
                    <a:lumOff val="15000"/>
                  </a:schemeClr>
                </a:solidFill>
              </a:rPr>
              <a:t>12</a:t>
            </a:r>
            <a:r>
              <a:rPr lang="zh-TW" altLang="en-US" dirty="0" smtClean="0">
                <a:solidFill>
                  <a:schemeClr val="tx1">
                    <a:lumMod val="85000"/>
                    <a:lumOff val="15000"/>
                  </a:schemeClr>
                </a:solidFill>
              </a:rPr>
              <a:t>月</a:t>
            </a:r>
            <a:r>
              <a:rPr lang="en-US" altLang="zh-TW" dirty="0" smtClean="0">
                <a:solidFill>
                  <a:schemeClr val="tx1">
                    <a:lumMod val="85000"/>
                    <a:lumOff val="15000"/>
                  </a:schemeClr>
                </a:solidFill>
              </a:rPr>
              <a:t>16</a:t>
            </a:r>
            <a:r>
              <a:rPr lang="zh-TW" altLang="en-US" dirty="0" smtClean="0">
                <a:solidFill>
                  <a:schemeClr val="tx1">
                    <a:lumMod val="85000"/>
                    <a:lumOff val="15000"/>
                  </a:schemeClr>
                </a:solidFill>
              </a:rPr>
              <a:t>日至</a:t>
            </a:r>
            <a:r>
              <a:rPr lang="en-US" altLang="zh-TW" dirty="0" smtClean="0">
                <a:solidFill>
                  <a:schemeClr val="tx1">
                    <a:lumMod val="85000"/>
                    <a:lumOff val="15000"/>
                  </a:schemeClr>
                </a:solidFill>
              </a:rPr>
              <a:t>103</a:t>
            </a:r>
            <a:r>
              <a:rPr lang="zh-TW" altLang="en-US" dirty="0" smtClean="0">
                <a:solidFill>
                  <a:schemeClr val="tx1">
                    <a:lumMod val="85000"/>
                    <a:lumOff val="15000"/>
                  </a:schemeClr>
                </a:solidFill>
              </a:rPr>
              <a:t>年</a:t>
            </a:r>
            <a:r>
              <a:rPr lang="en-US" altLang="zh-TW" dirty="0" smtClean="0">
                <a:solidFill>
                  <a:schemeClr val="tx1">
                    <a:lumMod val="85000"/>
                    <a:lumOff val="15000"/>
                  </a:schemeClr>
                </a:solidFill>
              </a:rPr>
              <a:t>1</a:t>
            </a:r>
            <a:r>
              <a:rPr lang="zh-TW" altLang="en-US" dirty="0" smtClean="0">
                <a:solidFill>
                  <a:schemeClr val="tx1">
                    <a:lumMod val="85000"/>
                    <a:lumOff val="15000"/>
                  </a:schemeClr>
                </a:solidFill>
              </a:rPr>
              <a:t>月</a:t>
            </a:r>
            <a:r>
              <a:rPr lang="en-US" altLang="zh-TW" dirty="0" smtClean="0">
                <a:solidFill>
                  <a:schemeClr val="tx1">
                    <a:lumMod val="85000"/>
                    <a:lumOff val="15000"/>
                  </a:schemeClr>
                </a:solidFill>
              </a:rPr>
              <a:t>2</a:t>
            </a:r>
            <a:r>
              <a:rPr lang="zh-TW" altLang="en-US" dirty="0" smtClean="0">
                <a:solidFill>
                  <a:schemeClr val="tx1">
                    <a:lumMod val="85000"/>
                    <a:lumOff val="15000"/>
                  </a:schemeClr>
                </a:solidFill>
              </a:rPr>
              <a:t>日</a:t>
            </a:r>
            <a:endParaRPr lang="en-US" altLang="zh-TW" dirty="0" smtClean="0">
              <a:solidFill>
                <a:schemeClr val="tx1">
                  <a:lumMod val="85000"/>
                  <a:lumOff val="15000"/>
                </a:schemeClr>
              </a:solidFill>
            </a:endParaRPr>
          </a:p>
          <a:p>
            <a:pPr marL="365760" indent="-365760" eaLnBrk="1" fontAlgn="auto" hangingPunct="1">
              <a:spcAft>
                <a:spcPts val="0"/>
              </a:spcAft>
              <a:defRPr/>
            </a:pPr>
            <a:endParaRPr lang="en-US" altLang="zh-TW" dirty="0">
              <a:solidFill>
                <a:schemeClr val="tx1">
                  <a:lumMod val="85000"/>
                  <a:lumOff val="15000"/>
                </a:schemeClr>
              </a:solidFill>
            </a:endParaRPr>
          </a:p>
          <a:p>
            <a:pPr marL="365760" indent="-365760" eaLnBrk="1" fontAlgn="auto" hangingPunct="1">
              <a:lnSpc>
                <a:spcPct val="170000"/>
              </a:lnSpc>
              <a:spcAft>
                <a:spcPts val="0"/>
              </a:spcAft>
              <a:defRPr/>
            </a:pPr>
            <a:r>
              <a:rPr lang="zh-TW" altLang="en-US" dirty="0" smtClean="0">
                <a:solidFill>
                  <a:schemeClr val="tx1">
                    <a:lumMod val="85000"/>
                    <a:lumOff val="15000"/>
                  </a:schemeClr>
                </a:solidFill>
              </a:rPr>
              <a:t>國父思想＜全＞ 編譯者：黃城   出版日：中華民國</a:t>
            </a:r>
            <a:r>
              <a:rPr lang="en-US" altLang="zh-TW" dirty="0" smtClean="0">
                <a:solidFill>
                  <a:schemeClr val="tx1">
                    <a:lumMod val="85000"/>
                    <a:lumOff val="15000"/>
                  </a:schemeClr>
                </a:solidFill>
              </a:rPr>
              <a:t>82</a:t>
            </a:r>
            <a:r>
              <a:rPr lang="zh-TW" altLang="en-US" dirty="0" smtClean="0">
                <a:solidFill>
                  <a:schemeClr val="tx1">
                    <a:lumMod val="85000"/>
                    <a:lumOff val="15000"/>
                  </a:schemeClr>
                </a:solidFill>
              </a:rPr>
              <a:t>年</a:t>
            </a:r>
            <a:r>
              <a:rPr lang="en-US" altLang="zh-TW" dirty="0" smtClean="0">
                <a:solidFill>
                  <a:schemeClr val="tx1">
                    <a:lumMod val="85000"/>
                    <a:lumOff val="15000"/>
                  </a:schemeClr>
                </a:solidFill>
              </a:rPr>
              <a:t>2</a:t>
            </a:r>
            <a:r>
              <a:rPr lang="zh-TW" altLang="en-US" dirty="0" smtClean="0">
                <a:solidFill>
                  <a:schemeClr val="tx1">
                    <a:lumMod val="85000"/>
                    <a:lumOff val="15000"/>
                  </a:schemeClr>
                </a:solidFill>
              </a:rPr>
              <a:t>月 出版者：華視文化事業股份有限公司</a:t>
            </a:r>
            <a:r>
              <a:rPr lang="zh-TW" altLang="en-US" dirty="0">
                <a:solidFill>
                  <a:schemeClr val="tx1">
                    <a:lumMod val="85000"/>
                    <a:lumOff val="15000"/>
                  </a:schemeClr>
                </a:solidFill>
              </a:rPr>
              <a:t> </a:t>
            </a:r>
            <a:r>
              <a:rPr lang="zh-TW" altLang="en-US" dirty="0" smtClean="0">
                <a:solidFill>
                  <a:schemeClr val="tx1">
                    <a:lumMod val="85000"/>
                    <a:lumOff val="15000"/>
                  </a:schemeClr>
                </a:solidFill>
              </a:rPr>
              <a:t>   參閱</a:t>
            </a:r>
            <a:r>
              <a:rPr lang="zh-TW" altLang="en-US" dirty="0">
                <a:solidFill>
                  <a:schemeClr val="tx1">
                    <a:lumMod val="85000"/>
                    <a:lumOff val="15000"/>
                  </a:schemeClr>
                </a:solidFill>
              </a:rPr>
              <a:t>日期：</a:t>
            </a:r>
            <a:r>
              <a:rPr lang="en-US" altLang="zh-TW" dirty="0">
                <a:solidFill>
                  <a:schemeClr val="tx1">
                    <a:lumMod val="85000"/>
                    <a:lumOff val="15000"/>
                  </a:schemeClr>
                </a:solidFill>
              </a:rPr>
              <a:t>102</a:t>
            </a:r>
            <a:r>
              <a:rPr lang="zh-TW" altLang="en-US" dirty="0">
                <a:solidFill>
                  <a:schemeClr val="tx1">
                    <a:lumMod val="85000"/>
                    <a:lumOff val="15000"/>
                  </a:schemeClr>
                </a:solidFill>
              </a:rPr>
              <a:t>年</a:t>
            </a:r>
            <a:r>
              <a:rPr lang="en-US" altLang="zh-TW" dirty="0">
                <a:solidFill>
                  <a:schemeClr val="tx1">
                    <a:lumMod val="85000"/>
                    <a:lumOff val="15000"/>
                  </a:schemeClr>
                </a:solidFill>
              </a:rPr>
              <a:t>12</a:t>
            </a:r>
            <a:r>
              <a:rPr lang="zh-TW" altLang="en-US" dirty="0">
                <a:solidFill>
                  <a:schemeClr val="tx1">
                    <a:lumMod val="85000"/>
                    <a:lumOff val="15000"/>
                  </a:schemeClr>
                </a:solidFill>
              </a:rPr>
              <a:t>月</a:t>
            </a:r>
            <a:r>
              <a:rPr lang="en-US" altLang="zh-TW" dirty="0">
                <a:solidFill>
                  <a:schemeClr val="tx1">
                    <a:lumMod val="85000"/>
                    <a:lumOff val="15000"/>
                  </a:schemeClr>
                </a:solidFill>
              </a:rPr>
              <a:t>16</a:t>
            </a:r>
            <a:r>
              <a:rPr lang="zh-TW" altLang="en-US" dirty="0">
                <a:solidFill>
                  <a:schemeClr val="tx1">
                    <a:lumMod val="85000"/>
                    <a:lumOff val="15000"/>
                  </a:schemeClr>
                </a:solidFill>
              </a:rPr>
              <a:t>日至</a:t>
            </a:r>
            <a:r>
              <a:rPr lang="en-US" altLang="zh-TW" dirty="0">
                <a:solidFill>
                  <a:schemeClr val="tx1">
                    <a:lumMod val="85000"/>
                    <a:lumOff val="15000"/>
                  </a:schemeClr>
                </a:solidFill>
              </a:rPr>
              <a:t>103</a:t>
            </a:r>
            <a:r>
              <a:rPr lang="zh-TW" altLang="en-US" dirty="0">
                <a:solidFill>
                  <a:schemeClr val="tx1">
                    <a:lumMod val="85000"/>
                    <a:lumOff val="15000"/>
                  </a:schemeClr>
                </a:solidFill>
              </a:rPr>
              <a:t>年</a:t>
            </a:r>
            <a:r>
              <a:rPr lang="en-US" altLang="zh-TW" dirty="0">
                <a:solidFill>
                  <a:schemeClr val="tx1">
                    <a:lumMod val="85000"/>
                    <a:lumOff val="15000"/>
                  </a:schemeClr>
                </a:solidFill>
              </a:rPr>
              <a:t>1</a:t>
            </a:r>
            <a:r>
              <a:rPr lang="zh-TW" altLang="en-US" dirty="0">
                <a:solidFill>
                  <a:schemeClr val="tx1">
                    <a:lumMod val="85000"/>
                    <a:lumOff val="15000"/>
                  </a:schemeClr>
                </a:solidFill>
              </a:rPr>
              <a:t>月</a:t>
            </a:r>
            <a:r>
              <a:rPr lang="en-US" altLang="zh-TW" dirty="0">
                <a:solidFill>
                  <a:schemeClr val="tx1">
                    <a:lumMod val="85000"/>
                    <a:lumOff val="15000"/>
                  </a:schemeClr>
                </a:solidFill>
              </a:rPr>
              <a:t>2</a:t>
            </a:r>
            <a:r>
              <a:rPr lang="zh-TW" altLang="en-US" dirty="0">
                <a:solidFill>
                  <a:schemeClr val="tx1">
                    <a:lumMod val="85000"/>
                    <a:lumOff val="15000"/>
                  </a:schemeClr>
                </a:solidFill>
              </a:rPr>
              <a:t>日</a:t>
            </a:r>
            <a:endParaRPr lang="en-US" altLang="zh-TW" dirty="0">
              <a:solidFill>
                <a:schemeClr val="tx1">
                  <a:lumMod val="85000"/>
                  <a:lumOff val="15000"/>
                </a:schemeClr>
              </a:solidFill>
            </a:endParaRPr>
          </a:p>
          <a:p>
            <a:pPr marL="365760" indent="-365760" eaLnBrk="1" fontAlgn="auto" hangingPunct="1">
              <a:spcAft>
                <a:spcPts val="0"/>
              </a:spcAft>
              <a:defRPr/>
            </a:pPr>
            <a:endParaRPr lang="en-US" altLang="zh-TW" dirty="0">
              <a:solidFill>
                <a:schemeClr val="tx1">
                  <a:lumMod val="85000"/>
                  <a:lumOff val="15000"/>
                </a:schemeClr>
              </a:solidFill>
            </a:endParaRPr>
          </a:p>
          <a:p>
            <a:pPr marL="365760" indent="-365760" eaLnBrk="1" fontAlgn="auto" hangingPunct="1">
              <a:lnSpc>
                <a:spcPct val="170000"/>
              </a:lnSpc>
              <a:spcAft>
                <a:spcPts val="0"/>
              </a:spcAft>
              <a:defRPr/>
            </a:pPr>
            <a:r>
              <a:rPr lang="zh-TW" altLang="en-US" dirty="0" smtClean="0">
                <a:solidFill>
                  <a:schemeClr val="tx1">
                    <a:lumMod val="85000"/>
                    <a:lumOff val="15000"/>
                  </a:schemeClr>
                </a:solidFill>
              </a:rPr>
              <a:t>正義論　</a:t>
            </a:r>
            <a:r>
              <a:rPr lang="zh-TW" altLang="en-US" dirty="0">
                <a:solidFill>
                  <a:schemeClr val="tx1">
                    <a:lumMod val="85000"/>
                    <a:lumOff val="15000"/>
                  </a:schemeClr>
                </a:solidFill>
              </a:rPr>
              <a:t>作</a:t>
            </a:r>
            <a:r>
              <a:rPr lang="zh-TW" altLang="en-US" dirty="0" smtClean="0">
                <a:solidFill>
                  <a:schemeClr val="tx1">
                    <a:lumMod val="85000"/>
                    <a:lumOff val="15000"/>
                  </a:schemeClr>
                </a:solidFill>
              </a:rPr>
              <a:t>者：</a:t>
            </a:r>
            <a:r>
              <a:rPr lang="zh-TW" altLang="en-US" dirty="0">
                <a:solidFill>
                  <a:schemeClr val="tx1">
                    <a:lumMod val="85000"/>
                    <a:lumOff val="15000"/>
                  </a:schemeClr>
                </a:solidFill>
              </a:rPr>
              <a:t>羅爾斯（</a:t>
            </a:r>
            <a:r>
              <a:rPr lang="en-US" altLang="zh-TW" dirty="0" smtClean="0">
                <a:solidFill>
                  <a:schemeClr val="tx1">
                    <a:lumMod val="85000"/>
                    <a:lumOff val="15000"/>
                  </a:schemeClr>
                </a:solidFill>
              </a:rPr>
              <a:t>Rawls,</a:t>
            </a:r>
            <a:r>
              <a:rPr lang="zh-TW" altLang="en-US" dirty="0" smtClean="0">
                <a:solidFill>
                  <a:schemeClr val="tx1">
                    <a:lumMod val="85000"/>
                    <a:lumOff val="15000"/>
                  </a:schemeClr>
                </a:solidFill>
              </a:rPr>
              <a:t> </a:t>
            </a:r>
            <a:r>
              <a:rPr lang="en-US" altLang="zh-TW" dirty="0" smtClean="0">
                <a:solidFill>
                  <a:schemeClr val="tx1">
                    <a:lumMod val="85000"/>
                    <a:lumOff val="15000"/>
                  </a:schemeClr>
                </a:solidFill>
              </a:rPr>
              <a:t>J.</a:t>
            </a:r>
            <a:r>
              <a:rPr lang="zh-TW" altLang="en-US" dirty="0" smtClean="0">
                <a:solidFill>
                  <a:schemeClr val="tx1">
                    <a:lumMod val="85000"/>
                    <a:lumOff val="15000"/>
                  </a:schemeClr>
                </a:solidFill>
              </a:rPr>
              <a:t>） 譯者：李少軍等 出版：桂冠圖書股份有限公司 初刷一版日期：</a:t>
            </a:r>
            <a:r>
              <a:rPr lang="en-US" altLang="zh-TW" dirty="0" smtClean="0">
                <a:solidFill>
                  <a:schemeClr val="tx1">
                    <a:lumMod val="85000"/>
                    <a:lumOff val="15000"/>
                  </a:schemeClr>
                </a:solidFill>
              </a:rPr>
              <a:t>1992</a:t>
            </a:r>
            <a:r>
              <a:rPr lang="zh-TW" altLang="en-US" dirty="0" smtClean="0">
                <a:solidFill>
                  <a:schemeClr val="tx1">
                    <a:lumMod val="85000"/>
                    <a:lumOff val="15000"/>
                  </a:schemeClr>
                </a:solidFill>
              </a:rPr>
              <a:t>年</a:t>
            </a:r>
            <a:r>
              <a:rPr lang="en-US" altLang="zh-TW" dirty="0" smtClean="0">
                <a:solidFill>
                  <a:schemeClr val="tx1">
                    <a:lumMod val="85000"/>
                    <a:lumOff val="15000"/>
                  </a:schemeClr>
                </a:solidFill>
              </a:rPr>
              <a:t>5</a:t>
            </a:r>
            <a:r>
              <a:rPr lang="zh-TW" altLang="en-US" dirty="0" smtClean="0">
                <a:solidFill>
                  <a:schemeClr val="tx1">
                    <a:lumMod val="85000"/>
                    <a:lumOff val="15000"/>
                  </a:schemeClr>
                </a:solidFill>
              </a:rPr>
              <a:t>月    參閱</a:t>
            </a:r>
            <a:r>
              <a:rPr lang="zh-TW" altLang="en-US" dirty="0">
                <a:solidFill>
                  <a:schemeClr val="tx1">
                    <a:lumMod val="85000"/>
                    <a:lumOff val="15000"/>
                  </a:schemeClr>
                </a:solidFill>
              </a:rPr>
              <a:t>日期：</a:t>
            </a:r>
            <a:r>
              <a:rPr lang="en-US" altLang="zh-TW" dirty="0">
                <a:solidFill>
                  <a:schemeClr val="tx1">
                    <a:lumMod val="85000"/>
                    <a:lumOff val="15000"/>
                  </a:schemeClr>
                </a:solidFill>
              </a:rPr>
              <a:t>102</a:t>
            </a:r>
            <a:r>
              <a:rPr lang="zh-TW" altLang="en-US" dirty="0">
                <a:solidFill>
                  <a:schemeClr val="tx1">
                    <a:lumMod val="85000"/>
                    <a:lumOff val="15000"/>
                  </a:schemeClr>
                </a:solidFill>
              </a:rPr>
              <a:t>年</a:t>
            </a:r>
            <a:r>
              <a:rPr lang="en-US" altLang="zh-TW" dirty="0">
                <a:solidFill>
                  <a:schemeClr val="tx1">
                    <a:lumMod val="85000"/>
                    <a:lumOff val="15000"/>
                  </a:schemeClr>
                </a:solidFill>
              </a:rPr>
              <a:t>12</a:t>
            </a:r>
            <a:r>
              <a:rPr lang="zh-TW" altLang="en-US" dirty="0">
                <a:solidFill>
                  <a:schemeClr val="tx1">
                    <a:lumMod val="85000"/>
                    <a:lumOff val="15000"/>
                  </a:schemeClr>
                </a:solidFill>
              </a:rPr>
              <a:t>月</a:t>
            </a:r>
            <a:r>
              <a:rPr lang="en-US" altLang="zh-TW" dirty="0">
                <a:solidFill>
                  <a:schemeClr val="tx1">
                    <a:lumMod val="85000"/>
                    <a:lumOff val="15000"/>
                  </a:schemeClr>
                </a:solidFill>
              </a:rPr>
              <a:t>16</a:t>
            </a:r>
            <a:r>
              <a:rPr lang="zh-TW" altLang="en-US" dirty="0">
                <a:solidFill>
                  <a:schemeClr val="tx1">
                    <a:lumMod val="85000"/>
                    <a:lumOff val="15000"/>
                  </a:schemeClr>
                </a:solidFill>
              </a:rPr>
              <a:t>日至</a:t>
            </a:r>
            <a:r>
              <a:rPr lang="en-US" altLang="zh-TW" dirty="0">
                <a:solidFill>
                  <a:schemeClr val="tx1">
                    <a:lumMod val="85000"/>
                    <a:lumOff val="15000"/>
                  </a:schemeClr>
                </a:solidFill>
              </a:rPr>
              <a:t>103</a:t>
            </a:r>
            <a:r>
              <a:rPr lang="zh-TW" altLang="en-US" dirty="0">
                <a:solidFill>
                  <a:schemeClr val="tx1">
                    <a:lumMod val="85000"/>
                    <a:lumOff val="15000"/>
                  </a:schemeClr>
                </a:solidFill>
              </a:rPr>
              <a:t>年</a:t>
            </a:r>
            <a:r>
              <a:rPr lang="en-US" altLang="zh-TW" dirty="0">
                <a:solidFill>
                  <a:schemeClr val="tx1">
                    <a:lumMod val="85000"/>
                    <a:lumOff val="15000"/>
                  </a:schemeClr>
                </a:solidFill>
              </a:rPr>
              <a:t>1</a:t>
            </a:r>
            <a:r>
              <a:rPr lang="zh-TW" altLang="en-US" dirty="0">
                <a:solidFill>
                  <a:schemeClr val="tx1">
                    <a:lumMod val="85000"/>
                    <a:lumOff val="15000"/>
                  </a:schemeClr>
                </a:solidFill>
              </a:rPr>
              <a:t>月</a:t>
            </a:r>
            <a:r>
              <a:rPr lang="en-US" altLang="zh-TW" dirty="0">
                <a:solidFill>
                  <a:schemeClr val="tx1">
                    <a:lumMod val="85000"/>
                    <a:lumOff val="15000"/>
                  </a:schemeClr>
                </a:solidFill>
              </a:rPr>
              <a:t>2</a:t>
            </a:r>
            <a:r>
              <a:rPr lang="zh-TW" altLang="en-US" dirty="0">
                <a:solidFill>
                  <a:schemeClr val="tx1">
                    <a:lumMod val="85000"/>
                    <a:lumOff val="15000"/>
                  </a:schemeClr>
                </a:solidFill>
              </a:rPr>
              <a:t>日</a:t>
            </a:r>
            <a:endParaRPr lang="en-US" altLang="zh-TW" dirty="0">
              <a:solidFill>
                <a:schemeClr val="tx1">
                  <a:lumMod val="85000"/>
                  <a:lumOff val="15000"/>
                </a:schemeClr>
              </a:solidFill>
            </a:endParaRPr>
          </a:p>
          <a:p>
            <a:pPr marL="365760" indent="-365760" eaLnBrk="1" fontAlgn="auto" hangingPunct="1">
              <a:lnSpc>
                <a:spcPct val="170000"/>
              </a:lnSpc>
              <a:spcAft>
                <a:spcPts val="0"/>
              </a:spcAft>
              <a:defRPr/>
            </a:pPr>
            <a:endParaRPr lang="en-US" altLang="zh-TW" dirty="0" smtClean="0">
              <a:solidFill>
                <a:schemeClr val="tx1">
                  <a:lumMod val="85000"/>
                  <a:lumOff val="15000"/>
                </a:schemeClr>
              </a:solidFill>
            </a:endParaRPr>
          </a:p>
          <a:p>
            <a:pPr marL="365760" indent="-365760" eaLnBrk="1" fontAlgn="auto" hangingPunct="1">
              <a:spcAft>
                <a:spcPts val="0"/>
              </a:spcAft>
              <a:defRPr/>
            </a:pPr>
            <a:endParaRPr lang="zh-TW" altLang="zh-TW" dirty="0">
              <a:solidFill>
                <a:schemeClr val="tx1">
                  <a:lumMod val="85000"/>
                  <a:lumOff val="15000"/>
                </a:schemeClr>
              </a:solidFill>
            </a:endParaRPr>
          </a:p>
          <a:p>
            <a:pPr marL="365760" indent="-365760" eaLnBrk="1" fontAlgn="auto" hangingPunct="1">
              <a:spcAft>
                <a:spcPts val="0"/>
              </a:spcAft>
              <a:defRPr/>
            </a:pPr>
            <a:r>
              <a:rPr lang="zh-TW" altLang="zh-TW" dirty="0">
                <a:solidFill>
                  <a:schemeClr val="tx1">
                    <a:lumMod val="85000"/>
                    <a:lumOff val="15000"/>
                  </a:schemeClr>
                </a:solidFill>
              </a:rPr>
              <a:t>學長姊的報告</a:t>
            </a:r>
            <a:r>
              <a:rPr lang="en-US" altLang="zh-TW" dirty="0">
                <a:solidFill>
                  <a:schemeClr val="tx1">
                    <a:lumMod val="85000"/>
                    <a:lumOff val="15000"/>
                  </a:schemeClr>
                </a:solidFill>
              </a:rPr>
              <a:t> 10001 </a:t>
            </a:r>
            <a:r>
              <a:rPr lang="zh-TW" altLang="zh-TW" dirty="0">
                <a:solidFill>
                  <a:schemeClr val="tx1">
                    <a:lumMod val="85000"/>
                    <a:lumOff val="15000"/>
                  </a:schemeClr>
                </a:solidFill>
              </a:rPr>
              <a:t>外語一、</a:t>
            </a:r>
            <a:r>
              <a:rPr lang="en-US" altLang="zh-TW" dirty="0">
                <a:solidFill>
                  <a:schemeClr val="tx1">
                    <a:lumMod val="85000"/>
                    <a:lumOff val="15000"/>
                  </a:schemeClr>
                </a:solidFill>
              </a:rPr>
              <a:t>10001 </a:t>
            </a:r>
            <a:r>
              <a:rPr lang="zh-TW" altLang="zh-TW" dirty="0">
                <a:solidFill>
                  <a:schemeClr val="tx1">
                    <a:lumMod val="85000"/>
                    <a:lumOff val="15000"/>
                  </a:schemeClr>
                </a:solidFill>
              </a:rPr>
              <a:t>電資一、</a:t>
            </a:r>
            <a:r>
              <a:rPr lang="en-US" altLang="zh-TW" dirty="0">
                <a:solidFill>
                  <a:schemeClr val="tx1">
                    <a:lumMod val="85000"/>
                    <a:lumOff val="15000"/>
                  </a:schemeClr>
                </a:solidFill>
              </a:rPr>
              <a:t>10101 </a:t>
            </a:r>
            <a:r>
              <a:rPr lang="zh-TW" altLang="zh-TW" dirty="0">
                <a:solidFill>
                  <a:schemeClr val="tx1">
                    <a:lumMod val="85000"/>
                    <a:lumOff val="15000"/>
                  </a:schemeClr>
                </a:solidFill>
              </a:rPr>
              <a:t>外語</a:t>
            </a:r>
            <a:r>
              <a:rPr lang="zh-TW" altLang="zh-TW" dirty="0" smtClean="0">
                <a:solidFill>
                  <a:schemeClr val="tx1">
                    <a:lumMod val="85000"/>
                    <a:lumOff val="15000"/>
                  </a:schemeClr>
                </a:solidFill>
              </a:rPr>
              <a:t>一</a:t>
            </a:r>
            <a:r>
              <a:rPr lang="zh-TW" altLang="en-US" dirty="0">
                <a:solidFill>
                  <a:schemeClr val="tx1">
                    <a:lumMod val="85000"/>
                    <a:lumOff val="15000"/>
                  </a:schemeClr>
                </a:solidFill>
              </a:rPr>
              <a:t> </a:t>
            </a:r>
            <a:r>
              <a:rPr lang="zh-TW" altLang="en-US" dirty="0" smtClean="0">
                <a:solidFill>
                  <a:schemeClr val="tx1">
                    <a:lumMod val="85000"/>
                    <a:lumOff val="15000"/>
                  </a:schemeClr>
                </a:solidFill>
              </a:rPr>
              <a:t>                                                                     參閱</a:t>
            </a:r>
            <a:r>
              <a:rPr lang="zh-TW" altLang="en-US" dirty="0">
                <a:solidFill>
                  <a:schemeClr val="tx1">
                    <a:lumMod val="85000"/>
                    <a:lumOff val="15000"/>
                  </a:schemeClr>
                </a:solidFill>
              </a:rPr>
              <a:t>日期：</a:t>
            </a:r>
            <a:r>
              <a:rPr lang="en-US" altLang="zh-TW" dirty="0">
                <a:solidFill>
                  <a:schemeClr val="tx1">
                    <a:lumMod val="85000"/>
                    <a:lumOff val="15000"/>
                  </a:schemeClr>
                </a:solidFill>
              </a:rPr>
              <a:t>102</a:t>
            </a:r>
            <a:r>
              <a:rPr lang="zh-TW" altLang="en-US" dirty="0">
                <a:solidFill>
                  <a:schemeClr val="tx1">
                    <a:lumMod val="85000"/>
                    <a:lumOff val="15000"/>
                  </a:schemeClr>
                </a:solidFill>
              </a:rPr>
              <a:t>年</a:t>
            </a:r>
            <a:r>
              <a:rPr lang="en-US" altLang="zh-TW" dirty="0">
                <a:solidFill>
                  <a:schemeClr val="tx1">
                    <a:lumMod val="85000"/>
                    <a:lumOff val="15000"/>
                  </a:schemeClr>
                </a:solidFill>
              </a:rPr>
              <a:t>12</a:t>
            </a:r>
            <a:r>
              <a:rPr lang="zh-TW" altLang="en-US" dirty="0">
                <a:solidFill>
                  <a:schemeClr val="tx1">
                    <a:lumMod val="85000"/>
                    <a:lumOff val="15000"/>
                  </a:schemeClr>
                </a:solidFill>
              </a:rPr>
              <a:t>月</a:t>
            </a:r>
            <a:r>
              <a:rPr lang="en-US" altLang="zh-TW" dirty="0">
                <a:solidFill>
                  <a:schemeClr val="tx1">
                    <a:lumMod val="85000"/>
                    <a:lumOff val="15000"/>
                  </a:schemeClr>
                </a:solidFill>
              </a:rPr>
              <a:t>16</a:t>
            </a:r>
            <a:r>
              <a:rPr lang="zh-TW" altLang="en-US" dirty="0">
                <a:solidFill>
                  <a:schemeClr val="tx1">
                    <a:lumMod val="85000"/>
                    <a:lumOff val="15000"/>
                  </a:schemeClr>
                </a:solidFill>
              </a:rPr>
              <a:t>日至</a:t>
            </a:r>
            <a:r>
              <a:rPr lang="en-US" altLang="zh-TW" dirty="0">
                <a:solidFill>
                  <a:schemeClr val="tx1">
                    <a:lumMod val="85000"/>
                    <a:lumOff val="15000"/>
                  </a:schemeClr>
                </a:solidFill>
              </a:rPr>
              <a:t>103</a:t>
            </a:r>
            <a:r>
              <a:rPr lang="zh-TW" altLang="en-US" dirty="0">
                <a:solidFill>
                  <a:schemeClr val="tx1">
                    <a:lumMod val="85000"/>
                    <a:lumOff val="15000"/>
                  </a:schemeClr>
                </a:solidFill>
              </a:rPr>
              <a:t>年</a:t>
            </a:r>
            <a:r>
              <a:rPr lang="en-US" altLang="zh-TW" dirty="0">
                <a:solidFill>
                  <a:schemeClr val="tx1">
                    <a:lumMod val="85000"/>
                    <a:lumOff val="15000"/>
                  </a:schemeClr>
                </a:solidFill>
              </a:rPr>
              <a:t>1</a:t>
            </a:r>
            <a:r>
              <a:rPr lang="zh-TW" altLang="en-US" dirty="0">
                <a:solidFill>
                  <a:schemeClr val="tx1">
                    <a:lumMod val="85000"/>
                    <a:lumOff val="15000"/>
                  </a:schemeClr>
                </a:solidFill>
              </a:rPr>
              <a:t>月</a:t>
            </a:r>
            <a:r>
              <a:rPr lang="en-US" altLang="zh-TW" dirty="0">
                <a:solidFill>
                  <a:schemeClr val="tx1">
                    <a:lumMod val="85000"/>
                    <a:lumOff val="15000"/>
                  </a:schemeClr>
                </a:solidFill>
              </a:rPr>
              <a:t>2</a:t>
            </a:r>
            <a:r>
              <a:rPr lang="zh-TW" altLang="en-US" dirty="0">
                <a:solidFill>
                  <a:schemeClr val="tx1">
                    <a:lumMod val="85000"/>
                    <a:lumOff val="15000"/>
                  </a:schemeClr>
                </a:solidFill>
              </a:rPr>
              <a:t>日</a:t>
            </a:r>
            <a:endParaRPr lang="en-US" altLang="zh-TW" dirty="0">
              <a:solidFill>
                <a:schemeClr val="tx1">
                  <a:lumMod val="85000"/>
                  <a:lumOff val="15000"/>
                </a:schemeClr>
              </a:solidFill>
            </a:endParaRPr>
          </a:p>
          <a:p>
            <a:pPr marL="365760" indent="-365760" eaLnBrk="1" fontAlgn="auto" hangingPunct="1">
              <a:spcAft>
                <a:spcPts val="0"/>
              </a:spcAft>
              <a:defRPr/>
            </a:pPr>
            <a:endParaRPr lang="en-US" altLang="zh-TW" dirty="0" smtClean="0">
              <a:solidFill>
                <a:schemeClr val="tx1">
                  <a:lumMod val="85000"/>
                  <a:lumOff val="15000"/>
                </a:schemeClr>
              </a:solidFill>
            </a:endParaRPr>
          </a:p>
          <a:p>
            <a:pPr marL="365760" indent="-365760" eaLnBrk="1" fontAlgn="auto" hangingPunct="1">
              <a:spcAft>
                <a:spcPts val="0"/>
              </a:spcAft>
              <a:defRPr/>
            </a:pPr>
            <a:endParaRPr lang="en-US" altLang="zh-TW" dirty="0" smtClean="0">
              <a:solidFill>
                <a:schemeClr val="tx1">
                  <a:lumMod val="85000"/>
                  <a:lumOff val="15000"/>
                </a:schemeClr>
              </a:solidFill>
            </a:endParaRPr>
          </a:p>
          <a:p>
            <a:pPr marL="365760" indent="-365760" eaLnBrk="1" fontAlgn="auto" hangingPunct="1">
              <a:spcAft>
                <a:spcPts val="0"/>
              </a:spcAft>
              <a:defRPr/>
            </a:pPr>
            <a:r>
              <a:rPr lang="zh-TW" altLang="en-US" dirty="0">
                <a:solidFill>
                  <a:schemeClr val="tx1">
                    <a:lumMod val="85000"/>
                    <a:lumOff val="15000"/>
                  </a:schemeClr>
                </a:solidFill>
              </a:rPr>
              <a:t>性平困境</a:t>
            </a:r>
            <a:r>
              <a:rPr lang="en-US" altLang="zh-TW" dirty="0">
                <a:solidFill>
                  <a:schemeClr val="tx1">
                    <a:lumMod val="85000"/>
                    <a:lumOff val="15000"/>
                  </a:schemeClr>
                </a:solidFill>
                <a:hlinkClick r:id="rId2"/>
              </a:rPr>
              <a:t>http://tw.news.yahoo.com/%E5%8F%B0%E7%81%A3%E6%80%A7%E5%B9%B3%E5%9B%B0%E5%A2%83-%E7%9C%8B%E4%B8%8D%E8%A6%8B%E7%9A%84%E6%80%A7%E5%88%A5%E6%AD%A7%E8%A6%96-053922397.html</a:t>
            </a:r>
            <a:endParaRPr lang="en-US" altLang="zh-TW" dirty="0">
              <a:solidFill>
                <a:schemeClr val="tx1">
                  <a:lumMod val="85000"/>
                  <a:lumOff val="15000"/>
                </a:schemeClr>
              </a:solidFill>
            </a:endParaRPr>
          </a:p>
          <a:p>
            <a:pPr marL="365760" indent="-365760" eaLnBrk="1" fontAlgn="auto" hangingPunct="1">
              <a:spcAft>
                <a:spcPts val="0"/>
              </a:spcAft>
              <a:defRPr/>
            </a:pPr>
            <a:endParaRPr lang="en-US" altLang="zh-TW" dirty="0" smtClean="0">
              <a:solidFill>
                <a:schemeClr val="tx1">
                  <a:lumMod val="85000"/>
                  <a:lumOff val="15000"/>
                </a:schemeClr>
              </a:solidFill>
            </a:endParaRPr>
          </a:p>
        </p:txBody>
      </p:sp>
      <p:sp>
        <p:nvSpPr>
          <p:cNvPr id="188419" name="標題 1"/>
          <p:cNvSpPr txBox="1">
            <a:spLocks/>
          </p:cNvSpPr>
          <p:nvPr/>
        </p:nvSpPr>
        <p:spPr bwMode="auto">
          <a:xfrm>
            <a:off x="608013" y="549275"/>
            <a:ext cx="78517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5400" b="1">
                <a:solidFill>
                  <a:schemeClr val="tx2"/>
                </a:solidFill>
              </a:rPr>
              <a:t>參考文獻</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4294967295"/>
          </p:nvPr>
        </p:nvSpPr>
        <p:spPr>
          <a:xfrm>
            <a:off x="539750" y="44450"/>
            <a:ext cx="7854950" cy="7129463"/>
          </a:xfrm>
        </p:spPr>
        <p:txBody>
          <a:bodyPr rtlCol="0">
            <a:noAutofit/>
          </a:bodyPr>
          <a:lstStyle/>
          <a:p>
            <a:pPr marL="365760" indent="-365760" eaLnBrk="1" fontAlgn="auto" hangingPunct="1">
              <a:spcAft>
                <a:spcPts val="0"/>
              </a:spcAft>
              <a:defRPr/>
            </a:pPr>
            <a:r>
              <a:rPr lang="zh-TW" altLang="en-US" sz="1600" dirty="0">
                <a:solidFill>
                  <a:schemeClr val="tx1">
                    <a:lumMod val="85000"/>
                    <a:lumOff val="15000"/>
                  </a:schemeClr>
                </a:solidFill>
              </a:rPr>
              <a:t>女性不敢請育嬰假                                 </a:t>
            </a:r>
            <a:r>
              <a:rPr lang="zh-TW" altLang="en-US" sz="1600" dirty="0" smtClean="0">
                <a:solidFill>
                  <a:schemeClr val="tx1">
                    <a:lumMod val="85000"/>
                    <a:lumOff val="15000"/>
                  </a:schemeClr>
                </a:solidFill>
              </a:rPr>
              <a:t>                             </a:t>
            </a:r>
            <a:r>
              <a:rPr lang="en-US" altLang="zh-TW" sz="1600" dirty="0">
                <a:solidFill>
                  <a:schemeClr val="tx1">
                    <a:lumMod val="85000"/>
                    <a:lumOff val="15000"/>
                  </a:schemeClr>
                </a:solidFill>
                <a:hlinkClick r:id="rId2"/>
              </a:rPr>
              <a:t>http://www.lihpao.com/?action-viewnews-itemid-8059</a:t>
            </a:r>
            <a:endParaRPr lang="en-US" altLang="zh-TW" sz="16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1600" dirty="0">
              <a:solidFill>
                <a:schemeClr val="tx1">
                  <a:lumMod val="85000"/>
                  <a:lumOff val="15000"/>
                </a:schemeClr>
              </a:solidFill>
            </a:endParaRPr>
          </a:p>
          <a:p>
            <a:pPr marL="365760" indent="-365760" eaLnBrk="1" fontAlgn="auto" hangingPunct="1">
              <a:spcAft>
                <a:spcPts val="0"/>
              </a:spcAft>
              <a:defRPr/>
            </a:pPr>
            <a:r>
              <a:rPr lang="zh-TW" altLang="en-US" sz="1600" dirty="0">
                <a:solidFill>
                  <a:schemeClr val="tx1">
                    <a:lumMod val="85000"/>
                    <a:lumOff val="15000"/>
                  </a:schemeClr>
                </a:solidFill>
              </a:rPr>
              <a:t>新住民家庭</a:t>
            </a:r>
            <a:r>
              <a:rPr lang="zh-TW" altLang="en-US" sz="1600" dirty="0" smtClean="0">
                <a:solidFill>
                  <a:schemeClr val="tx1">
                    <a:lumMod val="85000"/>
                    <a:lumOff val="15000"/>
                  </a:schemeClr>
                </a:solidFill>
              </a:rPr>
              <a:t>政策        　　</a:t>
            </a:r>
            <a:r>
              <a:rPr lang="en-US" altLang="zh-TW" sz="1600" dirty="0" smtClean="0">
                <a:solidFill>
                  <a:schemeClr val="tx1">
                    <a:lumMod val="85000"/>
                    <a:lumOff val="15000"/>
                  </a:schemeClr>
                </a:solidFill>
                <a:hlinkClick r:id="rId3"/>
              </a:rPr>
              <a:t>http</a:t>
            </a:r>
            <a:r>
              <a:rPr lang="en-US" altLang="zh-TW" sz="1600" dirty="0">
                <a:solidFill>
                  <a:schemeClr val="tx1">
                    <a:lumMod val="85000"/>
                    <a:lumOff val="15000"/>
                  </a:schemeClr>
                </a:solidFill>
                <a:hlinkClick r:id="rId3"/>
              </a:rPr>
              <a:t>://sowf.moi.gov.tw/19/quarterly/data/114/05.htm</a:t>
            </a:r>
            <a:endParaRPr lang="en-US" altLang="zh-TW" sz="1600" dirty="0">
              <a:solidFill>
                <a:schemeClr val="tx1">
                  <a:lumMod val="85000"/>
                  <a:lumOff val="15000"/>
                </a:schemeClr>
              </a:solidFill>
            </a:endParaRPr>
          </a:p>
          <a:p>
            <a:pPr marL="365760" indent="-365760" eaLnBrk="1" fontAlgn="auto" hangingPunct="1">
              <a:spcAft>
                <a:spcPts val="0"/>
              </a:spcAft>
              <a:defRPr/>
            </a:pPr>
            <a:endParaRPr lang="en-US" altLang="zh-TW" sz="1600" dirty="0">
              <a:solidFill>
                <a:schemeClr val="tx1">
                  <a:lumMod val="85000"/>
                  <a:lumOff val="15000"/>
                </a:schemeClr>
              </a:solidFill>
            </a:endParaRPr>
          </a:p>
          <a:p>
            <a:pPr marL="365760" indent="-365760" eaLnBrk="1" fontAlgn="auto" hangingPunct="1">
              <a:spcAft>
                <a:spcPts val="0"/>
              </a:spcAft>
              <a:defRPr/>
            </a:pPr>
            <a:r>
              <a:rPr lang="zh-TW" altLang="en-US" sz="1600" dirty="0">
                <a:solidFill>
                  <a:schemeClr val="tx1">
                    <a:lumMod val="85000"/>
                    <a:lumOff val="15000"/>
                  </a:schemeClr>
                </a:solidFill>
              </a:rPr>
              <a:t>貧富擴大                        </a:t>
            </a:r>
            <a:r>
              <a:rPr lang="zh-TW" altLang="en-US" sz="1600" dirty="0" smtClean="0">
                <a:solidFill>
                  <a:schemeClr val="tx1">
                    <a:lumMod val="85000"/>
                    <a:lumOff val="15000"/>
                  </a:schemeClr>
                </a:solidFill>
              </a:rPr>
              <a:t>       　　　  </a:t>
            </a:r>
            <a:r>
              <a:rPr lang="en-US" altLang="zh-TW" sz="1600" dirty="0">
                <a:solidFill>
                  <a:schemeClr val="tx1">
                    <a:lumMod val="85000"/>
                    <a:lumOff val="15000"/>
                  </a:schemeClr>
                </a:solidFill>
                <a:hlinkClick r:id="rId4"/>
              </a:rPr>
              <a:t>http://www.watchinese.com/article/2010/2386</a:t>
            </a:r>
            <a:endParaRPr lang="en-US" altLang="zh-TW" sz="1600" dirty="0">
              <a:solidFill>
                <a:schemeClr val="tx1">
                  <a:lumMod val="85000"/>
                  <a:lumOff val="15000"/>
                </a:schemeClr>
              </a:solidFill>
            </a:endParaRPr>
          </a:p>
          <a:p>
            <a:pPr marL="365760" indent="-365760" eaLnBrk="1" fontAlgn="auto" hangingPunct="1">
              <a:spcAft>
                <a:spcPts val="0"/>
              </a:spcAft>
              <a:defRPr/>
            </a:pPr>
            <a:endParaRPr lang="en-US" altLang="zh-TW" sz="1600" dirty="0">
              <a:solidFill>
                <a:schemeClr val="tx1">
                  <a:lumMod val="85000"/>
                  <a:lumOff val="15000"/>
                </a:schemeClr>
              </a:solidFill>
            </a:endParaRPr>
          </a:p>
          <a:p>
            <a:pPr marL="365760" indent="-365760" eaLnBrk="1" fontAlgn="auto" hangingPunct="1">
              <a:spcAft>
                <a:spcPts val="0"/>
              </a:spcAft>
              <a:defRPr/>
            </a:pPr>
            <a:r>
              <a:rPr lang="zh-TW" altLang="en-US" sz="1600" dirty="0">
                <a:solidFill>
                  <a:schemeClr val="tx1">
                    <a:lumMod val="85000"/>
                    <a:lumOff val="15000"/>
                  </a:schemeClr>
                </a:solidFill>
              </a:rPr>
              <a:t>不願聘女性</a:t>
            </a:r>
            <a:r>
              <a:rPr lang="en-US" altLang="zh-TW" sz="1600" dirty="0">
                <a:solidFill>
                  <a:schemeClr val="tx1">
                    <a:lumMod val="85000"/>
                    <a:lumOff val="15000"/>
                  </a:schemeClr>
                </a:solidFill>
                <a:hlinkClick r:id="rId5"/>
              </a:rPr>
              <a:t>http://tw.news.yahoo.com/%E4%B8%AD%E5%B0%8F%E4%BC%81-%E8%80%83%E9%87%8F%E6%88%90%E6%9C%AC-%E6%9B%B4%E4%B8%8D%E9%A1%98%E8%81%98%E5%A5%B3%E6%80%A7-213000680.html</a:t>
            </a:r>
            <a:endParaRPr lang="en-US" altLang="zh-TW" sz="16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1600" dirty="0" smtClean="0">
              <a:solidFill>
                <a:schemeClr val="tx1">
                  <a:lumMod val="85000"/>
                  <a:lumOff val="15000"/>
                </a:schemeClr>
              </a:solidFill>
            </a:endParaRPr>
          </a:p>
          <a:p>
            <a:pPr marL="365760" indent="-365760" eaLnBrk="1" fontAlgn="auto" hangingPunct="1">
              <a:spcAft>
                <a:spcPts val="0"/>
              </a:spcAft>
              <a:defRPr/>
            </a:pPr>
            <a:r>
              <a:rPr lang="zh-TW" altLang="en-US" sz="1600" dirty="0">
                <a:solidFill>
                  <a:srgbClr val="000D26"/>
                </a:solidFill>
              </a:rPr>
              <a:t>文藝復興</a:t>
            </a:r>
            <a:r>
              <a:rPr lang="en-US" altLang="zh-TW" sz="1600" dirty="0">
                <a:solidFill>
                  <a:srgbClr val="000D26"/>
                </a:solidFill>
                <a:hlinkClick r:id="rId6"/>
              </a:rPr>
              <a:t>http://www.baike.com/wiki/%</a:t>
            </a:r>
            <a:r>
              <a:rPr lang="en-US" altLang="zh-TW" sz="1600" dirty="0" smtClean="0">
                <a:solidFill>
                  <a:srgbClr val="000D26"/>
                </a:solidFill>
                <a:hlinkClick r:id="rId6"/>
              </a:rPr>
              <a:t>E6%96%87%E8%89%BA%E5%A4%8D%E5%85%B4%E6%97%B6%E6%9C%9F%E6%94%BF%E6%B2%BB%E6%80%9D%E6%83%B3</a:t>
            </a:r>
            <a:endParaRPr lang="en-US" altLang="zh-TW" sz="1600" dirty="0" smtClean="0">
              <a:solidFill>
                <a:srgbClr val="000D26"/>
              </a:solidFill>
            </a:endParaRPr>
          </a:p>
          <a:p>
            <a:pPr marL="365760" indent="-365760" eaLnBrk="1" fontAlgn="auto" hangingPunct="1">
              <a:spcAft>
                <a:spcPts val="0"/>
              </a:spcAft>
              <a:defRPr/>
            </a:pPr>
            <a:endParaRPr lang="en-US" altLang="zh-TW" sz="1600" dirty="0">
              <a:solidFill>
                <a:srgbClr val="000D26"/>
              </a:solidFill>
            </a:endParaRPr>
          </a:p>
          <a:p>
            <a:pPr marL="365760" indent="-365760" eaLnBrk="1" fontAlgn="auto" hangingPunct="1">
              <a:spcAft>
                <a:spcPts val="0"/>
              </a:spcAft>
              <a:defRPr/>
            </a:pPr>
            <a:r>
              <a:rPr lang="zh-TW" altLang="en-US" sz="1600" dirty="0" smtClean="0">
                <a:solidFill>
                  <a:srgbClr val="000D26"/>
                </a:solidFill>
              </a:rPr>
              <a:t>宗教改革　　　　　　　　　　　</a:t>
            </a:r>
            <a:r>
              <a:rPr lang="en-US" altLang="zh-TW" sz="1600" dirty="0" smtClean="0">
                <a:solidFill>
                  <a:srgbClr val="000D26"/>
                </a:solidFill>
                <a:hlinkClick r:id="rId7"/>
              </a:rPr>
              <a:t>http</a:t>
            </a:r>
            <a:r>
              <a:rPr lang="en-US" altLang="zh-TW" sz="1600" dirty="0">
                <a:solidFill>
                  <a:srgbClr val="000D26"/>
                </a:solidFill>
                <a:hlinkClick r:id="rId7"/>
              </a:rPr>
              <a:t>://</a:t>
            </a:r>
            <a:r>
              <a:rPr lang="en-US" altLang="zh-TW" sz="1600" dirty="0" smtClean="0">
                <a:solidFill>
                  <a:srgbClr val="000D26"/>
                </a:solidFill>
                <a:hlinkClick r:id="rId7"/>
              </a:rPr>
              <a:t>www.newsancai.com/big5/history/118-past/11654.html</a:t>
            </a:r>
            <a:endParaRPr lang="en-US" altLang="zh-TW" sz="1600" dirty="0" smtClean="0">
              <a:solidFill>
                <a:srgbClr val="000D26"/>
              </a:solidFill>
            </a:endParaRPr>
          </a:p>
          <a:p>
            <a:pPr marL="365760" indent="-365760" eaLnBrk="1" fontAlgn="auto" hangingPunct="1">
              <a:spcAft>
                <a:spcPts val="0"/>
              </a:spcAft>
              <a:defRPr/>
            </a:pPr>
            <a:endParaRPr lang="en-US" altLang="zh-TW" sz="1600" dirty="0" smtClean="0">
              <a:solidFill>
                <a:srgbClr val="000D26"/>
              </a:solidFill>
            </a:endParaRPr>
          </a:p>
          <a:p>
            <a:pPr marL="365760" indent="-365760" eaLnBrk="1" fontAlgn="auto" hangingPunct="1">
              <a:spcAft>
                <a:spcPts val="0"/>
              </a:spcAft>
              <a:defRPr/>
            </a:pPr>
            <a:r>
              <a:rPr lang="zh-TW" altLang="en-US" sz="1600" dirty="0">
                <a:solidFill>
                  <a:schemeClr val="tx1">
                    <a:lumMod val="85000"/>
                    <a:lumOff val="15000"/>
                  </a:schemeClr>
                </a:solidFill>
              </a:rPr>
              <a:t>因信稱義 </a:t>
            </a:r>
            <a:r>
              <a:rPr lang="en-US" altLang="zh-TW" sz="1600" dirty="0">
                <a:solidFill>
                  <a:schemeClr val="tx1">
                    <a:lumMod val="85000"/>
                    <a:lumOff val="15000"/>
                  </a:schemeClr>
                </a:solidFill>
                <a:hlinkClick r:id="rId8"/>
              </a:rPr>
              <a:t>http://</a:t>
            </a:r>
            <a:r>
              <a:rPr lang="en-US" altLang="zh-TW" sz="1600" dirty="0" smtClean="0">
                <a:solidFill>
                  <a:schemeClr val="tx1">
                    <a:lumMod val="85000"/>
                    <a:lumOff val="15000"/>
                  </a:schemeClr>
                </a:solidFill>
                <a:hlinkClick r:id="rId8"/>
              </a:rPr>
              <a:t>christ.org.tw/bible_and_theology/Theology/Justified_by_Faith.htm</a:t>
            </a:r>
            <a:endParaRPr lang="en-US" altLang="zh-TW" sz="16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txBox="1">
            <a:spLocks/>
          </p:cNvSpPr>
          <p:nvPr/>
        </p:nvSpPr>
        <p:spPr>
          <a:xfrm>
            <a:off x="611188" y="188913"/>
            <a:ext cx="7705725" cy="6956425"/>
          </a:xfrm>
          <a:prstGeom prst="rect">
            <a:avLst/>
          </a:prstGeom>
        </p:spPr>
        <p:txBody>
          <a:bodyPr>
            <a:normAutofit fontScale="700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fontAlgn="auto">
              <a:spcAft>
                <a:spcPts val="0"/>
              </a:spcAft>
              <a:defRPr/>
            </a:pPr>
            <a:r>
              <a:rPr kumimoji="0" lang="zh-TW" altLang="zh-TW" dirty="0" smtClean="0"/>
              <a:t>漢</a:t>
            </a:r>
            <a:r>
              <a:rPr kumimoji="0" lang="zh-TW" altLang="zh-TW" dirty="0"/>
              <a:t>摩拉比</a:t>
            </a:r>
            <a:r>
              <a:rPr kumimoji="0" lang="zh-TW" altLang="zh-TW" dirty="0" smtClean="0"/>
              <a:t>法典</a:t>
            </a:r>
            <a:r>
              <a:rPr kumimoji="0" lang="zh-TW" altLang="en-US" dirty="0" smtClean="0"/>
              <a:t>                                                                           </a:t>
            </a:r>
            <a:r>
              <a:rPr kumimoji="0" lang="en-US" altLang="zh-TW" u="sng" dirty="0" smtClean="0">
                <a:hlinkClick r:id="rId2"/>
              </a:rPr>
              <a:t>http</a:t>
            </a:r>
            <a:r>
              <a:rPr kumimoji="0" lang="en-US" altLang="zh-TW" u="sng" dirty="0">
                <a:hlinkClick r:id="rId2"/>
              </a:rPr>
              <a:t>://zh.wikipedia.org/zh-tw/%E6%B1%89%E8%B0%9F%E6%8B%89%E6%AF%94%E6%B3%95%E5%85%B8</a:t>
            </a:r>
            <a:endParaRPr kumimoji="0" lang="zh-TW" altLang="zh-TW" dirty="0"/>
          </a:p>
          <a:p>
            <a:pPr marL="0" indent="0" fontAlgn="auto">
              <a:spcAft>
                <a:spcPts val="0"/>
              </a:spcAft>
              <a:buFont typeface="Wingdings" pitchFamily="2" charset="2"/>
              <a:buNone/>
              <a:defRPr/>
            </a:pPr>
            <a:r>
              <a:rPr kumimoji="0" lang="en-US" altLang="zh-TW" dirty="0"/>
              <a:t> </a:t>
            </a:r>
            <a:endParaRPr kumimoji="0" lang="zh-TW" altLang="zh-TW" dirty="0"/>
          </a:p>
          <a:p>
            <a:pPr fontAlgn="auto">
              <a:spcAft>
                <a:spcPts val="0"/>
              </a:spcAft>
              <a:defRPr/>
            </a:pPr>
            <a:r>
              <a:rPr kumimoji="0" lang="zh-TW" altLang="zh-TW" dirty="0"/>
              <a:t>雅典的民主 </a:t>
            </a:r>
            <a:r>
              <a:rPr kumimoji="0" lang="zh-TW" altLang="en-US" dirty="0" smtClean="0"/>
              <a:t>                                 </a:t>
            </a:r>
            <a:r>
              <a:rPr kumimoji="0" lang="en-US" altLang="zh-TW" u="sng" dirty="0" smtClean="0">
                <a:hlinkClick r:id="rId3"/>
              </a:rPr>
              <a:t>http</a:t>
            </a:r>
            <a:r>
              <a:rPr kumimoji="0" lang="en-US" altLang="zh-TW" u="sng" dirty="0">
                <a:hlinkClick r:id="rId3"/>
              </a:rPr>
              <a:t>://</a:t>
            </a:r>
            <a:r>
              <a:rPr kumimoji="0" lang="en-US" altLang="zh-TW" u="sng" dirty="0" smtClean="0">
                <a:hlinkClick r:id="rId3"/>
              </a:rPr>
              <a:t>bookstrg.com/shtml/Reading/SJFTG/037.htm</a:t>
            </a:r>
            <a:r>
              <a:rPr kumimoji="0" lang="zh-TW" altLang="en-US" dirty="0"/>
              <a:t> </a:t>
            </a:r>
            <a:r>
              <a:rPr kumimoji="0" lang="en-US" altLang="zh-TW" u="sng" dirty="0" smtClean="0">
                <a:hlinkClick r:id="rId4"/>
              </a:rPr>
              <a:t>http</a:t>
            </a:r>
            <a:r>
              <a:rPr kumimoji="0" lang="en-US" altLang="zh-TW" u="sng" dirty="0">
                <a:hlinkClick r:id="rId4"/>
              </a:rPr>
              <a:t>://zhidao.baidu.com/question/298929341.html</a:t>
            </a:r>
            <a:endParaRPr kumimoji="0" lang="en-US" altLang="zh-TW" u="sng" dirty="0"/>
          </a:p>
          <a:p>
            <a:pPr fontAlgn="auto">
              <a:spcAft>
                <a:spcPts val="0"/>
              </a:spcAft>
              <a:defRPr/>
            </a:pPr>
            <a:endParaRPr kumimoji="0" lang="zh-TW" altLang="zh-TW" dirty="0"/>
          </a:p>
          <a:p>
            <a:pPr fontAlgn="auto">
              <a:spcAft>
                <a:spcPts val="0"/>
              </a:spcAft>
              <a:defRPr/>
            </a:pPr>
            <a:r>
              <a:rPr kumimoji="0" lang="zh-TW" altLang="zh-TW" dirty="0"/>
              <a:t>美國獨立宣言 </a:t>
            </a:r>
            <a:r>
              <a:rPr kumimoji="0" lang="zh-TW" altLang="en-US" dirty="0" smtClean="0"/>
              <a:t>                                                                          </a:t>
            </a:r>
            <a:r>
              <a:rPr kumimoji="0" lang="en-US" altLang="zh-TW" u="sng" dirty="0" smtClean="0">
                <a:hlinkClick r:id="rId5"/>
              </a:rPr>
              <a:t>http</a:t>
            </a:r>
            <a:r>
              <a:rPr kumimoji="0" lang="en-US" altLang="zh-TW" u="sng" dirty="0">
                <a:hlinkClick r:id="rId5"/>
              </a:rPr>
              <a:t>://zh.wikipedia.org/zh-tw/%E7%BE%8E%E5%9C%8B%E7%8D%A8%E7%AB%8B%E5%AE%A3%E8%A8%80</a:t>
            </a:r>
            <a:endParaRPr kumimoji="0" lang="zh-TW" altLang="zh-TW" dirty="0"/>
          </a:p>
          <a:p>
            <a:pPr marL="0" indent="0" fontAlgn="auto">
              <a:spcAft>
                <a:spcPts val="0"/>
              </a:spcAft>
              <a:buFont typeface="Wingdings" pitchFamily="2" charset="2"/>
              <a:buNone/>
              <a:defRPr/>
            </a:pPr>
            <a:r>
              <a:rPr kumimoji="0" lang="en-US" altLang="zh-TW" dirty="0"/>
              <a:t> </a:t>
            </a:r>
            <a:endParaRPr kumimoji="0" lang="zh-TW" altLang="zh-TW" dirty="0"/>
          </a:p>
          <a:p>
            <a:pPr fontAlgn="auto">
              <a:spcAft>
                <a:spcPts val="0"/>
              </a:spcAft>
              <a:defRPr/>
            </a:pPr>
            <a:r>
              <a:rPr kumimoji="0" lang="zh-TW" altLang="zh-TW" dirty="0"/>
              <a:t>法國大革命</a:t>
            </a:r>
            <a:r>
              <a:rPr kumimoji="0" lang="en-US" altLang="zh-TW" u="sng" dirty="0">
                <a:hlinkClick r:id="rId6"/>
              </a:rPr>
              <a:t>http://tw.knowledge.yahoo.com/question/question?qid=1405111514412</a:t>
            </a:r>
            <a:endParaRPr kumimoji="0" lang="zh-TW" altLang="zh-TW" dirty="0"/>
          </a:p>
          <a:p>
            <a:pPr marL="0" indent="0" fontAlgn="auto">
              <a:spcAft>
                <a:spcPts val="0"/>
              </a:spcAft>
              <a:buFont typeface="Wingdings" pitchFamily="2" charset="2"/>
              <a:buNone/>
              <a:defRPr/>
            </a:pPr>
            <a:endParaRPr kumimoji="0" lang="zh-TW" altLang="zh-TW" dirty="0"/>
          </a:p>
          <a:p>
            <a:pPr fontAlgn="auto">
              <a:spcAft>
                <a:spcPts val="0"/>
              </a:spcAft>
              <a:defRPr/>
            </a:pPr>
            <a:r>
              <a:rPr kumimoji="0" lang="zh-TW" altLang="zh-TW" dirty="0"/>
              <a:t>世界</a:t>
            </a:r>
            <a:r>
              <a:rPr kumimoji="0" lang="zh-TW" altLang="zh-TW" dirty="0" smtClean="0"/>
              <a:t>人權宣言</a:t>
            </a:r>
            <a:r>
              <a:rPr kumimoji="0" lang="zh-TW" altLang="en-US" dirty="0" smtClean="0"/>
              <a:t>                                                                           </a:t>
            </a:r>
            <a:r>
              <a:rPr kumimoji="0" lang="en-US" altLang="zh-TW" u="sng" dirty="0" smtClean="0">
                <a:hlinkClick r:id="rId7"/>
              </a:rPr>
              <a:t>http</a:t>
            </a:r>
            <a:r>
              <a:rPr kumimoji="0" lang="en-US" altLang="zh-TW" u="sng" dirty="0">
                <a:hlinkClick r:id="rId7"/>
              </a:rPr>
              <a:t>://zh.wikipedia.org/zh-tw/%</a:t>
            </a:r>
            <a:r>
              <a:rPr kumimoji="0" lang="en-US" altLang="zh-TW" u="sng" dirty="0" smtClean="0">
                <a:hlinkClick r:id="rId7"/>
              </a:rPr>
              <a:t>E4%B8%96%E7%95%8C%E4%BA%BA%E6%9D%83%E5%AE%A3%E8%A8%80</a:t>
            </a:r>
            <a:r>
              <a:rPr kumimoji="0" lang="zh-TW" altLang="en-US" dirty="0" smtClean="0"/>
              <a:t> </a:t>
            </a:r>
            <a:r>
              <a:rPr kumimoji="0" lang="en-US" altLang="zh-TW" u="sng" dirty="0" smtClean="0">
                <a:hlinkClick r:id="rId8"/>
              </a:rPr>
              <a:t>http</a:t>
            </a:r>
            <a:r>
              <a:rPr kumimoji="0" lang="en-US" altLang="zh-TW" u="sng" dirty="0">
                <a:hlinkClick r:id="rId8"/>
              </a:rPr>
              <a:t>://</a:t>
            </a:r>
            <a:r>
              <a:rPr kumimoji="0" lang="en-US" altLang="zh-TW" u="sng" dirty="0" smtClean="0">
                <a:hlinkClick r:id="rId8"/>
              </a:rPr>
              <a:t>wildmic.npust.edu.tw/sasala/human%20rights.htm</a:t>
            </a:r>
            <a:endParaRPr kumimoji="0" lang="en-US" altLang="zh-TW" u="sng" dirty="0" smtClean="0"/>
          </a:p>
          <a:p>
            <a:pPr fontAlgn="auto">
              <a:spcAft>
                <a:spcPts val="0"/>
              </a:spcAft>
              <a:defRPr/>
            </a:pPr>
            <a:endParaRPr kumimoji="0" lang="en-US" altLang="zh-TW" u="sng" dirty="0" smtClean="0"/>
          </a:p>
          <a:p>
            <a:pPr fontAlgn="auto">
              <a:spcAft>
                <a:spcPts val="0"/>
              </a:spcAft>
              <a:defRPr/>
            </a:pPr>
            <a:r>
              <a:rPr kumimoji="0" lang="zh-TW" altLang="en-US" dirty="0">
                <a:solidFill>
                  <a:srgbClr val="000D26"/>
                </a:solidFill>
              </a:rPr>
              <a:t>費邊</a:t>
            </a:r>
            <a:r>
              <a:rPr kumimoji="0" lang="zh-TW" altLang="en-US" dirty="0" smtClean="0">
                <a:solidFill>
                  <a:srgbClr val="000D26"/>
                </a:solidFill>
              </a:rPr>
              <a:t>社會主義                                </a:t>
            </a:r>
            <a:r>
              <a:rPr kumimoji="0" lang="en-US" altLang="zh-TW" dirty="0" smtClean="0">
                <a:solidFill>
                  <a:srgbClr val="000D26"/>
                </a:solidFill>
                <a:hlinkClick r:id="rId9"/>
              </a:rPr>
              <a:t>http</a:t>
            </a:r>
            <a:r>
              <a:rPr kumimoji="0" lang="en-US" altLang="zh-TW" dirty="0">
                <a:solidFill>
                  <a:srgbClr val="000D26"/>
                </a:solidFill>
                <a:hlinkClick r:id="rId9"/>
              </a:rPr>
              <a:t>://</a:t>
            </a:r>
            <a:r>
              <a:rPr kumimoji="0" lang="en-US" altLang="zh-TW" dirty="0" smtClean="0">
                <a:solidFill>
                  <a:srgbClr val="000D26"/>
                </a:solidFill>
                <a:hlinkClick r:id="rId9"/>
              </a:rPr>
              <a:t>www.epochtimes.com/b5/1/8/31/c4640.htm</a:t>
            </a:r>
            <a:endParaRPr kumimoji="0" lang="en-US" altLang="zh-TW" dirty="0" smtClean="0">
              <a:solidFill>
                <a:srgbClr val="000D26"/>
              </a:solidFill>
            </a:endParaRPr>
          </a:p>
          <a:p>
            <a:pPr fontAlgn="auto">
              <a:spcAft>
                <a:spcPts val="0"/>
              </a:spcAft>
              <a:defRPr/>
            </a:pPr>
            <a:endParaRPr kumimoji="0" lang="en-US" altLang="zh-TW" dirty="0" smtClean="0">
              <a:solidFill>
                <a:srgbClr val="000D26"/>
              </a:solidFill>
            </a:endParaRPr>
          </a:p>
          <a:p>
            <a:pPr fontAlgn="auto">
              <a:spcAft>
                <a:spcPts val="0"/>
              </a:spcAft>
              <a:defRPr/>
            </a:pPr>
            <a:r>
              <a:rPr kumimoji="0" lang="zh-TW" altLang="en-US" dirty="0"/>
              <a:t>五四運動 </a:t>
            </a:r>
            <a:r>
              <a:rPr kumimoji="0" lang="zh-TW" altLang="en-US" dirty="0" smtClean="0"/>
              <a:t>背景　　　　</a:t>
            </a:r>
            <a:r>
              <a:rPr kumimoji="0" lang="en-US" altLang="zh-TW" dirty="0" smtClean="0">
                <a:hlinkClick r:id="rId10"/>
              </a:rPr>
              <a:t>http</a:t>
            </a:r>
            <a:r>
              <a:rPr kumimoji="0" lang="en-US" altLang="zh-TW" dirty="0">
                <a:hlinkClick r:id="rId10"/>
              </a:rPr>
              <a:t>://chist.yy2.edu.hk/cert_modernmayforth.htm</a:t>
            </a:r>
            <a:endParaRPr kumimoji="0" lang="en-US" altLang="zh-TW" dirty="0"/>
          </a:p>
          <a:p>
            <a:pPr fontAlgn="auto">
              <a:spcAft>
                <a:spcPts val="0"/>
              </a:spcAft>
              <a:defRPr/>
            </a:pPr>
            <a:endParaRPr kumimoji="0" lang="en-US" altLang="zh-TW" dirty="0" smtClean="0">
              <a:solidFill>
                <a:srgbClr val="000D26"/>
              </a:solidFill>
            </a:endParaRPr>
          </a:p>
          <a:p>
            <a:pPr fontAlgn="auto">
              <a:spcAft>
                <a:spcPts val="0"/>
              </a:spcAft>
              <a:defRPr/>
            </a:pPr>
            <a:endParaRPr kumimoji="0" lang="en-US" altLang="zh-TW" dirty="0">
              <a:solidFill>
                <a:srgbClr val="000D26"/>
              </a:solidFil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493713" y="476250"/>
            <a:ext cx="8326437" cy="6048375"/>
          </a:xfrm>
          <a:prstGeom prst="rect">
            <a:avLst/>
          </a:prstGeom>
        </p:spPr>
        <p:txBody>
          <a:bodyPr>
            <a:normAutofit fontScale="925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fontAlgn="auto">
              <a:spcAft>
                <a:spcPts val="0"/>
              </a:spcAft>
              <a:defRPr/>
            </a:pPr>
            <a:r>
              <a:rPr kumimoji="0" lang="zh-TW" altLang="en-US" sz="1800" dirty="0">
                <a:solidFill>
                  <a:srgbClr val="000D26"/>
                </a:solidFill>
              </a:rPr>
              <a:t>五四運動          </a:t>
            </a:r>
            <a:r>
              <a:rPr kumimoji="0" lang="zh-TW" altLang="en-US" sz="1800" dirty="0" smtClean="0">
                <a:solidFill>
                  <a:srgbClr val="000D26"/>
                </a:solidFill>
              </a:rPr>
              <a:t>　　　　</a:t>
            </a:r>
            <a:r>
              <a:rPr kumimoji="0" lang="en-US" altLang="zh-TW" sz="1800" dirty="0" smtClean="0">
                <a:solidFill>
                  <a:srgbClr val="000D26"/>
                </a:solidFill>
                <a:hlinkClick r:id="rId2"/>
              </a:rPr>
              <a:t>http</a:t>
            </a:r>
            <a:r>
              <a:rPr kumimoji="0" lang="en-US" altLang="zh-TW" sz="1800" dirty="0">
                <a:solidFill>
                  <a:srgbClr val="000D26"/>
                </a:solidFill>
                <a:hlinkClick r:id="rId2"/>
              </a:rPr>
              <a:t>://culture.edu.tw/history/smenu_photomenu.php?smenuid=812</a:t>
            </a:r>
            <a:endParaRPr kumimoji="0" lang="en-US" altLang="zh-TW" sz="1800" dirty="0">
              <a:solidFill>
                <a:srgbClr val="000D26"/>
              </a:solidFill>
            </a:endParaRPr>
          </a:p>
          <a:p>
            <a:pPr marL="0" indent="0" fontAlgn="auto">
              <a:spcAft>
                <a:spcPts val="0"/>
              </a:spcAft>
              <a:buFont typeface="Wingdings" pitchFamily="2" charset="2"/>
              <a:buNone/>
              <a:defRPr/>
            </a:pPr>
            <a:endParaRPr kumimoji="0" lang="zh-TW" altLang="en-US" sz="1800" dirty="0"/>
          </a:p>
          <a:p>
            <a:pPr fontAlgn="auto">
              <a:spcAft>
                <a:spcPts val="0"/>
              </a:spcAft>
              <a:defRPr/>
            </a:pPr>
            <a:r>
              <a:rPr kumimoji="0" lang="zh-TW" altLang="en-US" sz="1800" dirty="0">
                <a:solidFill>
                  <a:srgbClr val="000D26"/>
                </a:solidFill>
              </a:rPr>
              <a:t>古希臘  </a:t>
            </a:r>
            <a:r>
              <a:rPr kumimoji="0" lang="zh-TW" altLang="en-US" sz="1800" dirty="0" smtClean="0">
                <a:solidFill>
                  <a:srgbClr val="000D26"/>
                </a:solidFill>
              </a:rPr>
              <a:t>　　　</a:t>
            </a:r>
            <a:r>
              <a:rPr kumimoji="0" lang="en-US" altLang="zh-TW" sz="1800" dirty="0" smtClean="0">
                <a:solidFill>
                  <a:srgbClr val="000D26"/>
                </a:solidFill>
                <a:hlinkClick r:id="rId3"/>
              </a:rPr>
              <a:t>http</a:t>
            </a:r>
            <a:r>
              <a:rPr kumimoji="0" lang="en-US" altLang="zh-TW" sz="1800" dirty="0">
                <a:solidFill>
                  <a:srgbClr val="000D26"/>
                </a:solidFill>
                <a:hlinkClick r:id="rId3"/>
              </a:rPr>
              <a:t>://www.lw61.com/html/fanwen/mianfeifanwen/2010/0829/9593.html</a:t>
            </a:r>
            <a:endParaRPr kumimoji="0" lang="en-US" altLang="zh-TW" sz="1800" dirty="0">
              <a:solidFill>
                <a:srgbClr val="000D26"/>
              </a:solidFill>
            </a:endParaRPr>
          </a:p>
          <a:p>
            <a:pPr fontAlgn="auto">
              <a:spcAft>
                <a:spcPts val="0"/>
              </a:spcAft>
              <a:defRPr/>
            </a:pPr>
            <a:endParaRPr kumimoji="0" lang="en-US" altLang="zh-TW" sz="1800" dirty="0">
              <a:solidFill>
                <a:srgbClr val="000D26"/>
              </a:solidFill>
            </a:endParaRPr>
          </a:p>
          <a:p>
            <a:pPr fontAlgn="auto">
              <a:spcAft>
                <a:spcPts val="0"/>
              </a:spcAft>
              <a:defRPr/>
            </a:pPr>
            <a:r>
              <a:rPr kumimoji="0" lang="zh-TW" altLang="en-US" sz="1800" dirty="0">
                <a:solidFill>
                  <a:srgbClr val="000D26"/>
                </a:solidFill>
              </a:rPr>
              <a:t>古羅馬                                           </a:t>
            </a:r>
            <a:r>
              <a:rPr kumimoji="0" lang="en-US" altLang="zh-TW" sz="1800" dirty="0">
                <a:solidFill>
                  <a:srgbClr val="000D26"/>
                </a:solidFill>
                <a:hlinkClick r:id="rId4"/>
              </a:rPr>
              <a:t>http://www.wretch.cc/blog/enokixescape/12094592</a:t>
            </a:r>
            <a:endParaRPr kumimoji="0" lang="en-US" altLang="zh-TW" sz="1800" dirty="0">
              <a:solidFill>
                <a:srgbClr val="000D26"/>
              </a:solidFill>
            </a:endParaRPr>
          </a:p>
          <a:p>
            <a:pPr marL="0" indent="0" fontAlgn="auto">
              <a:spcAft>
                <a:spcPts val="0"/>
              </a:spcAft>
              <a:buFont typeface="Wingdings" pitchFamily="2" charset="2"/>
              <a:buNone/>
              <a:defRPr/>
            </a:pPr>
            <a:endParaRPr kumimoji="0" lang="en-US" altLang="zh-TW" sz="1800" dirty="0" smtClean="0">
              <a:solidFill>
                <a:srgbClr val="000D26"/>
              </a:solidFill>
            </a:endParaRPr>
          </a:p>
          <a:p>
            <a:pPr fontAlgn="auto">
              <a:spcAft>
                <a:spcPts val="0"/>
              </a:spcAft>
              <a:defRPr/>
            </a:pPr>
            <a:r>
              <a:rPr kumimoji="0" lang="zh-TW" altLang="en-US" sz="1800" dirty="0" smtClean="0">
                <a:solidFill>
                  <a:srgbClr val="000D26"/>
                </a:solidFill>
              </a:rPr>
              <a:t>啟蒙運動      　　 </a:t>
            </a:r>
            <a:r>
              <a:rPr kumimoji="0" lang="en-US" altLang="zh-TW" sz="1800" dirty="0" smtClean="0">
                <a:solidFill>
                  <a:srgbClr val="000D26"/>
                </a:solidFill>
                <a:hlinkClick r:id="rId5"/>
              </a:rPr>
              <a:t>http://163.32.84.104/96class/b07/industrial%20revolution.htm</a:t>
            </a:r>
            <a:endParaRPr kumimoji="0" lang="en-US" altLang="zh-TW" sz="1800" dirty="0" smtClean="0">
              <a:solidFill>
                <a:srgbClr val="000D26"/>
              </a:solidFill>
            </a:endParaRPr>
          </a:p>
          <a:p>
            <a:pPr fontAlgn="auto">
              <a:spcAft>
                <a:spcPts val="0"/>
              </a:spcAft>
              <a:defRPr/>
            </a:pPr>
            <a:endParaRPr kumimoji="0" lang="en-US" altLang="zh-TW" sz="1800" dirty="0" smtClean="0">
              <a:solidFill>
                <a:srgbClr val="000D26"/>
              </a:solidFill>
            </a:endParaRPr>
          </a:p>
          <a:p>
            <a:pPr fontAlgn="auto">
              <a:spcAft>
                <a:spcPts val="0"/>
              </a:spcAft>
              <a:defRPr/>
            </a:pPr>
            <a:r>
              <a:rPr kumimoji="0" lang="zh-TW" altLang="en-US" sz="1800" dirty="0" smtClean="0">
                <a:solidFill>
                  <a:srgbClr val="000D26"/>
                </a:solidFill>
              </a:rPr>
              <a:t>工業革命   　　</a:t>
            </a:r>
            <a:r>
              <a:rPr kumimoji="0" lang="en-US" altLang="zh-TW" sz="1800" dirty="0" smtClean="0">
                <a:solidFill>
                  <a:srgbClr val="000D26"/>
                </a:solidFill>
                <a:hlinkClick r:id="rId6"/>
              </a:rPr>
              <a:t>http://big.hi138.com/zhengzhi/makesizhuyi/201302/436341.asp</a:t>
            </a:r>
            <a:endParaRPr kumimoji="0" lang="en-US" altLang="zh-TW" sz="1800" dirty="0" smtClean="0">
              <a:solidFill>
                <a:srgbClr val="000D26"/>
              </a:solidFill>
            </a:endParaRPr>
          </a:p>
          <a:p>
            <a:pPr fontAlgn="auto">
              <a:spcAft>
                <a:spcPts val="0"/>
              </a:spcAft>
              <a:defRPr/>
            </a:pPr>
            <a:endParaRPr kumimoji="0" lang="en-US" altLang="zh-TW" sz="1800" dirty="0" smtClean="0">
              <a:solidFill>
                <a:srgbClr val="000D26"/>
              </a:solidFill>
            </a:endParaRPr>
          </a:p>
          <a:p>
            <a:pPr fontAlgn="auto">
              <a:spcAft>
                <a:spcPts val="0"/>
              </a:spcAft>
              <a:defRPr/>
            </a:pPr>
            <a:r>
              <a:rPr kumimoji="0" lang="zh-TW" altLang="en-US" sz="1800" dirty="0" smtClean="0">
                <a:solidFill>
                  <a:srgbClr val="000D26"/>
                </a:solidFill>
              </a:rPr>
              <a:t>馬克思主義</a:t>
            </a:r>
            <a:r>
              <a:rPr kumimoji="0" lang="en-US" altLang="zh-TW" sz="1800" dirty="0" smtClean="0">
                <a:solidFill>
                  <a:srgbClr val="000D26"/>
                </a:solidFill>
                <a:hlinkClick r:id="rId7"/>
              </a:rPr>
              <a:t>https://culture.edu.tw/history/smenu_photomenu.php?smenuid=1665&amp;subjectid=3335</a:t>
            </a:r>
            <a:endParaRPr kumimoji="0" lang="en-US" altLang="zh-TW" sz="1800" dirty="0" smtClean="0">
              <a:solidFill>
                <a:srgbClr val="000D26"/>
              </a:solidFill>
            </a:endParaRPr>
          </a:p>
          <a:p>
            <a:pPr fontAlgn="auto">
              <a:spcAft>
                <a:spcPts val="0"/>
              </a:spcAft>
              <a:defRPr/>
            </a:pPr>
            <a:endParaRPr kumimoji="0" lang="en-US" altLang="zh-TW" sz="1800" dirty="0" smtClean="0">
              <a:solidFill>
                <a:srgbClr val="000D26"/>
              </a:solidFill>
            </a:endParaRPr>
          </a:p>
          <a:p>
            <a:pPr fontAlgn="auto">
              <a:spcAft>
                <a:spcPts val="0"/>
              </a:spcAft>
              <a:defRPr/>
            </a:pPr>
            <a:r>
              <a:rPr kumimoji="0" lang="zh-TW" altLang="en-US" sz="2000" dirty="0"/>
              <a:t>瑞典暴動平息影片                                                    </a:t>
            </a:r>
            <a:r>
              <a:rPr kumimoji="0" lang="en-US" altLang="zh-HK" sz="2000" dirty="0">
                <a:hlinkClick r:id="rId8"/>
              </a:rPr>
              <a:t>http://www.youtube.com/watch?v=9-yHoxyfopM</a:t>
            </a:r>
            <a:endParaRPr kumimoji="0" lang="en-US" altLang="zh-HK" sz="2000" dirty="0"/>
          </a:p>
          <a:p>
            <a:pPr marL="0" indent="0" fontAlgn="auto">
              <a:spcAft>
                <a:spcPts val="0"/>
              </a:spcAft>
              <a:buFont typeface="Wingdings" pitchFamily="2" charset="2"/>
              <a:buNone/>
              <a:defRPr/>
            </a:pPr>
            <a:endParaRPr kumimoji="0" lang="en-US" altLang="zh-HK" sz="2000" dirty="0"/>
          </a:p>
          <a:p>
            <a:pPr fontAlgn="auto">
              <a:spcAft>
                <a:spcPts val="0"/>
              </a:spcAft>
              <a:defRPr/>
            </a:pPr>
            <a:r>
              <a:rPr kumimoji="0" lang="zh-TW" altLang="en-US" sz="2000" dirty="0"/>
              <a:t>美國貧富差距影片                             </a:t>
            </a:r>
            <a:r>
              <a:rPr kumimoji="0" lang="en-US" altLang="zh-HK" sz="2000" dirty="0">
                <a:hlinkClick r:id="rId9"/>
              </a:rPr>
              <a:t>http://</a:t>
            </a:r>
            <a:r>
              <a:rPr kumimoji="0" lang="en-US" altLang="zh-HK" sz="2000" dirty="0" smtClean="0">
                <a:hlinkClick r:id="rId9"/>
              </a:rPr>
              <a:t>www.youtube.com/watch?v=DJ70hiltOdw</a:t>
            </a:r>
            <a:endParaRPr kumimoji="0" lang="en-US" altLang="zh-HK" sz="2000" dirty="0"/>
          </a:p>
          <a:p>
            <a:pPr fontAlgn="auto">
              <a:spcAft>
                <a:spcPts val="0"/>
              </a:spcAft>
              <a:defRPr/>
            </a:pPr>
            <a:endParaRPr kumimoji="0" lang="en-US" altLang="zh-TW" sz="2000" dirty="0" smtClean="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8500" y="2420938"/>
            <a:ext cx="7747000" cy="4895850"/>
          </a:xfrm>
        </p:spPr>
        <p:txBody>
          <a:bodyPr rtlCol="0">
            <a:normAutofit fontScale="70000" lnSpcReduction="20000"/>
          </a:bodyPr>
          <a:lstStyle/>
          <a:p>
            <a:pPr marL="365760" indent="-365760" eaLnBrk="1" fontAlgn="auto" hangingPunct="1">
              <a:spcAft>
                <a:spcPts val="0"/>
              </a:spcAft>
              <a:defRPr/>
            </a:pPr>
            <a:r>
              <a:rPr lang="zh-TW" altLang="en-US" dirty="0" smtClean="0">
                <a:solidFill>
                  <a:schemeClr val="tx1">
                    <a:lumMod val="85000"/>
                    <a:lumOff val="15000"/>
                  </a:schemeClr>
                </a:solidFill>
              </a:rPr>
              <a:t>累進</a:t>
            </a:r>
            <a:r>
              <a:rPr lang="zh-TW" altLang="en-US" dirty="0">
                <a:solidFill>
                  <a:schemeClr val="tx1">
                    <a:lumMod val="85000"/>
                    <a:lumOff val="15000"/>
                  </a:schemeClr>
                </a:solidFill>
              </a:rPr>
              <a:t>稅率表</a:t>
            </a:r>
            <a:r>
              <a:rPr lang="en-US" altLang="zh-TW" dirty="0">
                <a:solidFill>
                  <a:schemeClr val="tx1">
                    <a:lumMod val="85000"/>
                    <a:lumOff val="15000"/>
                  </a:schemeClr>
                </a:solidFill>
                <a:hlinkClick r:id="rId3"/>
              </a:rPr>
              <a:t>http://www.ntbt.gov.tw/etwmain/front/ETW118W/CON/896/8093061990200161830?tagCode=</a:t>
            </a:r>
            <a:endParaRPr lang="en-US" altLang="zh-TW"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dirty="0">
              <a:solidFill>
                <a:schemeClr val="tx1">
                  <a:lumMod val="85000"/>
                  <a:lumOff val="15000"/>
                </a:schemeClr>
              </a:solidFill>
            </a:endParaRPr>
          </a:p>
          <a:p>
            <a:pPr marL="365760" indent="-365760" eaLnBrk="1" fontAlgn="auto" hangingPunct="1">
              <a:spcAft>
                <a:spcPts val="0"/>
              </a:spcAft>
              <a:defRPr/>
            </a:pPr>
            <a:r>
              <a:rPr lang="zh-TW" altLang="en-US" dirty="0">
                <a:solidFill>
                  <a:schemeClr val="tx1">
                    <a:lumMod val="85000"/>
                    <a:lumOff val="15000"/>
                  </a:schemeClr>
                </a:solidFill>
              </a:rPr>
              <a:t>新台灣之子的</a:t>
            </a:r>
            <a:r>
              <a:rPr lang="zh-TW" altLang="en-US" dirty="0" smtClean="0">
                <a:solidFill>
                  <a:schemeClr val="tx1">
                    <a:lumMod val="85000"/>
                    <a:lumOff val="15000"/>
                  </a:schemeClr>
                </a:solidFill>
              </a:rPr>
              <a:t>圖          </a:t>
            </a:r>
            <a:r>
              <a:rPr lang="en-US" altLang="zh-TW" dirty="0" smtClean="0">
                <a:solidFill>
                  <a:schemeClr val="tx1">
                    <a:lumMod val="85000"/>
                    <a:lumOff val="15000"/>
                  </a:schemeClr>
                </a:solidFill>
                <a:hlinkClick r:id="rId4"/>
              </a:rPr>
              <a:t>http</a:t>
            </a:r>
            <a:r>
              <a:rPr lang="en-US" altLang="zh-TW" dirty="0">
                <a:solidFill>
                  <a:schemeClr val="tx1">
                    <a:lumMod val="85000"/>
                    <a:lumOff val="15000"/>
                  </a:schemeClr>
                </a:solidFill>
                <a:hlinkClick r:id="rId4"/>
              </a:rPr>
              <a:t>://</a:t>
            </a:r>
            <a:r>
              <a:rPr lang="en-US" altLang="zh-TW" dirty="0" smtClean="0">
                <a:solidFill>
                  <a:schemeClr val="tx1">
                    <a:lumMod val="85000"/>
                    <a:lumOff val="15000"/>
                  </a:schemeClr>
                </a:solidFill>
                <a:hlinkClick r:id="rId4"/>
              </a:rPr>
              <a:t>twnumber.pixnet.net/album/photo/13427978</a:t>
            </a:r>
            <a:r>
              <a:rPr lang="zh-TW" altLang="en-US" dirty="0">
                <a:solidFill>
                  <a:schemeClr val="tx1">
                    <a:lumMod val="85000"/>
                    <a:lumOff val="15000"/>
                  </a:schemeClr>
                </a:solidFill>
              </a:rPr>
              <a:t> </a:t>
            </a:r>
            <a:r>
              <a:rPr lang="en-US" altLang="zh-TW" dirty="0" smtClean="0">
                <a:solidFill>
                  <a:schemeClr val="tx1">
                    <a:lumMod val="85000"/>
                    <a:lumOff val="15000"/>
                  </a:schemeClr>
                </a:solidFill>
                <a:hlinkClick r:id="rId5"/>
              </a:rPr>
              <a:t>http</a:t>
            </a:r>
            <a:r>
              <a:rPr lang="en-US" altLang="zh-TW" dirty="0">
                <a:solidFill>
                  <a:schemeClr val="tx1">
                    <a:lumMod val="85000"/>
                    <a:lumOff val="15000"/>
                  </a:schemeClr>
                </a:solidFill>
                <a:hlinkClick r:id="rId5"/>
              </a:rPr>
              <a:t>://www.comnews.org.tw/?Page=BulletinDetail&amp;Guid=217f6449-0fcc-4a06-ac9e-ca1f482ec89a</a:t>
            </a:r>
            <a:endParaRPr lang="en-US" altLang="zh-TW" dirty="0" smtClean="0">
              <a:solidFill>
                <a:schemeClr val="tx1">
                  <a:lumMod val="85000"/>
                  <a:lumOff val="15000"/>
                </a:schemeClr>
              </a:solidFill>
            </a:endParaRPr>
          </a:p>
          <a:p>
            <a:pPr marL="365760" indent="-365760" eaLnBrk="1" fontAlgn="auto" hangingPunct="1">
              <a:spcAft>
                <a:spcPts val="0"/>
              </a:spcAft>
              <a:defRPr/>
            </a:pPr>
            <a:endParaRPr lang="en-US" altLang="zh-TW" dirty="0" smtClean="0">
              <a:solidFill>
                <a:schemeClr val="tx1">
                  <a:lumMod val="85000"/>
                  <a:lumOff val="15000"/>
                </a:schemeClr>
              </a:solidFill>
            </a:endParaRPr>
          </a:p>
          <a:p>
            <a:pPr marL="365760" indent="-365760" eaLnBrk="1" fontAlgn="auto" hangingPunct="1">
              <a:spcAft>
                <a:spcPts val="0"/>
              </a:spcAft>
              <a:defRPr/>
            </a:pPr>
            <a:r>
              <a:rPr lang="en-US" altLang="zh-TW" dirty="0">
                <a:solidFill>
                  <a:schemeClr val="tx1">
                    <a:lumMod val="85000"/>
                    <a:lumOff val="15000"/>
                  </a:schemeClr>
                </a:solidFill>
              </a:rPr>
              <a:t>John </a:t>
            </a:r>
            <a:r>
              <a:rPr lang="en-US" altLang="zh-TW" dirty="0" smtClean="0">
                <a:solidFill>
                  <a:schemeClr val="tx1">
                    <a:lumMod val="85000"/>
                    <a:lumOff val="15000"/>
                  </a:schemeClr>
                </a:solidFill>
              </a:rPr>
              <a:t>Rawls</a:t>
            </a:r>
            <a:r>
              <a:rPr lang="zh-TW" altLang="en-US" dirty="0">
                <a:solidFill>
                  <a:schemeClr val="tx1">
                    <a:lumMod val="85000"/>
                    <a:lumOff val="15000"/>
                  </a:schemeClr>
                </a:solidFill>
              </a:rPr>
              <a:t>頭</a:t>
            </a:r>
            <a:r>
              <a:rPr lang="zh-TW" altLang="en-US" dirty="0" smtClean="0">
                <a:solidFill>
                  <a:schemeClr val="tx1">
                    <a:lumMod val="85000"/>
                    <a:lumOff val="15000"/>
                  </a:schemeClr>
                </a:solidFill>
              </a:rPr>
              <a:t>像 </a:t>
            </a:r>
            <a:r>
              <a:rPr lang="en-US" altLang="zh-TW" dirty="0" smtClean="0">
                <a:solidFill>
                  <a:schemeClr val="tx1">
                    <a:lumMod val="85000"/>
                    <a:lumOff val="15000"/>
                  </a:schemeClr>
                </a:solidFill>
                <a:hlinkClick r:id="rId6"/>
              </a:rPr>
              <a:t>http</a:t>
            </a:r>
            <a:r>
              <a:rPr lang="en-US" altLang="zh-TW" dirty="0">
                <a:solidFill>
                  <a:schemeClr val="tx1">
                    <a:lumMod val="85000"/>
                    <a:lumOff val="15000"/>
                  </a:schemeClr>
                </a:solidFill>
                <a:hlinkClick r:id="rId6"/>
              </a:rPr>
              <a:t>://www.eumed.net/cursecon/economistas/Rawls.jpg</a:t>
            </a:r>
            <a:endParaRPr lang="en-US" altLang="zh-TW" dirty="0">
              <a:solidFill>
                <a:schemeClr val="tx1">
                  <a:lumMod val="85000"/>
                  <a:lumOff val="15000"/>
                </a:schemeClr>
              </a:solidFill>
            </a:endParaRPr>
          </a:p>
          <a:p>
            <a:pPr marL="365760" indent="-365760" eaLnBrk="1" fontAlgn="auto" hangingPunct="1">
              <a:spcAft>
                <a:spcPts val="0"/>
              </a:spcAft>
              <a:defRPr/>
            </a:pPr>
            <a:endParaRPr lang="en-US" altLang="zh-TW" dirty="0">
              <a:solidFill>
                <a:schemeClr val="tx1">
                  <a:lumMod val="85000"/>
                  <a:lumOff val="15000"/>
                </a:schemeClr>
              </a:solidFill>
            </a:endParaRPr>
          </a:p>
          <a:p>
            <a:pPr marL="365760" indent="-365760" eaLnBrk="1" fontAlgn="auto" hangingPunct="1">
              <a:spcAft>
                <a:spcPts val="0"/>
              </a:spcAft>
              <a:defRPr/>
            </a:pPr>
            <a:r>
              <a:rPr lang="zh-TW" altLang="en-US" dirty="0">
                <a:solidFill>
                  <a:schemeClr val="tx1">
                    <a:lumMod val="85000"/>
                    <a:lumOff val="15000"/>
                  </a:schemeClr>
                </a:solidFill>
              </a:rPr>
              <a:t>正義</a:t>
            </a:r>
            <a:r>
              <a:rPr lang="zh-TW" altLang="en-US" dirty="0" smtClean="0">
                <a:solidFill>
                  <a:schemeClr val="tx1">
                    <a:lumMod val="85000"/>
                    <a:lumOff val="15000"/>
                  </a:schemeClr>
                </a:solidFill>
              </a:rPr>
              <a:t>論                                                                                                                                        </a:t>
            </a:r>
            <a:r>
              <a:rPr lang="zh-TW" altLang="en-US" sz="2000" dirty="0" smtClean="0">
                <a:solidFill>
                  <a:schemeClr val="tx1">
                    <a:lumMod val="85000"/>
                    <a:lumOff val="15000"/>
                  </a:schemeClr>
                </a:solidFill>
              </a:rPr>
              <a:t>圖片拍攝                       </a:t>
            </a:r>
            <a:r>
              <a:rPr lang="en-US" altLang="zh-TW" dirty="0" smtClean="0">
                <a:solidFill>
                  <a:schemeClr val="tx1">
                    <a:lumMod val="85000"/>
                    <a:lumOff val="15000"/>
                  </a:schemeClr>
                </a:solidFill>
                <a:hlinkClick r:id="rId7"/>
              </a:rPr>
              <a:t>http</a:t>
            </a:r>
            <a:r>
              <a:rPr lang="en-US" altLang="zh-TW" dirty="0">
                <a:solidFill>
                  <a:schemeClr val="tx1">
                    <a:lumMod val="85000"/>
                    <a:lumOff val="15000"/>
                  </a:schemeClr>
                </a:solidFill>
                <a:hlinkClick r:id="rId7"/>
              </a:rPr>
              <a:t>://</a:t>
            </a:r>
            <a:r>
              <a:rPr lang="en-US" altLang="zh-TW" dirty="0" smtClean="0">
                <a:solidFill>
                  <a:schemeClr val="tx1">
                    <a:lumMod val="85000"/>
                    <a:lumOff val="15000"/>
                  </a:schemeClr>
                </a:solidFill>
                <a:hlinkClick r:id="rId7"/>
              </a:rPr>
              <a:t>rthk27.rthk.org.hk/php/99books/images/bookinfo_64.jpg</a:t>
            </a:r>
            <a:endParaRPr lang="en-US" altLang="zh-TW" dirty="0" smtClean="0">
              <a:solidFill>
                <a:schemeClr val="tx1">
                  <a:lumMod val="85000"/>
                  <a:lumOff val="15000"/>
                </a:schemeClr>
              </a:solidFill>
            </a:endParaRPr>
          </a:p>
          <a:p>
            <a:pPr marL="365760" indent="-365760" eaLnBrk="1" fontAlgn="auto" hangingPunct="1">
              <a:spcAft>
                <a:spcPts val="0"/>
              </a:spcAft>
              <a:defRPr/>
            </a:pPr>
            <a:endParaRPr lang="en-US" altLang="zh-HK" dirty="0" smtClean="0">
              <a:solidFill>
                <a:schemeClr val="tx1">
                  <a:lumMod val="85000"/>
                  <a:lumOff val="15000"/>
                </a:schemeClr>
              </a:solidFill>
              <a:hlinkClick r:id="rId8"/>
            </a:endParaRPr>
          </a:p>
          <a:p>
            <a:pPr marL="365760" indent="-365760" eaLnBrk="1" fontAlgn="auto" hangingPunct="1">
              <a:spcAft>
                <a:spcPts val="0"/>
              </a:spcAft>
              <a:defRPr/>
            </a:pPr>
            <a:r>
              <a:rPr lang="zh-TW" altLang="en-US" dirty="0">
                <a:solidFill>
                  <a:schemeClr val="tx1">
                    <a:lumMod val="85000"/>
                    <a:lumOff val="15000"/>
                  </a:schemeClr>
                </a:solidFill>
              </a:rPr>
              <a:t>瑞典</a:t>
            </a:r>
            <a:r>
              <a:rPr lang="zh-TW" altLang="en-US" dirty="0" smtClean="0">
                <a:solidFill>
                  <a:schemeClr val="tx1">
                    <a:lumMod val="85000"/>
                    <a:lumOff val="15000"/>
                  </a:schemeClr>
                </a:solidFill>
              </a:rPr>
              <a:t>暴動     </a:t>
            </a:r>
            <a:r>
              <a:rPr lang="en-US" altLang="zh-HK" dirty="0" smtClean="0">
                <a:solidFill>
                  <a:schemeClr val="tx1">
                    <a:lumMod val="85000"/>
                    <a:lumOff val="15000"/>
                  </a:schemeClr>
                </a:solidFill>
                <a:hlinkClick r:id="rId8"/>
              </a:rPr>
              <a:t>http</a:t>
            </a:r>
            <a:r>
              <a:rPr lang="en-US" altLang="zh-HK" dirty="0">
                <a:solidFill>
                  <a:schemeClr val="tx1">
                    <a:lumMod val="85000"/>
                    <a:lumOff val="15000"/>
                  </a:schemeClr>
                </a:solidFill>
                <a:hlinkClick r:id="rId8"/>
              </a:rPr>
              <a:t>://news.rti.org.tw/imagedb/Upload_Internal/2013052400349268.jpg</a:t>
            </a:r>
            <a:endParaRPr lang="en-US" altLang="zh-HK" dirty="0">
              <a:solidFill>
                <a:schemeClr val="tx1">
                  <a:lumMod val="85000"/>
                  <a:lumOff val="15000"/>
                </a:schemeClr>
              </a:solidFill>
            </a:endParaRPr>
          </a:p>
          <a:p>
            <a:pPr marL="365760" indent="-365760" eaLnBrk="1" fontAlgn="auto" hangingPunct="1">
              <a:spcAft>
                <a:spcPts val="0"/>
              </a:spcAft>
              <a:defRPr/>
            </a:pPr>
            <a:endParaRPr lang="zh-TW" altLang="en-US" dirty="0">
              <a:solidFill>
                <a:schemeClr val="tx1">
                  <a:lumMod val="85000"/>
                  <a:lumOff val="15000"/>
                </a:schemeClr>
              </a:solidFill>
            </a:endParaRPr>
          </a:p>
          <a:p>
            <a:pPr marL="365760" indent="-365760" eaLnBrk="1" fontAlgn="auto" hangingPunct="1">
              <a:spcAft>
                <a:spcPts val="0"/>
              </a:spcAft>
              <a:defRPr/>
            </a:pPr>
            <a:endParaRPr lang="en-US" altLang="zh-TW"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zh-TW" altLang="en-US" dirty="0">
              <a:solidFill>
                <a:schemeClr val="tx1">
                  <a:lumMod val="85000"/>
                  <a:lumOff val="15000"/>
                </a:schemeClr>
              </a:solidFill>
            </a:endParaRPr>
          </a:p>
        </p:txBody>
      </p:sp>
      <p:sp>
        <p:nvSpPr>
          <p:cNvPr id="192515" name="標題 1"/>
          <p:cNvSpPr>
            <a:spLocks noGrp="1"/>
          </p:cNvSpPr>
          <p:nvPr>
            <p:ph type="title"/>
          </p:nvPr>
        </p:nvSpPr>
        <p:spPr/>
        <p:txBody>
          <a:bodyPr/>
          <a:lstStyle/>
          <a:p>
            <a:pPr eaLnBrk="1" hangingPunct="1"/>
            <a:r>
              <a:rPr lang="zh-TW" altLang="en-US" b="1" smtClean="0"/>
              <a:t>參考圖片</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zh-TW" altLang="en-US" b="1" smtClean="0"/>
              <a:t>盧梭</a:t>
            </a:r>
          </a:p>
        </p:txBody>
      </p:sp>
      <p:sp>
        <p:nvSpPr>
          <p:cNvPr id="4" name="文字方塊 3"/>
          <p:cNvSpPr txBox="1">
            <a:spLocks noChangeArrowheads="1"/>
          </p:cNvSpPr>
          <p:nvPr/>
        </p:nvSpPr>
        <p:spPr bwMode="auto">
          <a:xfrm>
            <a:off x="611188" y="2432050"/>
            <a:ext cx="554037"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400"/>
              <a:t>天生就不平等，但差距不大。</a:t>
            </a:r>
          </a:p>
        </p:txBody>
      </p:sp>
      <p:sp>
        <p:nvSpPr>
          <p:cNvPr id="5" name="文字方塊 4"/>
          <p:cNvSpPr txBox="1">
            <a:spLocks noChangeArrowheads="1"/>
          </p:cNvSpPr>
          <p:nvPr/>
        </p:nvSpPr>
        <p:spPr bwMode="auto">
          <a:xfrm>
            <a:off x="2627313" y="3562350"/>
            <a:ext cx="55403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400"/>
              <a:t>人為不平等</a:t>
            </a:r>
            <a:endParaRPr kumimoji="0" lang="en-US" altLang="zh-TW" sz="2400"/>
          </a:p>
        </p:txBody>
      </p:sp>
      <p:sp>
        <p:nvSpPr>
          <p:cNvPr id="6" name="向右箭號 5"/>
          <p:cNvSpPr/>
          <p:nvPr/>
        </p:nvSpPr>
        <p:spPr>
          <a:xfrm>
            <a:off x="1258888" y="4116388"/>
            <a:ext cx="1339850" cy="392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400"/>
          </a:p>
        </p:txBody>
      </p:sp>
      <p:sp>
        <p:nvSpPr>
          <p:cNvPr id="8" name="文字方塊 7"/>
          <p:cNvSpPr txBox="1">
            <a:spLocks noChangeArrowheads="1"/>
          </p:cNvSpPr>
          <p:nvPr/>
        </p:nvSpPr>
        <p:spPr bwMode="auto">
          <a:xfrm>
            <a:off x="1476375" y="364648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400"/>
              <a:t>圈地</a:t>
            </a:r>
            <a:endParaRPr kumimoji="0" lang="en-US" altLang="zh-TW" sz="2400"/>
          </a:p>
        </p:txBody>
      </p:sp>
      <p:sp>
        <p:nvSpPr>
          <p:cNvPr id="9" name="文字方塊 8"/>
          <p:cNvSpPr txBox="1">
            <a:spLocks noChangeArrowheads="1"/>
          </p:cNvSpPr>
          <p:nvPr/>
        </p:nvSpPr>
        <p:spPr bwMode="auto">
          <a:xfrm>
            <a:off x="8123238" y="3894138"/>
            <a:ext cx="55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400"/>
              <a:t>平等</a:t>
            </a:r>
          </a:p>
        </p:txBody>
      </p:sp>
      <p:sp>
        <p:nvSpPr>
          <p:cNvPr id="10" name="向右箭號 9"/>
          <p:cNvSpPr/>
          <p:nvPr/>
        </p:nvSpPr>
        <p:spPr>
          <a:xfrm>
            <a:off x="3281363" y="4076700"/>
            <a:ext cx="1223962" cy="46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400"/>
          </a:p>
        </p:txBody>
      </p:sp>
      <p:sp>
        <p:nvSpPr>
          <p:cNvPr id="12" name="文字方塊 11"/>
          <p:cNvSpPr txBox="1">
            <a:spLocks noChangeArrowheads="1"/>
          </p:cNvSpPr>
          <p:nvPr/>
        </p:nvSpPr>
        <p:spPr bwMode="auto">
          <a:xfrm>
            <a:off x="4500563" y="2997200"/>
            <a:ext cx="5540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400"/>
              <a:t>修正了人為的不平等</a:t>
            </a:r>
          </a:p>
        </p:txBody>
      </p:sp>
      <p:sp>
        <p:nvSpPr>
          <p:cNvPr id="13" name="向右箭號 12"/>
          <p:cNvSpPr/>
          <p:nvPr/>
        </p:nvSpPr>
        <p:spPr>
          <a:xfrm>
            <a:off x="5005388" y="4076700"/>
            <a:ext cx="1533525" cy="473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400"/>
          </a:p>
        </p:txBody>
      </p:sp>
      <p:sp>
        <p:nvSpPr>
          <p:cNvPr id="16" name="文字方塊 15"/>
          <p:cNvSpPr txBox="1">
            <a:spLocks noChangeArrowheads="1"/>
          </p:cNvSpPr>
          <p:nvPr/>
        </p:nvSpPr>
        <p:spPr bwMode="auto">
          <a:xfrm>
            <a:off x="6538913" y="2943225"/>
            <a:ext cx="5540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400"/>
              <a:t>改善了天生的不平等</a:t>
            </a:r>
          </a:p>
        </p:txBody>
      </p:sp>
      <p:sp>
        <p:nvSpPr>
          <p:cNvPr id="20" name="向右箭號 19"/>
          <p:cNvSpPr/>
          <p:nvPr/>
        </p:nvSpPr>
        <p:spPr>
          <a:xfrm>
            <a:off x="7092950" y="4076700"/>
            <a:ext cx="104933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400"/>
          </a:p>
        </p:txBody>
      </p:sp>
      <p:sp>
        <p:nvSpPr>
          <p:cNvPr id="21" name="文字方塊 20"/>
          <p:cNvSpPr txBox="1">
            <a:spLocks noChangeArrowheads="1"/>
          </p:cNvSpPr>
          <p:nvPr/>
        </p:nvSpPr>
        <p:spPr bwMode="auto">
          <a:xfrm>
            <a:off x="7164388" y="35750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400"/>
              <a:t>合理</a:t>
            </a:r>
          </a:p>
        </p:txBody>
      </p:sp>
      <p:sp>
        <p:nvSpPr>
          <p:cNvPr id="3" name="文字方塊 2"/>
          <p:cNvSpPr txBox="1">
            <a:spLocks noChangeArrowheads="1"/>
          </p:cNvSpPr>
          <p:nvPr/>
        </p:nvSpPr>
        <p:spPr bwMode="auto">
          <a:xfrm>
            <a:off x="3411538" y="365601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400"/>
              <a:t>革命</a:t>
            </a:r>
            <a:endParaRPr kumimoji="0" lang="en-US" altLang="zh-TW" sz="2400"/>
          </a:p>
        </p:txBody>
      </p:sp>
      <p:sp>
        <p:nvSpPr>
          <p:cNvPr id="7" name="文字方塊 6"/>
          <p:cNvSpPr txBox="1">
            <a:spLocks noChangeArrowheads="1"/>
          </p:cNvSpPr>
          <p:nvPr/>
        </p:nvSpPr>
        <p:spPr bwMode="auto">
          <a:xfrm>
            <a:off x="5024438" y="3584575"/>
            <a:ext cx="1514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400"/>
              <a:t>簽訂契約</a:t>
            </a:r>
          </a:p>
        </p:txBody>
      </p:sp>
      <p:pic>
        <p:nvPicPr>
          <p:cNvPr id="15" name="圖片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8650" y="157163"/>
            <a:ext cx="185896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16"/>
          <p:cNvSpPr txBox="1">
            <a:spLocks noChangeArrowheads="1"/>
          </p:cNvSpPr>
          <p:nvPr/>
        </p:nvSpPr>
        <p:spPr bwMode="auto">
          <a:xfrm rot="-5400000">
            <a:off x="7708900" y="1924050"/>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anim calcmode="lin" valueType="num">
                                      <p:cBhvr>
                                        <p:cTn id="78" dur="1000" fill="hold"/>
                                        <p:tgtEl>
                                          <p:spTgt spid="7"/>
                                        </p:tgtEl>
                                        <p:attrNameLst>
                                          <p:attrName>ppt_x</p:attrName>
                                        </p:attrNameLst>
                                      </p:cBhvr>
                                      <p:tavLst>
                                        <p:tav tm="0">
                                          <p:val>
                                            <p:strVal val="#ppt_x"/>
                                          </p:val>
                                        </p:tav>
                                        <p:tav tm="100000">
                                          <p:val>
                                            <p:strVal val="#ppt_x"/>
                                          </p:val>
                                        </p:tav>
                                      </p:tavLst>
                                    </p:anim>
                                    <p:anim calcmode="lin" valueType="num">
                                      <p:cBhvr>
                                        <p:cTn id="79" dur="1000" fill="hold"/>
                                        <p:tgtEl>
                                          <p:spTgt spid="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8" grpId="0"/>
      <p:bldP spid="9" grpId="0"/>
      <p:bldP spid="10" grpId="0" animBg="1"/>
      <p:bldP spid="12" grpId="0"/>
      <p:bldP spid="13" grpId="0" animBg="1"/>
      <p:bldP spid="16" grpId="0"/>
      <p:bldP spid="20" grpId="0" animBg="1"/>
      <p:bldP spid="21" grpId="0"/>
      <p:bldP spid="3" grpId="0"/>
      <p:bldP spid="7" grpId="0"/>
      <p:bldP spid="17"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txBox="1">
            <a:spLocks/>
          </p:cNvSpPr>
          <p:nvPr/>
        </p:nvSpPr>
        <p:spPr>
          <a:xfrm>
            <a:off x="496888" y="44450"/>
            <a:ext cx="7747000" cy="6813550"/>
          </a:xfrm>
          <a:prstGeom prst="rect">
            <a:avLst/>
          </a:prstGeom>
        </p:spPr>
        <p:txBody>
          <a:bodyPr>
            <a:normAutofit fontScale="775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fontAlgn="auto">
              <a:spcAft>
                <a:spcPts val="0"/>
              </a:spcAft>
              <a:buFont typeface="Wingdings" pitchFamily="2" charset="2"/>
              <a:buNone/>
              <a:defRPr/>
            </a:pPr>
            <a:endParaRPr kumimoji="0" lang="en-US" altLang="zh-HK" dirty="0" smtClean="0">
              <a:hlinkClick r:id="rId2"/>
            </a:endParaRPr>
          </a:p>
          <a:p>
            <a:pPr fontAlgn="auto">
              <a:spcAft>
                <a:spcPts val="0"/>
              </a:spcAft>
              <a:defRPr/>
            </a:pPr>
            <a:r>
              <a:rPr kumimoji="0" lang="zh-TW" altLang="en-US" dirty="0" smtClean="0"/>
              <a:t>瑞典暴動</a:t>
            </a:r>
            <a:r>
              <a:rPr kumimoji="0" lang="en-US" altLang="zh-HK" dirty="0" smtClean="0">
                <a:hlinkClick r:id="rId3"/>
              </a:rPr>
              <a:t>https://31.media.tumblr.com/7e7959e966166e07157c89e9cf2e39cf/tumblr_inline_my9nd8cgb21rkvxpt.jpg</a:t>
            </a:r>
            <a:r>
              <a:rPr kumimoji="0" lang="zh-TW" altLang="en-US" dirty="0" smtClean="0"/>
              <a:t>  </a:t>
            </a:r>
            <a:r>
              <a:rPr kumimoji="0" lang="en-US" altLang="zh-HK" dirty="0" smtClean="0">
                <a:hlinkClick r:id="rId4"/>
              </a:rPr>
              <a:t>http://medya.trt.net.tr/medya1/resim/2011/07/30/118df07a-3782-4a1a-9b5c-111aa4dc6538-444x333.jpg</a:t>
            </a:r>
            <a:endParaRPr kumimoji="0" lang="en-US" altLang="zh-HK" dirty="0" smtClean="0"/>
          </a:p>
          <a:p>
            <a:pPr fontAlgn="auto">
              <a:spcAft>
                <a:spcPts val="0"/>
              </a:spcAft>
              <a:defRPr/>
            </a:pPr>
            <a:endParaRPr kumimoji="0" lang="en-US" altLang="zh-HK" dirty="0" smtClean="0"/>
          </a:p>
          <a:p>
            <a:pPr fontAlgn="auto">
              <a:spcAft>
                <a:spcPts val="0"/>
              </a:spcAft>
              <a:defRPr/>
            </a:pPr>
            <a:r>
              <a:rPr kumimoji="0" lang="zh-TW" altLang="en-US" dirty="0" smtClean="0"/>
              <a:t>瑞典性別歧視</a:t>
            </a:r>
            <a:r>
              <a:rPr kumimoji="0" lang="en-US" altLang="zh-HK" dirty="0" smtClean="0">
                <a:hlinkClick r:id="rId5"/>
              </a:rPr>
              <a:t>http://images.china.cn/attachement/jpg/site1000/20081126/0019b91ecaeb0a96f97519.jpg</a:t>
            </a:r>
            <a:endParaRPr kumimoji="0" lang="en-US" altLang="zh-HK" dirty="0" smtClean="0"/>
          </a:p>
          <a:p>
            <a:pPr marL="0" indent="0" fontAlgn="auto">
              <a:spcAft>
                <a:spcPts val="0"/>
              </a:spcAft>
              <a:buFont typeface="Wingdings" pitchFamily="2" charset="2"/>
              <a:buNone/>
              <a:defRPr/>
            </a:pPr>
            <a:endParaRPr kumimoji="0" lang="en-US" altLang="zh-HK" dirty="0" smtClean="0"/>
          </a:p>
          <a:p>
            <a:pPr fontAlgn="auto">
              <a:spcAft>
                <a:spcPts val="0"/>
              </a:spcAft>
              <a:defRPr/>
            </a:pPr>
            <a:r>
              <a:rPr kumimoji="0" lang="zh-TW" altLang="en-US" dirty="0"/>
              <a:t>美國國旗照                                                                                  </a:t>
            </a:r>
            <a:r>
              <a:rPr kumimoji="0" lang="en-US" altLang="zh-HK" dirty="0">
                <a:hlinkClick r:id="rId6"/>
              </a:rPr>
              <a:t>http://2.bp.blogspot.com/-ucznqsE3c9g/Ukv_XsyGxeI/AAAAAAAACew/3MdQJ4oEhfU/s1600/america.jpg</a:t>
            </a:r>
            <a:endParaRPr kumimoji="0" lang="en-US" altLang="zh-HK" dirty="0"/>
          </a:p>
          <a:p>
            <a:pPr fontAlgn="auto">
              <a:spcAft>
                <a:spcPts val="0"/>
              </a:spcAft>
              <a:defRPr/>
            </a:pPr>
            <a:endParaRPr kumimoji="0" lang="en-US" altLang="zh-HK" dirty="0"/>
          </a:p>
          <a:p>
            <a:pPr fontAlgn="auto">
              <a:spcAft>
                <a:spcPts val="0"/>
              </a:spcAft>
              <a:defRPr/>
            </a:pPr>
            <a:r>
              <a:rPr kumimoji="0" lang="zh-TW" altLang="en-US" dirty="0"/>
              <a:t>美國貧富差距</a:t>
            </a:r>
            <a:r>
              <a:rPr kumimoji="0" lang="en-US" altLang="zh-HK" dirty="0">
                <a:hlinkClick r:id="rId7"/>
              </a:rPr>
              <a:t>http://www.hket.com/store/IMAGE/HKET/2013/201310/20131018/HKET20131018OP06AP-D90.jpg</a:t>
            </a:r>
            <a:endParaRPr kumimoji="0" lang="en-US" altLang="zh-HK" dirty="0"/>
          </a:p>
          <a:p>
            <a:pPr fontAlgn="auto">
              <a:spcAft>
                <a:spcPts val="0"/>
              </a:spcAft>
              <a:defRPr/>
            </a:pPr>
            <a:endParaRPr kumimoji="0" lang="en-US" altLang="zh-HK" dirty="0"/>
          </a:p>
          <a:p>
            <a:pPr fontAlgn="auto">
              <a:spcAft>
                <a:spcPts val="0"/>
              </a:spcAft>
              <a:defRPr/>
            </a:pPr>
            <a:r>
              <a:rPr kumimoji="0" lang="en-US" altLang="zh-TW" dirty="0"/>
              <a:t>Google</a:t>
            </a:r>
            <a:r>
              <a:rPr kumimoji="0" lang="zh-TW" altLang="en-US" dirty="0"/>
              <a:t>　　　　　　　　　</a:t>
            </a:r>
            <a:r>
              <a:rPr kumimoji="0" lang="en-US" altLang="zh-HK" dirty="0">
                <a:hlinkClick r:id="rId8"/>
              </a:rPr>
              <a:t>http://images.enet.com.cn/2011/1/24/1293797093075.jpg</a:t>
            </a:r>
            <a:endParaRPr kumimoji="0" lang="en-US" altLang="zh-HK" dirty="0"/>
          </a:p>
          <a:p>
            <a:pPr fontAlgn="auto">
              <a:spcAft>
                <a:spcPts val="0"/>
              </a:spcAft>
              <a:defRPr/>
            </a:pPr>
            <a:endParaRPr kumimoji="0" lang="en-US" altLang="zh-HK" dirty="0"/>
          </a:p>
          <a:p>
            <a:pPr fontAlgn="auto">
              <a:spcAft>
                <a:spcPts val="0"/>
              </a:spcAft>
              <a:defRPr/>
            </a:pPr>
            <a:r>
              <a:rPr kumimoji="0" lang="zh-TW" altLang="en-US" dirty="0"/>
              <a:t>賈伯斯　　　　　　　</a:t>
            </a:r>
            <a:r>
              <a:rPr kumimoji="0" lang="en-US" altLang="zh-HK" dirty="0">
                <a:hlinkClick r:id="rId9"/>
              </a:rPr>
              <a:t>http://</a:t>
            </a:r>
            <a:r>
              <a:rPr kumimoji="0" lang="en-US" altLang="zh-HK" dirty="0" smtClean="0">
                <a:hlinkClick r:id="rId9"/>
              </a:rPr>
              <a:t>www.forbeschina.com/upload/news/VQHsox45gA.jpg</a:t>
            </a:r>
            <a:endParaRPr kumimoji="0" lang="en-US" altLang="zh-HK"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8500" y="2133600"/>
            <a:ext cx="7747000" cy="4203700"/>
          </a:xfrm>
        </p:spPr>
        <p:txBody>
          <a:bodyPr/>
          <a:lstStyle/>
          <a:p>
            <a:pPr eaLnBrk="1" hangingPunct="1"/>
            <a:r>
              <a:rPr lang="zh-TW" altLang="en-US" sz="2800" smtClean="0">
                <a:solidFill>
                  <a:schemeClr val="tx1"/>
                </a:solidFill>
              </a:rPr>
              <a:t>就是展所長，按所需來分配報酬。</a:t>
            </a:r>
            <a:endParaRPr lang="en-US" altLang="zh-TW" sz="2800" smtClean="0"/>
          </a:p>
          <a:p>
            <a:pPr eaLnBrk="1" hangingPunct="1"/>
            <a:r>
              <a:rPr lang="zh-TW" altLang="en-US" sz="2800" smtClean="0"/>
              <a:t>沒有地位差別，人人平等的社會。</a:t>
            </a:r>
            <a:endParaRPr lang="en-US" altLang="zh-TW" sz="2800" smtClean="0"/>
          </a:p>
          <a:p>
            <a:pPr eaLnBrk="1" hangingPunct="1"/>
            <a:r>
              <a:rPr lang="en-US" altLang="zh-TW" sz="2800" smtClean="0"/>
              <a:t>“</a:t>
            </a:r>
            <a:r>
              <a:rPr lang="zh-TW" altLang="en-US" sz="2800" smtClean="0"/>
              <a:t>就是不管你甚麼工作，得到的報酬都一樣。</a:t>
            </a:r>
            <a:r>
              <a:rPr lang="en-US" altLang="zh-TW" sz="2800" smtClean="0"/>
              <a:t>”</a:t>
            </a:r>
          </a:p>
        </p:txBody>
      </p:sp>
      <p:sp>
        <p:nvSpPr>
          <p:cNvPr id="2" name="標題 1"/>
          <p:cNvSpPr>
            <a:spLocks noGrp="1"/>
          </p:cNvSpPr>
          <p:nvPr>
            <p:ph type="title"/>
          </p:nvPr>
        </p:nvSpPr>
        <p:spPr/>
        <p:txBody>
          <a:bodyPr/>
          <a:lstStyle/>
          <a:p>
            <a:pPr eaLnBrk="1" hangingPunct="1"/>
            <a:r>
              <a:rPr lang="zh-TW" altLang="en-US" b="1" smtClean="0"/>
              <a:t>馬克思</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15888"/>
            <a:ext cx="25209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a:spLocks noChangeArrowheads="1"/>
          </p:cNvSpPr>
          <p:nvPr/>
        </p:nvSpPr>
        <p:spPr bwMode="auto">
          <a:xfrm rot="-5400000">
            <a:off x="7693025" y="1965325"/>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29113"/>
            <a:ext cx="2376488"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圖說文字 6"/>
          <p:cNvSpPr/>
          <p:nvPr/>
        </p:nvSpPr>
        <p:spPr>
          <a:xfrm>
            <a:off x="2160588" y="3789363"/>
            <a:ext cx="1800225" cy="1079500"/>
          </a:xfrm>
          <a:prstGeom prst="wedgeRectCallout">
            <a:avLst>
              <a:gd name="adj1" fmla="val -66157"/>
              <a:gd name="adj2" fmla="val 859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甚麼</a:t>
            </a:r>
            <a:r>
              <a:rPr kumimoji="0" lang="en-US" altLang="zh-TW" dirty="0"/>
              <a:t>!?</a:t>
            </a:r>
            <a:r>
              <a:rPr kumimoji="0" lang="zh-TW" altLang="en-US" dirty="0"/>
              <a:t>人工只有</a:t>
            </a:r>
            <a:r>
              <a:rPr kumimoji="0" lang="en-US" altLang="zh-TW" dirty="0"/>
              <a:t>22K</a:t>
            </a:r>
            <a:endParaRPr kumimoji="0" lang="zh-TW" altLang="en-US" dirty="0"/>
          </a:p>
        </p:txBody>
      </p:sp>
      <p:pic>
        <p:nvPicPr>
          <p:cNvPr id="8" name="圖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7413" y="4464050"/>
            <a:ext cx="18954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圖說文字 8"/>
          <p:cNvSpPr/>
          <p:nvPr/>
        </p:nvSpPr>
        <p:spPr>
          <a:xfrm>
            <a:off x="5940425" y="3789363"/>
            <a:ext cx="1296988" cy="1027112"/>
          </a:xfrm>
          <a:prstGeom prst="wedgeRectCallout">
            <a:avLst>
              <a:gd name="adj1" fmla="val 109409"/>
              <a:gd name="adj2" fmla="val 1045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掃一下</a:t>
            </a:r>
            <a:r>
              <a:rPr kumimoji="0" lang="en-US" altLang="zh-TW" dirty="0"/>
              <a:t>,</a:t>
            </a:r>
            <a:r>
              <a:rPr kumimoji="0" lang="zh-TW" altLang="en-US" dirty="0"/>
              <a:t>就有</a:t>
            </a:r>
            <a:r>
              <a:rPr kumimoji="0" lang="en-US" altLang="zh-TW" dirty="0"/>
              <a:t>22K</a:t>
            </a:r>
            <a:endParaRPr kumimoji="0" lang="zh-TW" altLang="en-US" dirty="0"/>
          </a:p>
        </p:txBody>
      </p:sp>
      <p:sp>
        <p:nvSpPr>
          <p:cNvPr id="10" name="文字方塊 9"/>
          <p:cNvSpPr txBox="1">
            <a:spLocks noChangeArrowheads="1"/>
          </p:cNvSpPr>
          <p:nvPr/>
        </p:nvSpPr>
        <p:spPr bwMode="auto">
          <a:xfrm>
            <a:off x="2376488" y="5275263"/>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
        <p:nvSpPr>
          <p:cNvPr id="11" name="文字方塊 10"/>
          <p:cNvSpPr txBox="1">
            <a:spLocks noChangeArrowheads="1"/>
          </p:cNvSpPr>
          <p:nvPr/>
        </p:nvSpPr>
        <p:spPr bwMode="auto">
          <a:xfrm>
            <a:off x="6804025" y="5272088"/>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P spid="7" grpId="0" animBg="1"/>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288" y="2133600"/>
            <a:ext cx="7056437" cy="4608513"/>
          </a:xfrm>
        </p:spPr>
        <p:txBody>
          <a:bodyPr rtlCol="0">
            <a:normAutofit fontScale="92500" lnSpcReduction="10000"/>
          </a:bodyPr>
          <a:lstStyle/>
          <a:p>
            <a:pPr marL="0" indent="0"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　　　　　　一、平等的定義　　－鄭英杰</a:t>
            </a:r>
            <a:endParaRPr lang="en-US" altLang="zh-TW" sz="28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　　　　　　二、平等的沿革　　－林冠志</a:t>
            </a:r>
            <a:endParaRPr lang="en-US" altLang="zh-TW" sz="28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　　　　　　三、主要內容介紹　－紀佑生</a:t>
            </a:r>
            <a:endParaRPr lang="en-US" altLang="zh-TW" sz="28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　　　　　　四、世界現況討論　－尤偉</a:t>
            </a:r>
            <a:endParaRPr lang="en-US" altLang="zh-TW" sz="28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　　　　　　五、台灣現況探討　－何信鋕</a:t>
            </a:r>
            <a:endParaRPr lang="en-US" altLang="zh-TW" sz="28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　　　　　　六</a:t>
            </a:r>
            <a:r>
              <a:rPr lang="zh-TW" altLang="en-US" sz="2800" dirty="0">
                <a:solidFill>
                  <a:schemeClr val="tx1">
                    <a:lumMod val="85000"/>
                    <a:lumOff val="15000"/>
                  </a:schemeClr>
                </a:solidFill>
              </a:rPr>
              <a:t>、問題與</a:t>
            </a:r>
            <a:r>
              <a:rPr lang="zh-TW" altLang="en-US" sz="2800" dirty="0" smtClean="0">
                <a:solidFill>
                  <a:schemeClr val="tx1">
                    <a:lumMod val="85000"/>
                    <a:lumOff val="15000"/>
                  </a:schemeClr>
                </a:solidFill>
              </a:rPr>
              <a:t>討論　　－林秉宏</a:t>
            </a:r>
            <a:endParaRPr lang="en-US" altLang="zh-TW" sz="28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　　　　　　七、總結　　　　　－于杰仁</a:t>
            </a:r>
            <a:endParaRPr lang="zh-TW" altLang="en-US" sz="2800" dirty="0">
              <a:solidFill>
                <a:schemeClr val="tx1">
                  <a:lumMod val="85000"/>
                  <a:lumOff val="15000"/>
                </a:schemeClr>
              </a:solidFill>
            </a:endParaRPr>
          </a:p>
        </p:txBody>
      </p:sp>
      <p:sp>
        <p:nvSpPr>
          <p:cNvPr id="3" name="標題 2"/>
          <p:cNvSpPr>
            <a:spLocks noGrp="1"/>
          </p:cNvSpPr>
          <p:nvPr>
            <p:ph type="title"/>
          </p:nvPr>
        </p:nvSpPr>
        <p:spPr/>
        <p:txBody>
          <a:bodyPr/>
          <a:lstStyle/>
          <a:p>
            <a:pPr eaLnBrk="1" hangingPunct="1"/>
            <a:r>
              <a:rPr lang="zh-TW" altLang="en-US" b="1" smtClean="0"/>
              <a:t>目錄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00338" y="1268413"/>
            <a:ext cx="5400675" cy="4105275"/>
          </a:xfrm>
        </p:spPr>
        <p:txBody>
          <a:bodyPr/>
          <a:lstStyle/>
          <a:p>
            <a:pPr eaLnBrk="1" hangingPunct="1"/>
            <a:r>
              <a:rPr lang="zh-TW" altLang="en-US" sz="6600" b="1" smtClean="0"/>
              <a:t>孫文對平等的</a:t>
            </a:r>
            <a:r>
              <a:rPr lang="en-US" altLang="zh-TW" sz="6600" b="1" smtClean="0"/>
              <a:t/>
            </a:r>
            <a:br>
              <a:rPr lang="en-US" altLang="zh-TW" sz="6600" b="1" smtClean="0"/>
            </a:br>
            <a:r>
              <a:rPr lang="en-US" altLang="zh-TW" sz="6600" b="1" smtClean="0"/>
              <a:t/>
            </a:r>
            <a:br>
              <a:rPr lang="en-US" altLang="zh-TW" sz="6600" b="1" smtClean="0"/>
            </a:br>
            <a:r>
              <a:rPr lang="en-US" altLang="zh-TW" sz="6600" b="1" smtClean="0"/>
              <a:t/>
            </a:r>
            <a:br>
              <a:rPr lang="en-US" altLang="zh-TW" sz="6600" b="1" smtClean="0"/>
            </a:br>
            <a:r>
              <a:rPr lang="zh-TW" altLang="en-US" sz="6600" b="1" smtClean="0"/>
              <a:t>看法</a:t>
            </a:r>
          </a:p>
        </p:txBody>
      </p:sp>
      <p:pic>
        <p:nvPicPr>
          <p:cNvPr id="4" name="內容版面配置區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9750" y="2636838"/>
            <a:ext cx="2911475" cy="3816350"/>
          </a:xfrm>
        </p:spPr>
      </p:pic>
      <p:sp>
        <p:nvSpPr>
          <p:cNvPr id="5" name="文字方塊 4"/>
          <p:cNvSpPr txBox="1">
            <a:spLocks noChangeArrowheads="1"/>
          </p:cNvSpPr>
          <p:nvPr/>
        </p:nvSpPr>
        <p:spPr bwMode="auto">
          <a:xfrm rot="-5400000">
            <a:off x="1716088" y="5892800"/>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90550" y="2492375"/>
            <a:ext cx="8229600" cy="4105275"/>
          </a:xfrm>
        </p:spPr>
        <p:txBody>
          <a:bodyPr rtlCol="0">
            <a:normAutofit fontScale="92500"/>
          </a:bodyPr>
          <a:lstStyle/>
          <a:p>
            <a:pPr marL="365760" indent="-365760" eaLnBrk="1" fontAlgn="auto" hangingPunct="1">
              <a:lnSpc>
                <a:spcPct val="150000"/>
              </a:lnSpc>
              <a:spcAft>
                <a:spcPts val="0"/>
              </a:spcAft>
              <a:defRPr/>
            </a:pPr>
            <a:r>
              <a:rPr lang="zh-TW" altLang="en-US" sz="3200" dirty="0" smtClean="0">
                <a:solidFill>
                  <a:schemeClr val="tx1">
                    <a:lumMod val="85000"/>
                    <a:lumOff val="15000"/>
                  </a:schemeClr>
                </a:solidFill>
              </a:rPr>
              <a:t>引用</a:t>
            </a:r>
            <a:r>
              <a:rPr lang="en-US" altLang="zh-TW" sz="3200" dirty="0" smtClean="0">
                <a:solidFill>
                  <a:schemeClr val="tx1">
                    <a:lumMod val="85000"/>
                    <a:lumOff val="15000"/>
                  </a:schemeClr>
                </a:solidFill>
              </a:rPr>
              <a:t>”</a:t>
            </a:r>
            <a:r>
              <a:rPr lang="zh-TW" altLang="en-US" sz="3200" b="1" dirty="0" smtClean="0">
                <a:solidFill>
                  <a:schemeClr val="tx1">
                    <a:lumMod val="85000"/>
                    <a:lumOff val="15000"/>
                  </a:schemeClr>
                </a:solidFill>
              </a:rPr>
              <a:t>在</a:t>
            </a:r>
            <a:r>
              <a:rPr lang="zh-TW" altLang="en-US" sz="3200" b="1" dirty="0">
                <a:solidFill>
                  <a:schemeClr val="tx1">
                    <a:lumMod val="85000"/>
                    <a:lumOff val="15000"/>
                  </a:schemeClr>
                </a:solidFill>
              </a:rPr>
              <a:t>自然界裡，每個物件都不相同，就是同一棵樹的葉子，都沒有兩片是完全相同的，更何況是</a:t>
            </a:r>
            <a:r>
              <a:rPr lang="zh-TW" altLang="en-US" sz="3200" b="1" dirty="0" smtClean="0">
                <a:solidFill>
                  <a:schemeClr val="tx1">
                    <a:lumMod val="85000"/>
                    <a:lumOff val="15000"/>
                  </a:schemeClr>
                </a:solidFill>
              </a:rPr>
              <a:t>人</a:t>
            </a:r>
            <a:r>
              <a:rPr lang="en-US" altLang="zh-TW" sz="3200" b="1" dirty="0" smtClean="0">
                <a:solidFill>
                  <a:schemeClr val="tx1">
                    <a:lumMod val="85000"/>
                    <a:lumOff val="15000"/>
                  </a:schemeClr>
                </a:solidFill>
              </a:rPr>
              <a:t>!”</a:t>
            </a:r>
          </a:p>
          <a:p>
            <a:pPr marL="365760" indent="-365760" eaLnBrk="1" fontAlgn="auto" hangingPunct="1">
              <a:lnSpc>
                <a:spcPct val="150000"/>
              </a:lnSpc>
              <a:spcAft>
                <a:spcPts val="0"/>
              </a:spcAft>
              <a:defRPr/>
            </a:pPr>
            <a:endParaRPr lang="zh-TW" altLang="en-US" sz="3200" dirty="0">
              <a:solidFill>
                <a:schemeClr val="tx1">
                  <a:lumMod val="85000"/>
                  <a:lumOff val="15000"/>
                </a:schemeClr>
              </a:solidFill>
            </a:endParaRPr>
          </a:p>
          <a:p>
            <a:pPr marL="365760" indent="-365760" eaLnBrk="1" fontAlgn="auto" hangingPunct="1">
              <a:lnSpc>
                <a:spcPct val="150000"/>
              </a:lnSpc>
              <a:spcAft>
                <a:spcPts val="0"/>
              </a:spcAft>
              <a:defRPr/>
            </a:pPr>
            <a:r>
              <a:rPr lang="zh-TW" altLang="en-US" sz="3200" dirty="0" smtClean="0">
                <a:solidFill>
                  <a:schemeClr val="tx1">
                    <a:lumMod val="85000"/>
                    <a:lumOff val="15000"/>
                  </a:schemeClr>
                </a:solidFill>
              </a:rPr>
              <a:t>天生的不平等</a:t>
            </a:r>
            <a:r>
              <a:rPr lang="en-US" altLang="zh-TW" sz="3200" dirty="0" smtClean="0">
                <a:solidFill>
                  <a:schemeClr val="tx1">
                    <a:lumMod val="85000"/>
                    <a:lumOff val="15000"/>
                  </a:schemeClr>
                </a:solidFill>
              </a:rPr>
              <a:t>(</a:t>
            </a:r>
            <a:r>
              <a:rPr lang="zh-TW" altLang="en-US" sz="3200" dirty="0" smtClean="0">
                <a:solidFill>
                  <a:schemeClr val="tx1">
                    <a:lumMod val="85000"/>
                    <a:lumOff val="15000"/>
                  </a:schemeClr>
                </a:solidFill>
              </a:rPr>
              <a:t>不嚴重</a:t>
            </a:r>
            <a:r>
              <a:rPr lang="en-US" altLang="zh-TW" sz="3200" dirty="0" smtClean="0">
                <a:solidFill>
                  <a:schemeClr val="tx1">
                    <a:lumMod val="85000"/>
                    <a:lumOff val="15000"/>
                  </a:schemeClr>
                </a:solidFill>
              </a:rPr>
              <a:t>)</a:t>
            </a:r>
            <a:r>
              <a:rPr lang="zh-TW" altLang="en-US" sz="3200" dirty="0" smtClean="0">
                <a:solidFill>
                  <a:schemeClr val="tx1">
                    <a:lumMod val="85000"/>
                    <a:lumOff val="15000"/>
                  </a:schemeClr>
                </a:solidFill>
              </a:rPr>
              <a:t>，人為使不平等</a:t>
            </a:r>
            <a:r>
              <a:rPr lang="en-US" altLang="zh-TW" sz="3200" dirty="0" smtClean="0">
                <a:solidFill>
                  <a:schemeClr val="tx1">
                    <a:lumMod val="85000"/>
                    <a:lumOff val="15000"/>
                  </a:schemeClr>
                </a:solidFill>
              </a:rPr>
              <a:t>(</a:t>
            </a:r>
            <a:r>
              <a:rPr lang="zh-TW" altLang="en-US" sz="3200" dirty="0" smtClean="0">
                <a:solidFill>
                  <a:schemeClr val="tx1">
                    <a:lumMod val="85000"/>
                    <a:lumOff val="15000"/>
                  </a:schemeClr>
                </a:solidFill>
              </a:rPr>
              <a:t>惡化</a:t>
            </a:r>
            <a:r>
              <a:rPr lang="en-US" altLang="zh-TW" sz="3200" dirty="0" smtClean="0">
                <a:solidFill>
                  <a:schemeClr val="tx1">
                    <a:lumMod val="85000"/>
                    <a:lumOff val="15000"/>
                  </a:schemeClr>
                </a:solidFill>
              </a:rPr>
              <a:t>)</a:t>
            </a:r>
          </a:p>
          <a:p>
            <a:pPr marL="365760" indent="-365760" eaLnBrk="1" fontAlgn="auto" hangingPunct="1">
              <a:lnSpc>
                <a:spcPct val="150000"/>
              </a:lnSpc>
              <a:spcAft>
                <a:spcPts val="0"/>
              </a:spcAft>
              <a:defRPr/>
            </a:pPr>
            <a:endParaRPr lang="en-US" altLang="zh-TW" dirty="0" smtClean="0">
              <a:solidFill>
                <a:schemeClr val="tx1">
                  <a:lumMod val="85000"/>
                  <a:lumOff val="15000"/>
                </a:schemeClr>
              </a:solidFill>
            </a:endParaRPr>
          </a:p>
          <a:p>
            <a:pPr marL="365760" indent="-365760" eaLnBrk="1" fontAlgn="auto" hangingPunct="1">
              <a:lnSpc>
                <a:spcPct val="150000"/>
              </a:lnSpc>
              <a:spcAft>
                <a:spcPts val="0"/>
              </a:spcAft>
              <a:defRPr/>
            </a:pPr>
            <a:endParaRPr lang="zh-TW" altLang="en-US" dirty="0">
              <a:solidFill>
                <a:schemeClr val="tx1">
                  <a:lumMod val="85000"/>
                  <a:lumOff val="15000"/>
                </a:schemeClr>
              </a:solidFill>
            </a:endParaRPr>
          </a:p>
        </p:txBody>
      </p:sp>
      <p:sp>
        <p:nvSpPr>
          <p:cNvPr id="2" name="標題 1"/>
          <p:cNvSpPr>
            <a:spLocks noGrp="1"/>
          </p:cNvSpPr>
          <p:nvPr>
            <p:ph type="title"/>
          </p:nvPr>
        </p:nvSpPr>
        <p:spPr/>
        <p:txBody>
          <a:bodyPr/>
          <a:lstStyle/>
          <a:p>
            <a:pPr eaLnBrk="1" hangingPunct="1"/>
            <a:r>
              <a:rPr lang="zh-TW" altLang="en-US" b="1" smtClean="0"/>
              <a:t>國父</a:t>
            </a:r>
            <a:r>
              <a:rPr lang="en-US" altLang="zh-TW" b="1" smtClean="0"/>
              <a:t>-</a:t>
            </a:r>
            <a:r>
              <a:rPr lang="zh-TW" altLang="en-US" b="1" smtClean="0"/>
              <a:t>孫中山</a:t>
            </a:r>
          </a:p>
        </p:txBody>
      </p:sp>
      <p:sp>
        <p:nvSpPr>
          <p:cNvPr id="4" name="文字方塊 3"/>
          <p:cNvSpPr txBox="1">
            <a:spLocks noChangeArrowheads="1"/>
          </p:cNvSpPr>
          <p:nvPr/>
        </p:nvSpPr>
        <p:spPr bwMode="auto">
          <a:xfrm>
            <a:off x="3995738" y="6669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endParaRPr kumimoji="0" lang="zh-TW" altLang="en-US"/>
          </a:p>
        </p:txBody>
      </p:sp>
      <p:sp>
        <p:nvSpPr>
          <p:cNvPr id="8" name="文字方塊 7"/>
          <p:cNvSpPr txBox="1">
            <a:spLocks noChangeArrowheads="1"/>
          </p:cNvSpPr>
          <p:nvPr/>
        </p:nvSpPr>
        <p:spPr bwMode="auto">
          <a:xfrm>
            <a:off x="3635375" y="6453188"/>
            <a:ext cx="185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endParaRPr kumimoji="0" lang="en-US" altLang="zh-TW"/>
          </a:p>
          <a:p>
            <a:pPr eaLnBrk="1" hangingPunct="1"/>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nodePh="1">
                                  <p:stCondLst>
                                    <p:cond delay="0"/>
                                  </p:stCondLst>
                                  <p:endCondLst>
                                    <p:cond evt="begin" delay="0">
                                      <p:tn val="24"/>
                                    </p:cond>
                                  </p:end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nodePh="1">
                                  <p:stCondLst>
                                    <p:cond delay="0"/>
                                  </p:stCondLst>
                                  <p:endCondLst>
                                    <p:cond evt="begin" delay="0">
                                      <p:tn val="29"/>
                                    </p:cond>
                                  </p:end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5988" y="2247900"/>
            <a:ext cx="4519612" cy="3878263"/>
          </a:xfrm>
        </p:spPr>
        <p:txBody>
          <a:bodyPr rtlCol="0">
            <a:normAutofit/>
          </a:bodyPr>
          <a:lstStyle/>
          <a:p>
            <a:pPr marL="365760" indent="-365760" eaLnBrk="1" fontAlgn="auto" hangingPunct="1">
              <a:lnSpc>
                <a:spcPct val="150000"/>
              </a:lnSpc>
              <a:spcAft>
                <a:spcPts val="0"/>
              </a:spcAft>
              <a:defRPr/>
            </a:pPr>
            <a:r>
              <a:rPr lang="zh-TW" altLang="en-US" sz="2800" dirty="0" smtClean="0">
                <a:solidFill>
                  <a:schemeClr val="tx1">
                    <a:lumMod val="85000"/>
                    <a:lumOff val="15000"/>
                  </a:schemeClr>
                </a:solidFill>
              </a:rPr>
              <a:t>人為的不平等</a:t>
            </a:r>
            <a:endParaRPr lang="en-US" altLang="zh-TW" sz="2800" dirty="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　專制帝王</a:t>
            </a:r>
            <a:endParaRPr lang="zh-TW" altLang="en-US" sz="2800" dirty="0">
              <a:solidFill>
                <a:schemeClr val="tx1">
                  <a:lumMod val="85000"/>
                  <a:lumOff val="15000"/>
                </a:schemeClr>
              </a:solidFill>
            </a:endParaRPr>
          </a:p>
        </p:txBody>
      </p:sp>
      <p:sp>
        <p:nvSpPr>
          <p:cNvPr id="2" name="標題 1"/>
          <p:cNvSpPr>
            <a:spLocks noGrp="1"/>
          </p:cNvSpPr>
          <p:nvPr>
            <p:ph type="title"/>
          </p:nvPr>
        </p:nvSpPr>
        <p:spPr/>
        <p:txBody>
          <a:bodyPr/>
          <a:lstStyle/>
          <a:p>
            <a:pPr eaLnBrk="1" hangingPunct="1"/>
            <a:r>
              <a:rPr lang="zh-TW" altLang="en-US" b="1" smtClean="0"/>
              <a:t>不平等</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276475"/>
            <a:ext cx="6119812"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圖: 程序 11"/>
          <p:cNvSpPr/>
          <p:nvPr/>
        </p:nvSpPr>
        <p:spPr>
          <a:xfrm>
            <a:off x="3708400" y="549275"/>
            <a:ext cx="1871663" cy="13668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400" dirty="0"/>
              <a:t>革命</a:t>
            </a:r>
          </a:p>
        </p:txBody>
      </p:sp>
      <p:sp>
        <p:nvSpPr>
          <p:cNvPr id="13" name="流程圖: 程序 12"/>
          <p:cNvSpPr/>
          <p:nvPr/>
        </p:nvSpPr>
        <p:spPr>
          <a:xfrm>
            <a:off x="2051050" y="2565400"/>
            <a:ext cx="1873250" cy="1368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400" dirty="0"/>
              <a:t>社會</a:t>
            </a:r>
            <a:endParaRPr kumimoji="0" lang="en-US" altLang="zh-TW" sz="4400" dirty="0"/>
          </a:p>
          <a:p>
            <a:pPr algn="ctr" fontAlgn="auto">
              <a:spcBef>
                <a:spcPts val="0"/>
              </a:spcBef>
              <a:spcAft>
                <a:spcPts val="0"/>
              </a:spcAft>
              <a:defRPr/>
            </a:pPr>
            <a:r>
              <a:rPr kumimoji="0" lang="zh-TW" altLang="en-US" sz="4400" dirty="0"/>
              <a:t>主義</a:t>
            </a:r>
          </a:p>
        </p:txBody>
      </p:sp>
      <p:sp>
        <p:nvSpPr>
          <p:cNvPr id="14" name="流程圖: 程序 13"/>
          <p:cNvSpPr/>
          <p:nvPr/>
        </p:nvSpPr>
        <p:spPr>
          <a:xfrm>
            <a:off x="5219700" y="2547938"/>
            <a:ext cx="1873250" cy="13668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400" dirty="0"/>
              <a:t>資本</a:t>
            </a:r>
            <a:endParaRPr kumimoji="0" lang="en-US" altLang="zh-TW" sz="4400" dirty="0"/>
          </a:p>
          <a:p>
            <a:pPr algn="ctr" fontAlgn="auto">
              <a:spcBef>
                <a:spcPts val="0"/>
              </a:spcBef>
              <a:spcAft>
                <a:spcPts val="0"/>
              </a:spcAft>
              <a:defRPr/>
            </a:pPr>
            <a:r>
              <a:rPr kumimoji="0" lang="zh-TW" altLang="en-US" sz="4400" dirty="0"/>
              <a:t>主義</a:t>
            </a:r>
          </a:p>
        </p:txBody>
      </p:sp>
      <p:sp>
        <p:nvSpPr>
          <p:cNvPr id="15" name="流程圖: 程序 14"/>
          <p:cNvSpPr/>
          <p:nvPr/>
        </p:nvSpPr>
        <p:spPr>
          <a:xfrm>
            <a:off x="2051050" y="4652963"/>
            <a:ext cx="1873250" cy="1368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400" dirty="0"/>
              <a:t>假平等</a:t>
            </a:r>
          </a:p>
        </p:txBody>
      </p:sp>
      <p:sp>
        <p:nvSpPr>
          <p:cNvPr id="16" name="流程圖: 程序 15"/>
          <p:cNvSpPr/>
          <p:nvPr/>
        </p:nvSpPr>
        <p:spPr>
          <a:xfrm>
            <a:off x="5219700" y="4635500"/>
            <a:ext cx="1873250" cy="1368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400" dirty="0"/>
              <a:t>真平等</a:t>
            </a:r>
            <a:endParaRPr kumimoji="0" lang="en-US" altLang="zh-TW" sz="4400" dirty="0"/>
          </a:p>
        </p:txBody>
      </p:sp>
      <p:sp>
        <p:nvSpPr>
          <p:cNvPr id="17" name="左-右-上三向箭號 16"/>
          <p:cNvSpPr/>
          <p:nvPr/>
        </p:nvSpPr>
        <p:spPr>
          <a:xfrm>
            <a:off x="4067175" y="2133600"/>
            <a:ext cx="1009650" cy="1116013"/>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8" name="向下箭號 17"/>
          <p:cNvSpPr/>
          <p:nvPr/>
        </p:nvSpPr>
        <p:spPr>
          <a:xfrm>
            <a:off x="2735263" y="4068763"/>
            <a:ext cx="504825" cy="55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9" name="向下箭號 18"/>
          <p:cNvSpPr/>
          <p:nvPr/>
        </p:nvSpPr>
        <p:spPr>
          <a:xfrm>
            <a:off x="5903913" y="4076700"/>
            <a:ext cx="504825" cy="55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hungcheng.org.tw/thought/image01/0003/00030041.gif"/>
          <p:cNvPicPr>
            <a:picLocks noChangeAspect="1" noChangeArrowheads="1"/>
          </p:cNvPicPr>
          <p:nvPr/>
        </p:nvPicPr>
        <p:blipFill>
          <a:blip r:embed="rId2">
            <a:extLst>
              <a:ext uri="{28A0092B-C50C-407E-A947-70E740481C1C}">
                <a14:useLocalDpi xmlns:a14="http://schemas.microsoft.com/office/drawing/2010/main" val="0"/>
              </a:ext>
            </a:extLst>
          </a:blip>
          <a:srcRect l="34866" t="12627" r="15611" b="50458"/>
          <a:stretch>
            <a:fillRect/>
          </a:stretch>
        </p:blipFill>
        <p:spPr bwMode="auto">
          <a:xfrm>
            <a:off x="4932363" y="2852738"/>
            <a:ext cx="3671887"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2"/>
          <p:cNvSpPr>
            <a:spLocks noGrp="1"/>
          </p:cNvSpPr>
          <p:nvPr>
            <p:ph idx="1"/>
          </p:nvPr>
        </p:nvSpPr>
        <p:spPr>
          <a:xfrm>
            <a:off x="611188" y="2205038"/>
            <a:ext cx="8229600" cy="2663825"/>
          </a:xfrm>
        </p:spPr>
        <p:txBody>
          <a:bodyPr rtlCol="0">
            <a:normAutofit lnSpcReduction="10000"/>
          </a:bodyPr>
          <a:lstStyle/>
          <a:p>
            <a:pPr marL="365760" indent="-365760" eaLnBrk="1" fontAlgn="auto" hangingPunct="1">
              <a:spcAft>
                <a:spcPts val="0"/>
              </a:spcAft>
              <a:defRPr/>
            </a:pPr>
            <a:r>
              <a:rPr lang="zh-TW" altLang="en-US" sz="2800" dirty="0" smtClean="0">
                <a:solidFill>
                  <a:schemeClr val="tx1">
                    <a:lumMod val="85000"/>
                    <a:lumOff val="15000"/>
                  </a:schemeClr>
                </a:solidFill>
              </a:rPr>
              <a:t>不管你是誰、聰明與否、有多少貢獻，只</a:t>
            </a:r>
            <a:r>
              <a:rPr lang="zh-TW" altLang="en-US" sz="2800" dirty="0">
                <a:solidFill>
                  <a:schemeClr val="tx1">
                    <a:lumMod val="85000"/>
                    <a:lumOff val="15000"/>
                  </a:schemeClr>
                </a:solidFill>
              </a:rPr>
              <a:t>在結果上做到每</a:t>
            </a:r>
            <a:r>
              <a:rPr lang="zh-TW" altLang="en-US" sz="2800" dirty="0" smtClean="0">
                <a:solidFill>
                  <a:schemeClr val="tx1">
                    <a:lumMod val="85000"/>
                    <a:lumOff val="15000"/>
                  </a:schemeClr>
                </a:solidFill>
              </a:rPr>
              <a:t>個人都得到相同的待遇。</a:t>
            </a:r>
            <a:endParaRPr lang="en-US" altLang="zh-TW" sz="2800" dirty="0" smtClean="0">
              <a:solidFill>
                <a:schemeClr val="tx1">
                  <a:lumMod val="85000"/>
                  <a:lumOff val="15000"/>
                </a:schemeClr>
              </a:solidFill>
            </a:endParaRPr>
          </a:p>
          <a:p>
            <a:pPr marL="365760" indent="-365760" eaLnBrk="1" fontAlgn="auto" hangingPunct="1">
              <a:spcAft>
                <a:spcPts val="0"/>
              </a:spcAft>
              <a:defRPr/>
            </a:pPr>
            <a:endParaRPr lang="en-US" altLang="zh-TW"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不同的工作，得到的回報</a:t>
            </a:r>
            <a:endParaRPr lang="en-US" altLang="zh-TW" sz="28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en-US" sz="2800" dirty="0">
                <a:solidFill>
                  <a:schemeClr val="tx1">
                    <a:lumMod val="85000"/>
                    <a:lumOff val="15000"/>
                  </a:schemeClr>
                </a:solidFill>
              </a:rPr>
              <a:t> </a:t>
            </a:r>
            <a:r>
              <a:rPr lang="zh-TW" altLang="en-US" sz="2800" dirty="0" smtClean="0">
                <a:solidFill>
                  <a:schemeClr val="tx1">
                    <a:lumMod val="85000"/>
                    <a:lumOff val="15000"/>
                  </a:schemeClr>
                </a:solidFill>
              </a:rPr>
              <a:t> 也一樣。</a:t>
            </a:r>
            <a:r>
              <a:rPr lang="en-US" altLang="zh-TW" sz="2800" dirty="0" smtClean="0">
                <a:solidFill>
                  <a:schemeClr val="tx1">
                    <a:lumMod val="85000"/>
                    <a:lumOff val="15000"/>
                  </a:schemeClr>
                </a:solidFill>
              </a:rPr>
              <a:t>”</a:t>
            </a:r>
            <a:r>
              <a:rPr lang="zh-TW" altLang="en-US" sz="2800" dirty="0">
                <a:solidFill>
                  <a:schemeClr val="tx1">
                    <a:lumMod val="85000"/>
                    <a:lumOff val="15000"/>
                  </a:schemeClr>
                </a:solidFill>
              </a:rPr>
              <a:t/>
            </a:r>
            <a:br>
              <a:rPr lang="zh-TW" altLang="en-US" sz="2800" dirty="0">
                <a:solidFill>
                  <a:schemeClr val="tx1">
                    <a:lumMod val="85000"/>
                    <a:lumOff val="15000"/>
                  </a:schemeClr>
                </a:solidFill>
              </a:rPr>
            </a:br>
            <a:endParaRPr lang="en-US" altLang="zh-TW" sz="2800" dirty="0" smtClean="0">
              <a:solidFill>
                <a:schemeClr val="tx1">
                  <a:lumMod val="85000"/>
                  <a:lumOff val="15000"/>
                </a:schemeClr>
              </a:solidFill>
            </a:endParaRPr>
          </a:p>
        </p:txBody>
      </p:sp>
      <p:sp>
        <p:nvSpPr>
          <p:cNvPr id="2" name="標題 1"/>
          <p:cNvSpPr>
            <a:spLocks noGrp="1"/>
          </p:cNvSpPr>
          <p:nvPr>
            <p:ph type="title"/>
          </p:nvPr>
        </p:nvSpPr>
        <p:spPr/>
        <p:txBody>
          <a:bodyPr/>
          <a:lstStyle/>
          <a:p>
            <a:pPr eaLnBrk="1" hangingPunct="1"/>
            <a:r>
              <a:rPr lang="zh-TW" altLang="en-US" b="1" smtClean="0"/>
              <a:t>假平等</a:t>
            </a:r>
          </a:p>
        </p:txBody>
      </p:sp>
      <p:sp>
        <p:nvSpPr>
          <p:cNvPr id="6" name="文字方塊 5"/>
          <p:cNvSpPr txBox="1">
            <a:spLocks noChangeArrowheads="1"/>
          </p:cNvSpPr>
          <p:nvPr/>
        </p:nvSpPr>
        <p:spPr bwMode="auto">
          <a:xfrm rot="-5400000">
            <a:off x="6811963" y="5853113"/>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8500" y="2205038"/>
            <a:ext cx="7747000" cy="1397000"/>
          </a:xfrm>
        </p:spPr>
        <p:txBody>
          <a:bodyPr/>
          <a:lstStyle/>
          <a:p>
            <a:pPr marL="0" indent="0" eaLnBrk="1" hangingPunct="1">
              <a:lnSpc>
                <a:spcPct val="150000"/>
              </a:lnSpc>
              <a:buFont typeface="Wingdings" panose="05000000000000000000" pitchFamily="2" charset="2"/>
              <a:buNone/>
            </a:pPr>
            <a:r>
              <a:rPr lang="zh-TW" altLang="en-US" sz="2800" smtClean="0"/>
              <a:t>在相同的地方和相同的立足點出發，給你相同的機會自己去爭取。</a:t>
            </a:r>
            <a:endParaRPr lang="zh-TW" altLang="en-US" smtClean="0"/>
          </a:p>
        </p:txBody>
      </p:sp>
      <p:sp>
        <p:nvSpPr>
          <p:cNvPr id="2" name="標題 1"/>
          <p:cNvSpPr>
            <a:spLocks noGrp="1"/>
          </p:cNvSpPr>
          <p:nvPr>
            <p:ph type="title"/>
          </p:nvPr>
        </p:nvSpPr>
        <p:spPr/>
        <p:txBody>
          <a:bodyPr/>
          <a:lstStyle/>
          <a:p>
            <a:pPr eaLnBrk="1" hangingPunct="1"/>
            <a:r>
              <a:rPr lang="zh-TW" altLang="en-US" b="1" smtClean="0"/>
              <a:t>真平等</a:t>
            </a:r>
          </a:p>
        </p:txBody>
      </p:sp>
      <p:cxnSp>
        <p:nvCxnSpPr>
          <p:cNvPr id="5" name="直線接點 4"/>
          <p:cNvCxnSpPr/>
          <p:nvPr/>
        </p:nvCxnSpPr>
        <p:spPr>
          <a:xfrm>
            <a:off x="3074988" y="3644900"/>
            <a:ext cx="0" cy="2879725"/>
          </a:xfrm>
          <a:prstGeom prst="line">
            <a:avLst/>
          </a:prstGeom>
        </p:spPr>
        <p:style>
          <a:lnRef idx="1">
            <a:schemeClr val="accent1"/>
          </a:lnRef>
          <a:fillRef idx="0">
            <a:schemeClr val="accent1"/>
          </a:fillRef>
          <a:effectRef idx="0">
            <a:schemeClr val="accent1"/>
          </a:effectRef>
          <a:fontRef idx="minor">
            <a:schemeClr val="tx1"/>
          </a:fontRef>
        </p:style>
      </p:cxnSp>
      <p:sp>
        <p:nvSpPr>
          <p:cNvPr id="6" name="向右箭號 5"/>
          <p:cNvSpPr/>
          <p:nvPr/>
        </p:nvSpPr>
        <p:spPr>
          <a:xfrm>
            <a:off x="841375" y="3860800"/>
            <a:ext cx="2089150"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向右箭號 6"/>
          <p:cNvSpPr/>
          <p:nvPr/>
        </p:nvSpPr>
        <p:spPr>
          <a:xfrm>
            <a:off x="1130300" y="4508500"/>
            <a:ext cx="18002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向右箭號 7"/>
          <p:cNvSpPr/>
          <p:nvPr/>
        </p:nvSpPr>
        <p:spPr>
          <a:xfrm>
            <a:off x="1417638" y="5176838"/>
            <a:ext cx="1508125"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向右箭號 8"/>
          <p:cNvSpPr/>
          <p:nvPr/>
        </p:nvSpPr>
        <p:spPr>
          <a:xfrm>
            <a:off x="1882775" y="5805488"/>
            <a:ext cx="1047750"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 name="文字方塊 11"/>
          <p:cNvSpPr txBox="1">
            <a:spLocks noChangeArrowheads="1"/>
          </p:cNvSpPr>
          <p:nvPr/>
        </p:nvSpPr>
        <p:spPr bwMode="auto">
          <a:xfrm>
            <a:off x="3290888" y="3879850"/>
            <a:ext cx="87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a:t>聰明人</a:t>
            </a:r>
          </a:p>
        </p:txBody>
      </p:sp>
      <p:sp>
        <p:nvSpPr>
          <p:cNvPr id="13" name="文字方塊 12"/>
          <p:cNvSpPr txBox="1">
            <a:spLocks noChangeArrowheads="1"/>
          </p:cNvSpPr>
          <p:nvPr/>
        </p:nvSpPr>
        <p:spPr bwMode="auto">
          <a:xfrm>
            <a:off x="3297238" y="4508500"/>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a:t>普通人</a:t>
            </a:r>
          </a:p>
        </p:txBody>
      </p:sp>
      <p:sp>
        <p:nvSpPr>
          <p:cNvPr id="14" name="文字方塊 13"/>
          <p:cNvSpPr txBox="1">
            <a:spLocks noChangeArrowheads="1"/>
          </p:cNvSpPr>
          <p:nvPr/>
        </p:nvSpPr>
        <p:spPr bwMode="auto">
          <a:xfrm>
            <a:off x="3297238" y="5176838"/>
            <a:ext cx="87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a:t>愚笨人</a:t>
            </a:r>
          </a:p>
        </p:txBody>
      </p:sp>
      <p:sp>
        <p:nvSpPr>
          <p:cNvPr id="15" name="文字方塊 14"/>
          <p:cNvSpPr txBox="1">
            <a:spLocks noChangeArrowheads="1"/>
          </p:cNvSpPr>
          <p:nvPr/>
        </p:nvSpPr>
        <p:spPr bwMode="auto">
          <a:xfrm>
            <a:off x="3290888" y="5805488"/>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a:t>智力極差的人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1"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par>
                                <p:cTn id="47" presetID="42" presetClass="entr" presetSubtype="0" fill="hold" grpId="1"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grpId="1"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par>
                                <p:cTn id="57" presetID="42" presetClass="entr"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63" presetClass="path" presetSubtype="0" accel="50000" decel="50000" fill="hold" grpId="0" nodeType="clickEffect">
                                  <p:stCondLst>
                                    <p:cond delay="0"/>
                                  </p:stCondLst>
                                  <p:childTnLst>
                                    <p:animMotion origin="layout" path="M -4.44444E-6 2.56766E-7 L 0.13438 2.56766E-7 " pathEditMode="relative" rAng="0" ptsTypes="AA">
                                      <p:cBhvr>
                                        <p:cTn id="65" dur="2000" fill="hold"/>
                                        <p:tgtEl>
                                          <p:spTgt spid="9"/>
                                        </p:tgtEl>
                                        <p:attrNameLst>
                                          <p:attrName>ppt_x</p:attrName>
                                          <p:attrName>ppt_y</p:attrName>
                                        </p:attrNameLst>
                                      </p:cBhvr>
                                      <p:rCtr x="6719" y="0"/>
                                    </p:animMotion>
                                  </p:childTnLst>
                                </p:cTn>
                              </p:par>
                              <p:par>
                                <p:cTn id="66" presetID="63" presetClass="path" presetSubtype="0" accel="50000" decel="50000" fill="hold" grpId="0" nodeType="withEffect">
                                  <p:stCondLst>
                                    <p:cond delay="0"/>
                                  </p:stCondLst>
                                  <p:childTnLst>
                                    <p:animMotion origin="layout" path="M -1.66667E-6 -4.83461E-7 L 0.18368 -4.83461E-7 " pathEditMode="relative" rAng="0" ptsTypes="AA">
                                      <p:cBhvr>
                                        <p:cTn id="67" dur="2000" fill="hold"/>
                                        <p:tgtEl>
                                          <p:spTgt spid="8"/>
                                        </p:tgtEl>
                                        <p:attrNameLst>
                                          <p:attrName>ppt_x</p:attrName>
                                          <p:attrName>ppt_y</p:attrName>
                                        </p:attrNameLst>
                                      </p:cBhvr>
                                      <p:rCtr x="9184" y="0"/>
                                    </p:animMotion>
                                  </p:childTnLst>
                                </p:cTn>
                              </p:par>
                              <p:par>
                                <p:cTn id="68" presetID="63" presetClass="path" presetSubtype="0" accel="50000" decel="50000" fill="hold" grpId="0" nodeType="withEffect">
                                  <p:stCondLst>
                                    <p:cond delay="0"/>
                                  </p:stCondLst>
                                  <p:childTnLst>
                                    <p:animMotion origin="layout" path="M 2.5E-6 4.10132E-6 L 0.21198 4.10132E-6 " pathEditMode="relative" rAng="0" ptsTypes="AA">
                                      <p:cBhvr>
                                        <p:cTn id="69" dur="2000" fill="hold"/>
                                        <p:tgtEl>
                                          <p:spTgt spid="7"/>
                                        </p:tgtEl>
                                        <p:attrNameLst>
                                          <p:attrName>ppt_x</p:attrName>
                                          <p:attrName>ppt_y</p:attrName>
                                        </p:attrNameLst>
                                      </p:cBhvr>
                                      <p:rCtr x="10590" y="0"/>
                                    </p:animMotion>
                                  </p:childTnLst>
                                </p:cTn>
                              </p:par>
                              <p:par>
                                <p:cTn id="70" presetID="63" presetClass="path" presetSubtype="0" accel="50000" decel="50000" fill="hold" grpId="0" nodeType="withEffect">
                                  <p:stCondLst>
                                    <p:cond delay="0"/>
                                  </p:stCondLst>
                                  <p:childTnLst>
                                    <p:animMotion origin="layout" path="M -3.33333E-6 -1.5244E-6 L 0.2441 -1.5244E-6 " pathEditMode="relative" rAng="0" ptsTypes="AA">
                                      <p:cBhvr>
                                        <p:cTn id="71" dur="2000" fill="hold"/>
                                        <p:tgtEl>
                                          <p:spTgt spid="6"/>
                                        </p:tgtEl>
                                        <p:attrNameLst>
                                          <p:attrName>ppt_x</p:attrName>
                                          <p:attrName>ppt_y</p:attrName>
                                        </p:attrNameLst>
                                      </p:cBhvr>
                                      <p:rCtr x="12205" y="0"/>
                                    </p:animMotion>
                                  </p:childTnLst>
                                </p:cTn>
                              </p:par>
                              <p:par>
                                <p:cTn id="72" presetID="63" presetClass="path" presetSubtype="0" accel="50000" decel="50000" fill="hold" grpId="0" nodeType="withEffect">
                                  <p:stCondLst>
                                    <p:cond delay="0"/>
                                  </p:stCondLst>
                                  <p:childTnLst>
                                    <p:animMotion origin="layout" path="M -2.5E-6 -1.5244E-6 L 0.19462 -1.5244E-6 " pathEditMode="relative" rAng="0" ptsTypes="AA">
                                      <p:cBhvr>
                                        <p:cTn id="73" dur="2000" fill="hold"/>
                                        <p:tgtEl>
                                          <p:spTgt spid="12"/>
                                        </p:tgtEl>
                                        <p:attrNameLst>
                                          <p:attrName>ppt_x</p:attrName>
                                          <p:attrName>ppt_y</p:attrName>
                                        </p:attrNameLst>
                                      </p:cBhvr>
                                      <p:rCtr x="9722" y="0"/>
                                    </p:animMotion>
                                  </p:childTnLst>
                                </p:cTn>
                              </p:par>
                              <p:par>
                                <p:cTn id="74" presetID="63" presetClass="path" presetSubtype="0" accel="50000" decel="50000" fill="hold" grpId="0" nodeType="withEffect">
                                  <p:stCondLst>
                                    <p:cond delay="0"/>
                                  </p:stCondLst>
                                  <p:childTnLst>
                                    <p:animMotion origin="layout" path="M -5.55556E-7 -1.93616E-6 L 0.16233 -1.93616E-6 " pathEditMode="relative" rAng="0" ptsTypes="AA">
                                      <p:cBhvr>
                                        <p:cTn id="75" dur="2000" fill="hold"/>
                                        <p:tgtEl>
                                          <p:spTgt spid="13"/>
                                        </p:tgtEl>
                                        <p:attrNameLst>
                                          <p:attrName>ppt_x</p:attrName>
                                          <p:attrName>ppt_y</p:attrName>
                                        </p:attrNameLst>
                                      </p:cBhvr>
                                      <p:rCtr x="8108" y="0"/>
                                    </p:animMotion>
                                  </p:childTnLst>
                                </p:cTn>
                              </p:par>
                              <p:par>
                                <p:cTn id="76" presetID="63" presetClass="path" presetSubtype="0" accel="50000" decel="50000" fill="hold" grpId="0" nodeType="withEffect">
                                  <p:stCondLst>
                                    <p:cond delay="0"/>
                                  </p:stCondLst>
                                  <p:childTnLst>
                                    <p:animMotion origin="layout" path="M 3.33333E-6 3.3102E-6 L 0.1368 3.3102E-6 " pathEditMode="relative" rAng="0" ptsTypes="AA">
                                      <p:cBhvr>
                                        <p:cTn id="77" dur="2000" fill="hold"/>
                                        <p:tgtEl>
                                          <p:spTgt spid="14"/>
                                        </p:tgtEl>
                                        <p:attrNameLst>
                                          <p:attrName>ppt_x</p:attrName>
                                          <p:attrName>ppt_y</p:attrName>
                                        </p:attrNameLst>
                                      </p:cBhvr>
                                      <p:rCtr x="6840" y="0"/>
                                    </p:animMotion>
                                  </p:childTnLst>
                                </p:cTn>
                              </p:par>
                              <p:par>
                                <p:cTn id="78" presetID="63" presetClass="path" presetSubtype="0" accel="50000" decel="50000" fill="hold" grpId="0" nodeType="withEffect">
                                  <p:stCondLst>
                                    <p:cond delay="0"/>
                                  </p:stCondLst>
                                  <p:childTnLst>
                                    <p:animMotion origin="layout" path="M 2.77778E-7 -3.70576E-6 L 0.09375 -3.70576E-6 " pathEditMode="relative" rAng="0" ptsTypes="AA">
                                      <p:cBhvr>
                                        <p:cTn id="79" dur="2000" fill="hold"/>
                                        <p:tgtEl>
                                          <p:spTgt spid="15"/>
                                        </p:tgtEl>
                                        <p:attrNameLst>
                                          <p:attrName>ppt_x</p:attrName>
                                          <p:attrName>ppt_y</p:attrName>
                                        </p:attrNameLst>
                                      </p:cBhvr>
                                      <p:rCtr x="468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6" grpId="0" animBg="1"/>
      <p:bldP spid="6" grpId="1" animBg="1"/>
      <p:bldP spid="7" grpId="0" animBg="1"/>
      <p:bldP spid="7" grpId="1" animBg="1"/>
      <p:bldP spid="8" grpId="0" animBg="1"/>
      <p:bldP spid="8" grpId="1" animBg="1"/>
      <p:bldP spid="9" grpId="0" animBg="1"/>
      <p:bldP spid="9" grpId="1" animBg="1"/>
      <p:bldP spid="12" grpId="0"/>
      <p:bldP spid="12" grpId="1"/>
      <p:bldP spid="13" grpId="0"/>
      <p:bldP spid="13" grpId="1"/>
      <p:bldP spid="14" grpId="0"/>
      <p:bldP spid="14" grpId="1"/>
      <p:bldP spid="15" grpId="0"/>
      <p:bldP spid="1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7088" y="2243138"/>
            <a:ext cx="7745412" cy="4857750"/>
          </a:xfrm>
        </p:spPr>
        <p:txBody>
          <a:bodyPr/>
          <a:lstStyle/>
          <a:p>
            <a:pPr marL="0" indent="0" eaLnBrk="1" hangingPunct="1">
              <a:lnSpc>
                <a:spcPct val="150000"/>
              </a:lnSpc>
              <a:buFont typeface="Wingdings" panose="05000000000000000000" pitchFamily="2" charset="2"/>
              <a:buNone/>
            </a:pPr>
            <a:r>
              <a:rPr lang="zh-TW" altLang="en-US" sz="3000" smtClean="0"/>
              <a:t>人生以服務為目的，當有能力為千萬人服務時，就要為千萬人服務，當有能力為千百人服務時，就為千百人服務，只有能力為一二人服務，就盡力為一二人服務。</a:t>
            </a:r>
            <a:r>
              <a:rPr lang="en-US" altLang="zh-TW" sz="3000" smtClean="0"/>
              <a:t>--</a:t>
            </a:r>
            <a:r>
              <a:rPr lang="zh-TW" altLang="en-US" sz="3000" smtClean="0"/>
              <a:t>孫中山</a:t>
            </a:r>
            <a:endParaRPr lang="en-US" altLang="zh-TW" sz="3000" smtClean="0"/>
          </a:p>
          <a:p>
            <a:pPr marL="0" indent="0" eaLnBrk="1" hangingPunct="1">
              <a:lnSpc>
                <a:spcPct val="150000"/>
              </a:lnSpc>
              <a:buFont typeface="Wingdings" panose="05000000000000000000" pitchFamily="2" charset="2"/>
              <a:buNone/>
            </a:pPr>
            <a:r>
              <a:rPr lang="en-US" altLang="zh-TW" sz="3000" smtClean="0"/>
              <a:t>“</a:t>
            </a:r>
            <a:r>
              <a:rPr lang="zh-TW" altLang="en-US" sz="3000" smtClean="0"/>
              <a:t>雖天生人之聰明才力有不平等，而人之服務道德心發逹，必可使之成為平等了。</a:t>
            </a:r>
            <a:r>
              <a:rPr lang="en-US" altLang="zh-TW" sz="3000" smtClean="0"/>
              <a:t>”</a:t>
            </a:r>
          </a:p>
        </p:txBody>
      </p:sp>
      <p:sp>
        <p:nvSpPr>
          <p:cNvPr id="2" name="標題 1"/>
          <p:cNvSpPr>
            <a:spLocks noGrp="1"/>
          </p:cNvSpPr>
          <p:nvPr>
            <p:ph type="title"/>
          </p:nvPr>
        </p:nvSpPr>
        <p:spPr/>
        <p:txBody>
          <a:bodyPr/>
          <a:lstStyle/>
          <a:p>
            <a:pPr eaLnBrk="1" hangingPunct="1"/>
            <a:r>
              <a:rPr lang="zh-TW" altLang="en-US" b="1" smtClean="0"/>
              <a:t>平等的精義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857250" y="1638300"/>
            <a:ext cx="7747000" cy="3878263"/>
          </a:xfrm>
        </p:spPr>
        <p:txBody>
          <a:bodyPr/>
          <a:lstStyle/>
          <a:p>
            <a:pPr eaLnBrk="1" hangingPunct="1"/>
            <a:r>
              <a:rPr lang="zh-TW" altLang="en-US" sz="3600" smtClean="0"/>
              <a:t>正因為有愛，所以才會開始行動。</a:t>
            </a:r>
            <a:endParaRPr lang="en-US" altLang="zh-TW" sz="3600" smtClean="0"/>
          </a:p>
          <a:p>
            <a:pPr eaLnBrk="1" hangingPunct="1"/>
            <a:endParaRPr lang="en-US" altLang="zh-TW" sz="3600" smtClean="0"/>
          </a:p>
          <a:p>
            <a:pPr eaLnBrk="1" hangingPunct="1"/>
            <a:r>
              <a:rPr lang="zh-TW" altLang="en-US" sz="3600" smtClean="0"/>
              <a:t>那沒有愛怎麼辨</a:t>
            </a:r>
            <a:r>
              <a:rPr lang="en-US" altLang="zh-TW" sz="3600" smtClean="0"/>
              <a:t>?</a:t>
            </a:r>
            <a:endParaRPr lang="zh-TW" altLang="en-US" sz="3600"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5475" y="3141663"/>
            <a:ext cx="328295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橢圓形圖說文字 4"/>
          <p:cNvSpPr/>
          <p:nvPr/>
        </p:nvSpPr>
        <p:spPr>
          <a:xfrm>
            <a:off x="1116013" y="1106488"/>
            <a:ext cx="3960812" cy="3762375"/>
          </a:xfrm>
          <a:prstGeom prst="wedgeEllipseCallout">
            <a:avLst>
              <a:gd name="adj1" fmla="val 89729"/>
              <a:gd name="adj2" fmla="val 364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就讓我羅爾斯來</a:t>
            </a:r>
            <a:r>
              <a:rPr kumimoji="0" lang="en-US" altLang="zh-TW" dirty="0"/>
              <a:t>…</a:t>
            </a:r>
            <a:r>
              <a:rPr kumimoji="0" lang="zh-TW" altLang="en-US" dirty="0"/>
              <a:t>咳咳</a:t>
            </a:r>
            <a:r>
              <a:rPr kumimoji="0" lang="en-US" altLang="zh-TW" dirty="0"/>
              <a:t>….</a:t>
            </a:r>
            <a:r>
              <a:rPr kumimoji="0" lang="zh-TW" altLang="en-US" dirty="0"/>
              <a:t>咳</a:t>
            </a:r>
            <a:r>
              <a:rPr kumimoji="0" lang="en-US" altLang="zh-TW" dirty="0"/>
              <a:t>…</a:t>
            </a:r>
            <a:r>
              <a:rPr kumimoji="0" lang="zh-TW" altLang="en-US" dirty="0"/>
              <a:t>跟你們說</a:t>
            </a:r>
            <a:r>
              <a:rPr kumimoji="0" lang="en-US" altLang="zh-TW" dirty="0"/>
              <a:t>….</a:t>
            </a:r>
            <a:r>
              <a:rPr kumimoji="0" lang="zh-TW" altLang="en-US" dirty="0"/>
              <a:t>咳咳咳</a:t>
            </a:r>
            <a:r>
              <a:rPr kumimoji="0" lang="en-US" altLang="zh-TW" dirty="0"/>
              <a:t>…….</a:t>
            </a:r>
          </a:p>
          <a:p>
            <a:pPr algn="ctr" fontAlgn="auto">
              <a:spcBef>
                <a:spcPts val="0"/>
              </a:spcBef>
              <a:spcAft>
                <a:spcPts val="0"/>
              </a:spcAft>
              <a:defRPr/>
            </a:pPr>
            <a:r>
              <a:rPr kumimoji="0" lang="zh-TW" altLang="en-US" dirty="0"/>
              <a:t>咳咳</a:t>
            </a:r>
            <a:r>
              <a:rPr kumimoji="0" lang="en-US" altLang="zh-TW" dirty="0"/>
              <a:t>…</a:t>
            </a:r>
            <a:endParaRPr kumimoji="0" lang="zh-TW" altLang="en-US" dirty="0"/>
          </a:p>
        </p:txBody>
      </p:sp>
      <p:sp>
        <p:nvSpPr>
          <p:cNvPr id="6" name="文字方塊 5"/>
          <p:cNvSpPr txBox="1">
            <a:spLocks noChangeArrowheads="1"/>
          </p:cNvSpPr>
          <p:nvPr/>
        </p:nvSpPr>
        <p:spPr bwMode="auto">
          <a:xfrm rot="-5400000">
            <a:off x="7243763" y="5853113"/>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87400" y="2574925"/>
            <a:ext cx="7745413" cy="3878263"/>
          </a:xfrm>
        </p:spPr>
        <p:txBody>
          <a:bodyPr/>
          <a:lstStyle/>
          <a:p>
            <a:pPr eaLnBrk="1" hangingPunct="1">
              <a:lnSpc>
                <a:spcPct val="150000"/>
              </a:lnSpc>
            </a:pPr>
            <a:r>
              <a:rPr lang="zh-TW" altLang="en-US" sz="3200" smtClean="0"/>
              <a:t>在東方天子通過世襲一代傳一代，但宰相不同，可以通過科舉方法來成為的。</a:t>
            </a:r>
            <a:endParaRPr lang="en-US" altLang="zh-TW" sz="3200" smtClean="0"/>
          </a:p>
          <a:p>
            <a:pPr eaLnBrk="1" hangingPunct="1">
              <a:lnSpc>
                <a:spcPct val="150000"/>
              </a:lnSpc>
            </a:pPr>
            <a:r>
              <a:rPr lang="zh-TW" altLang="en-US" sz="3200" smtClean="0"/>
              <a:t>不像西方要通過革命才能顛覆地位。</a:t>
            </a:r>
          </a:p>
        </p:txBody>
      </p:sp>
      <p:sp>
        <p:nvSpPr>
          <p:cNvPr id="2" name="標題 1"/>
          <p:cNvSpPr>
            <a:spLocks noGrp="1"/>
          </p:cNvSpPr>
          <p:nvPr>
            <p:ph type="title"/>
          </p:nvPr>
        </p:nvSpPr>
        <p:spPr/>
        <p:txBody>
          <a:bodyPr/>
          <a:lstStyle/>
          <a:p>
            <a:pPr eaLnBrk="1" hangingPunct="1"/>
            <a:r>
              <a:rPr lang="zh-TW" altLang="en-US" b="1" smtClean="0"/>
              <a:t>東方的平等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30275" y="2287588"/>
            <a:ext cx="7745413" cy="4237037"/>
          </a:xfrm>
        </p:spPr>
        <p:txBody>
          <a:bodyPr rtlCol="0">
            <a:normAutofit lnSpcReduction="10000"/>
          </a:bodyPr>
          <a:lstStyle/>
          <a:p>
            <a:pPr marL="365760" indent="-365760" eaLnBrk="1" fontAlgn="auto" hangingPunct="1">
              <a:lnSpc>
                <a:spcPct val="150000"/>
              </a:lnSpc>
              <a:spcAft>
                <a:spcPts val="0"/>
              </a:spcAft>
              <a:defRPr/>
            </a:pPr>
            <a:r>
              <a:rPr lang="zh-TW" altLang="en-US" sz="2800" dirty="0" smtClean="0">
                <a:solidFill>
                  <a:schemeClr val="tx1">
                    <a:lumMod val="85000"/>
                    <a:lumOff val="15000"/>
                  </a:schemeClr>
                </a:solidFill>
              </a:rPr>
              <a:t>有教無類</a:t>
            </a: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只要你凖傋</a:t>
            </a: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束脩</a:t>
            </a: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以為</a:t>
            </a:r>
            <a:endParaRPr lang="en-US" altLang="zh-TW" sz="2800" dirty="0" smtClean="0">
              <a:solidFill>
                <a:schemeClr val="tx1">
                  <a:lumMod val="85000"/>
                  <a:lumOff val="15000"/>
                </a:schemeClr>
              </a:solidFill>
            </a:endParaRPr>
          </a:p>
          <a:p>
            <a:pPr marL="365760" indent="-365760" eaLnBrk="1" fontAlgn="auto" hangingPunct="1">
              <a:lnSpc>
                <a:spcPct val="150000"/>
              </a:lnSpc>
              <a:spcAft>
                <a:spcPts val="0"/>
              </a:spcAft>
              <a:defRPr/>
            </a:pPr>
            <a:r>
              <a:rPr lang="zh-TW" altLang="en-US" sz="2800" dirty="0" smtClean="0">
                <a:solidFill>
                  <a:schemeClr val="tx1">
                    <a:lumMod val="85000"/>
                    <a:lumOff val="15000"/>
                  </a:schemeClr>
                </a:solidFill>
              </a:rPr>
              <a:t>拜帥禮，就會加以教導。</a:t>
            </a:r>
            <a:endParaRPr lang="en-US" altLang="zh-TW" sz="2800" dirty="0" smtClean="0">
              <a:solidFill>
                <a:schemeClr val="tx1">
                  <a:lumMod val="85000"/>
                  <a:lumOff val="15000"/>
                </a:schemeClr>
              </a:solidFill>
            </a:endParaRPr>
          </a:p>
          <a:p>
            <a:pPr marL="365760" indent="-365760" eaLnBrk="1" fontAlgn="auto" hangingPunct="1">
              <a:lnSpc>
                <a:spcPct val="150000"/>
              </a:lnSpc>
              <a:spcAft>
                <a:spcPts val="0"/>
              </a:spcAft>
              <a:defRPr/>
            </a:pPr>
            <a:r>
              <a:rPr lang="zh-TW" altLang="en-US" sz="2800" dirty="0" smtClean="0">
                <a:solidFill>
                  <a:schemeClr val="tx1">
                    <a:lumMod val="85000"/>
                    <a:lumOff val="15000"/>
                  </a:schemeClr>
                </a:solidFill>
              </a:rPr>
              <a:t>因才施教</a:t>
            </a: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因應不同的人和才能，</a:t>
            </a:r>
            <a:endParaRPr lang="en-US" altLang="zh-TW" sz="28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2800" dirty="0">
                <a:solidFill>
                  <a:schemeClr val="tx1">
                    <a:lumMod val="85000"/>
                    <a:lumOff val="15000"/>
                  </a:schemeClr>
                </a:solidFill>
              </a:rPr>
              <a:t>　</a:t>
            </a:r>
            <a:r>
              <a:rPr lang="zh-TW" altLang="en-US" sz="2800" dirty="0" smtClean="0">
                <a:solidFill>
                  <a:schemeClr val="tx1">
                    <a:lumMod val="85000"/>
                    <a:lumOff val="15000"/>
                  </a:schemeClr>
                </a:solidFill>
              </a:rPr>
              <a:t>施行不同的教育。</a:t>
            </a:r>
            <a:endParaRPr lang="en-US" altLang="zh-TW" sz="2800" dirty="0" smtClean="0">
              <a:solidFill>
                <a:schemeClr val="tx1">
                  <a:lumMod val="85000"/>
                  <a:lumOff val="15000"/>
                </a:schemeClr>
              </a:solidFill>
            </a:endParaRPr>
          </a:p>
          <a:p>
            <a:pPr marL="365760" indent="-365760" eaLnBrk="1" fontAlgn="auto" hangingPunct="1">
              <a:lnSpc>
                <a:spcPct val="150000"/>
              </a:lnSpc>
              <a:spcAft>
                <a:spcPts val="0"/>
              </a:spcAft>
              <a:defRPr/>
            </a:pPr>
            <a:r>
              <a:rPr lang="zh-TW" altLang="en-US" sz="2800" dirty="0" smtClean="0">
                <a:solidFill>
                  <a:schemeClr val="tx1">
                    <a:lumMod val="85000"/>
                    <a:lumOff val="15000"/>
                  </a:schemeClr>
                </a:solidFill>
              </a:rPr>
              <a:t>等差的愛</a:t>
            </a: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百行以孝為首，愛要從</a:t>
            </a:r>
            <a:endParaRPr lang="en-US" altLang="zh-TW" sz="2800" dirty="0" smtClean="0">
              <a:solidFill>
                <a:schemeClr val="tx1">
                  <a:lumMod val="85000"/>
                  <a:lumOff val="15000"/>
                </a:schemeClr>
              </a:solidFill>
            </a:endParaRPr>
          </a:p>
          <a:p>
            <a:pPr marL="365760" indent="-365760" eaLnBrk="1" fontAlgn="auto" hangingPunct="1">
              <a:lnSpc>
                <a:spcPct val="150000"/>
              </a:lnSpc>
              <a:spcAft>
                <a:spcPts val="0"/>
              </a:spcAft>
              <a:defRPr/>
            </a:pPr>
            <a:r>
              <a:rPr lang="zh-TW" altLang="en-US" sz="2800" dirty="0" smtClean="0">
                <a:solidFill>
                  <a:schemeClr val="tx1">
                    <a:lumMod val="85000"/>
                    <a:lumOff val="15000"/>
                  </a:schemeClr>
                </a:solidFill>
              </a:rPr>
              <a:t>親而疏，對不同的人就理行不同的義務。</a:t>
            </a:r>
            <a:endParaRPr lang="zh-TW" altLang="en-US" sz="2800" dirty="0">
              <a:solidFill>
                <a:schemeClr val="tx1">
                  <a:lumMod val="85000"/>
                  <a:lumOff val="15000"/>
                </a:schemeClr>
              </a:solidFill>
            </a:endParaRPr>
          </a:p>
        </p:txBody>
      </p:sp>
      <p:sp>
        <p:nvSpPr>
          <p:cNvPr id="2" name="標題 1"/>
          <p:cNvSpPr>
            <a:spLocks noGrp="1"/>
          </p:cNvSpPr>
          <p:nvPr>
            <p:ph type="title"/>
          </p:nvPr>
        </p:nvSpPr>
        <p:spPr/>
        <p:txBody>
          <a:bodyPr/>
          <a:lstStyle/>
          <a:p>
            <a:pPr eaLnBrk="1" hangingPunct="1"/>
            <a:r>
              <a:rPr lang="zh-TW" altLang="en-US" b="1" smtClean="0"/>
              <a:t>孔子</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1338" y="476250"/>
            <a:ext cx="2062162"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a:spLocks noChangeArrowheads="1"/>
          </p:cNvSpPr>
          <p:nvPr/>
        </p:nvSpPr>
        <p:spPr bwMode="auto">
          <a:xfrm rot="-5400000">
            <a:off x="7820025" y="3549650"/>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1000"/>
                                        <p:tgtEl>
                                          <p:spTgt spid="3">
                                            <p:txEl>
                                              <p:pRg st="5" end="5"/>
                                            </p:txEl>
                                          </p:spTgt>
                                        </p:tgtEl>
                                      </p:cBhvr>
                                    </p:animEffect>
                                    <p:anim calcmode="lin" valueType="num">
                                      <p:cBhvr>
                                        <p:cTn id="6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83341" y="1268760"/>
            <a:ext cx="6777318" cy="1731982"/>
          </a:xfrm>
          <a:extLst/>
        </p:spPr>
        <p:txBody>
          <a:bodyPr rtlCol="0">
            <a:noAutofit/>
          </a:bodyPr>
          <a:lstStyle/>
          <a:p>
            <a:pPr eaLnBrk="1" fontAlgn="auto" hangingPunct="1">
              <a:spcAft>
                <a:spcPts val="0"/>
              </a:spcAft>
              <a:defRPr/>
            </a:pPr>
            <a:r>
              <a:rPr lang="zh-TW" altLang="en-US" sz="7200" b="1"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rPr>
              <a:t>平等的定義</a:t>
            </a:r>
            <a:endParaRPr lang="zh-TW" altLang="en-US" sz="7200" b="1" dirty="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ndParaRPr>
          </a:p>
        </p:txBody>
      </p:sp>
      <p:sp>
        <p:nvSpPr>
          <p:cNvPr id="3" name="副標題 2"/>
          <p:cNvSpPr>
            <a:spLocks noGrp="1"/>
          </p:cNvSpPr>
          <p:nvPr>
            <p:ph type="subTitle" idx="1"/>
          </p:nvPr>
        </p:nvSpPr>
        <p:spPr>
          <a:xfrm>
            <a:off x="7019925" y="5949950"/>
            <a:ext cx="2160588" cy="552450"/>
          </a:xfrm>
        </p:spPr>
        <p:txBody>
          <a:bodyPr rtlCol="0">
            <a:normAutofit/>
          </a:bodyPr>
          <a:lstStyle/>
          <a:p>
            <a:pPr eaLnBrk="1" fontAlgn="auto" hangingPunct="1">
              <a:spcAft>
                <a:spcPts val="0"/>
              </a:spcAft>
              <a:defRPr/>
            </a:pPr>
            <a:r>
              <a:rPr lang="zh-TW" altLang="en-US" sz="2800" dirty="0" smtClean="0"/>
              <a:t>鄭英杰</a:t>
            </a:r>
            <a:endParaRPr lang="zh-TW"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340768"/>
            <a:ext cx="9144000" cy="1484784"/>
          </a:xfrm>
          <a:extLst/>
        </p:spPr>
        <p:txBody>
          <a:bodyPr rtlCol="0">
            <a:noAutofit/>
          </a:bodyPr>
          <a:lstStyle/>
          <a:p>
            <a:pPr eaLnBrk="1" fontAlgn="auto" hangingPunct="1">
              <a:spcAft>
                <a:spcPts val="0"/>
              </a:spcAft>
              <a:defRPr/>
            </a:pPr>
            <a:r>
              <a:rPr lang="zh-TW" altLang="en-US" sz="7200" b="1"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rPr>
              <a:t>沿革</a:t>
            </a:r>
            <a:endParaRPr lang="zh-TW" altLang="en-US" sz="7200" b="1" dirty="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ndParaRPr>
          </a:p>
        </p:txBody>
      </p:sp>
      <p:sp>
        <p:nvSpPr>
          <p:cNvPr id="3" name="副標題 2"/>
          <p:cNvSpPr>
            <a:spLocks noGrp="1"/>
          </p:cNvSpPr>
          <p:nvPr>
            <p:ph type="subTitle" idx="1"/>
          </p:nvPr>
        </p:nvSpPr>
        <p:spPr>
          <a:xfrm>
            <a:off x="6524625" y="5949950"/>
            <a:ext cx="2511425" cy="574675"/>
          </a:xfrm>
        </p:spPr>
        <p:txBody>
          <a:bodyPr rtlCol="0">
            <a:noAutofit/>
          </a:bodyPr>
          <a:lstStyle/>
          <a:p>
            <a:pPr eaLnBrk="1" fontAlgn="auto" hangingPunct="1">
              <a:spcAft>
                <a:spcPts val="0"/>
              </a:spcAft>
              <a:defRPr/>
            </a:pPr>
            <a:r>
              <a:rPr lang="zh-TW" altLang="en-US" sz="2800" dirty="0" smtClean="0"/>
              <a:t>林冠志</a:t>
            </a:r>
            <a:endParaRPr lang="zh-TW"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26988"/>
            <a:ext cx="9144000" cy="6858000"/>
          </a:xfrm>
        </p:spPr>
        <p:txBody>
          <a:bodyPr rtlCol="0">
            <a:noAutofit/>
          </a:bodyPr>
          <a:lstStyle/>
          <a:p>
            <a:pPr eaLnBrk="1" fontAlgn="auto" hangingPunct="1">
              <a:spcAft>
                <a:spcPts val="0"/>
              </a:spcAft>
              <a:defRPr/>
            </a:pPr>
            <a:r>
              <a:rPr lang="zh-TW" altLang="en-US" sz="7200" b="1" dirty="0" smtClean="0">
                <a:solidFill>
                  <a:schemeClr val="accent2">
                    <a:lumMod val="75000"/>
                  </a:schemeClr>
                </a:solidFill>
              </a:rPr>
              <a:t>西方</a:t>
            </a:r>
            <a:endParaRPr lang="zh-TW" altLang="en-US" sz="72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179388" y="1957388"/>
            <a:ext cx="647700" cy="315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000" dirty="0"/>
              <a:t>古希臘</a:t>
            </a:r>
          </a:p>
        </p:txBody>
      </p:sp>
      <p:sp>
        <p:nvSpPr>
          <p:cNvPr id="6" name="圓角矩形 5"/>
          <p:cNvSpPr/>
          <p:nvPr/>
        </p:nvSpPr>
        <p:spPr>
          <a:xfrm>
            <a:off x="971550" y="1957388"/>
            <a:ext cx="647700" cy="315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000" dirty="0"/>
              <a:t>古羅馬</a:t>
            </a:r>
          </a:p>
        </p:txBody>
      </p:sp>
      <p:sp>
        <p:nvSpPr>
          <p:cNvPr id="7" name="圓角矩形 6"/>
          <p:cNvSpPr/>
          <p:nvPr/>
        </p:nvSpPr>
        <p:spPr>
          <a:xfrm>
            <a:off x="1763713" y="1957388"/>
            <a:ext cx="647700" cy="315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000" dirty="0"/>
              <a:t>中世紀</a:t>
            </a:r>
          </a:p>
        </p:txBody>
      </p:sp>
      <p:sp>
        <p:nvSpPr>
          <p:cNvPr id="8" name="圓角矩形 7"/>
          <p:cNvSpPr/>
          <p:nvPr/>
        </p:nvSpPr>
        <p:spPr>
          <a:xfrm>
            <a:off x="2555875" y="1957388"/>
            <a:ext cx="647700" cy="315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000" dirty="0"/>
              <a:t>文藝復興</a:t>
            </a:r>
          </a:p>
        </p:txBody>
      </p:sp>
      <p:sp>
        <p:nvSpPr>
          <p:cNvPr id="9" name="圓角矩形 8"/>
          <p:cNvSpPr/>
          <p:nvPr/>
        </p:nvSpPr>
        <p:spPr>
          <a:xfrm>
            <a:off x="3348038" y="1957388"/>
            <a:ext cx="647700" cy="315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000" dirty="0"/>
              <a:t>宗教改革</a:t>
            </a:r>
          </a:p>
        </p:txBody>
      </p:sp>
      <p:sp>
        <p:nvSpPr>
          <p:cNvPr id="10" name="圓角矩形 9"/>
          <p:cNvSpPr/>
          <p:nvPr/>
        </p:nvSpPr>
        <p:spPr>
          <a:xfrm>
            <a:off x="5724525" y="1957388"/>
            <a:ext cx="647700" cy="315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000" dirty="0"/>
              <a:t>社會主義</a:t>
            </a:r>
          </a:p>
        </p:txBody>
      </p:sp>
      <p:sp>
        <p:nvSpPr>
          <p:cNvPr id="11" name="圓角矩形 10"/>
          <p:cNvSpPr/>
          <p:nvPr/>
        </p:nvSpPr>
        <p:spPr>
          <a:xfrm>
            <a:off x="4932363" y="1957388"/>
            <a:ext cx="647700" cy="315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000" dirty="0"/>
              <a:t>工業革命</a:t>
            </a:r>
          </a:p>
        </p:txBody>
      </p:sp>
      <p:sp>
        <p:nvSpPr>
          <p:cNvPr id="12" name="圓角矩形 11"/>
          <p:cNvSpPr/>
          <p:nvPr/>
        </p:nvSpPr>
        <p:spPr>
          <a:xfrm>
            <a:off x="6516688" y="1957388"/>
            <a:ext cx="647700" cy="315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000" dirty="0"/>
              <a:t>馬克斯主義</a:t>
            </a:r>
          </a:p>
        </p:txBody>
      </p:sp>
      <p:sp>
        <p:nvSpPr>
          <p:cNvPr id="13" name="圓角矩形 12"/>
          <p:cNvSpPr/>
          <p:nvPr/>
        </p:nvSpPr>
        <p:spPr>
          <a:xfrm>
            <a:off x="4140200" y="1957388"/>
            <a:ext cx="647700" cy="315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000" dirty="0"/>
              <a:t>啟蒙運動</a:t>
            </a:r>
          </a:p>
        </p:txBody>
      </p:sp>
      <p:sp>
        <p:nvSpPr>
          <p:cNvPr id="14" name="圓角矩形 13"/>
          <p:cNvSpPr/>
          <p:nvPr/>
        </p:nvSpPr>
        <p:spPr>
          <a:xfrm>
            <a:off x="7308850" y="1957388"/>
            <a:ext cx="647700" cy="315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000" dirty="0"/>
              <a:t>費邊主義</a:t>
            </a:r>
          </a:p>
        </p:txBody>
      </p:sp>
      <p:sp>
        <p:nvSpPr>
          <p:cNvPr id="15" name="圓角矩形 14"/>
          <p:cNvSpPr/>
          <p:nvPr/>
        </p:nvSpPr>
        <p:spPr>
          <a:xfrm>
            <a:off x="8101013" y="1957388"/>
            <a:ext cx="647700" cy="315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000" dirty="0"/>
              <a:t>福利國家</a:t>
            </a:r>
          </a:p>
        </p:txBody>
      </p:sp>
      <p:sp>
        <p:nvSpPr>
          <p:cNvPr id="5" name="向右箭號 4"/>
          <p:cNvSpPr/>
          <p:nvPr/>
        </p:nvSpPr>
        <p:spPr>
          <a:xfrm>
            <a:off x="747713" y="3300413"/>
            <a:ext cx="301625" cy="4730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向右箭號 15"/>
          <p:cNvSpPr/>
          <p:nvPr/>
        </p:nvSpPr>
        <p:spPr>
          <a:xfrm>
            <a:off x="1547813" y="3297238"/>
            <a:ext cx="300037" cy="47466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7" name="向右箭號 16"/>
          <p:cNvSpPr/>
          <p:nvPr/>
        </p:nvSpPr>
        <p:spPr>
          <a:xfrm>
            <a:off x="2339975" y="3300413"/>
            <a:ext cx="300038" cy="4730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8" name="向右箭號 17"/>
          <p:cNvSpPr/>
          <p:nvPr/>
        </p:nvSpPr>
        <p:spPr>
          <a:xfrm>
            <a:off x="3132138" y="3297238"/>
            <a:ext cx="300037" cy="47466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9" name="向右箭號 18"/>
          <p:cNvSpPr/>
          <p:nvPr/>
        </p:nvSpPr>
        <p:spPr>
          <a:xfrm>
            <a:off x="3911600" y="3300413"/>
            <a:ext cx="300038" cy="4730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 name="向右箭號 19"/>
          <p:cNvSpPr/>
          <p:nvPr/>
        </p:nvSpPr>
        <p:spPr>
          <a:xfrm>
            <a:off x="4716463" y="3300413"/>
            <a:ext cx="300037" cy="4730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1" name="向右箭號 20"/>
          <p:cNvSpPr/>
          <p:nvPr/>
        </p:nvSpPr>
        <p:spPr>
          <a:xfrm>
            <a:off x="5546725" y="3300413"/>
            <a:ext cx="300038" cy="4730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2" name="向右箭號 21"/>
          <p:cNvSpPr/>
          <p:nvPr/>
        </p:nvSpPr>
        <p:spPr>
          <a:xfrm>
            <a:off x="6288088" y="3300413"/>
            <a:ext cx="300037" cy="4730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3" name="向右箭號 22"/>
          <p:cNvSpPr/>
          <p:nvPr/>
        </p:nvSpPr>
        <p:spPr>
          <a:xfrm>
            <a:off x="7080250" y="3300413"/>
            <a:ext cx="300038" cy="4730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4" name="向右箭號 23"/>
          <p:cNvSpPr/>
          <p:nvPr/>
        </p:nvSpPr>
        <p:spPr>
          <a:xfrm>
            <a:off x="7885113" y="3300413"/>
            <a:ext cx="300037" cy="4730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1000"/>
                                        <p:tgtEl>
                                          <p:spTgt spid="5"/>
                                        </p:tgtEl>
                                      </p:cBhvr>
                                    </p:animEffect>
                                    <p:anim calcmode="lin" valueType="num">
                                      <p:cBhvr>
                                        <p:cTn id="63" dur="1000" fill="hold"/>
                                        <p:tgtEl>
                                          <p:spTgt spid="5"/>
                                        </p:tgtEl>
                                        <p:attrNameLst>
                                          <p:attrName>ppt_x</p:attrName>
                                        </p:attrNameLst>
                                      </p:cBhvr>
                                      <p:tavLst>
                                        <p:tav tm="0">
                                          <p:val>
                                            <p:strVal val="#ppt_x"/>
                                          </p:val>
                                        </p:tav>
                                        <p:tav tm="100000">
                                          <p:val>
                                            <p:strVal val="#ppt_x"/>
                                          </p:val>
                                        </p:tav>
                                      </p:tavLst>
                                    </p:anim>
                                    <p:anim calcmode="lin" valueType="num">
                                      <p:cBhvr>
                                        <p:cTn id="64" dur="1000" fill="hold"/>
                                        <p:tgtEl>
                                          <p:spTgt spid="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1000"/>
                                        <p:tgtEl>
                                          <p:spTgt spid="23"/>
                                        </p:tgtEl>
                                      </p:cBhvr>
                                    </p:animEffect>
                                    <p:anim calcmode="lin" valueType="num">
                                      <p:cBhvr>
                                        <p:cTn id="103" dur="1000" fill="hold"/>
                                        <p:tgtEl>
                                          <p:spTgt spid="23"/>
                                        </p:tgtEl>
                                        <p:attrNameLst>
                                          <p:attrName>ppt_x</p:attrName>
                                        </p:attrNameLst>
                                      </p:cBhvr>
                                      <p:tavLst>
                                        <p:tav tm="0">
                                          <p:val>
                                            <p:strVal val="#ppt_x"/>
                                          </p:val>
                                        </p:tav>
                                        <p:tav tm="100000">
                                          <p:val>
                                            <p:strVal val="#ppt_x"/>
                                          </p:val>
                                        </p:tav>
                                      </p:tavLst>
                                    </p:anim>
                                    <p:anim calcmode="lin" valueType="num">
                                      <p:cBhvr>
                                        <p:cTn id="104" dur="1000" fill="hold"/>
                                        <p:tgtEl>
                                          <p:spTgt spid="2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8500" y="2143125"/>
            <a:ext cx="7747000" cy="3878263"/>
          </a:xfrm>
        </p:spPr>
        <p:txBody>
          <a:bodyPr rtlCol="0">
            <a:normAutofit/>
          </a:bodyPr>
          <a:lstStyle/>
          <a:p>
            <a:pPr marL="365760" indent="-365760" eaLnBrk="1" fontAlgn="auto" hangingPunct="1">
              <a:spcAft>
                <a:spcPts val="0"/>
              </a:spcAft>
              <a:defRPr/>
            </a:pPr>
            <a:r>
              <a:rPr lang="zh-TW" altLang="en-US" sz="2800" dirty="0">
                <a:solidFill>
                  <a:srgbClr val="000D26"/>
                </a:solidFill>
              </a:rPr>
              <a:t>古希臘是西方平等思想的發源地</a:t>
            </a:r>
            <a:r>
              <a:rPr lang="zh-TW" altLang="en-US" sz="2800" dirty="0" smtClean="0">
                <a:solidFill>
                  <a:srgbClr val="000D26"/>
                </a:solidFill>
              </a:rPr>
              <a:t>。</a:t>
            </a:r>
            <a:endParaRPr lang="en-US" altLang="zh-TW" sz="2800" dirty="0" smtClean="0">
              <a:solidFill>
                <a:srgbClr val="000D26"/>
              </a:solidFill>
            </a:endParaRPr>
          </a:p>
          <a:p>
            <a:pPr marL="365760" indent="-365760" eaLnBrk="1" fontAlgn="auto" hangingPunct="1">
              <a:spcAft>
                <a:spcPts val="0"/>
              </a:spcAft>
              <a:defRPr/>
            </a:pPr>
            <a:r>
              <a:rPr lang="zh-TW" altLang="en-US" sz="2800" dirty="0" smtClean="0">
                <a:solidFill>
                  <a:srgbClr val="000D26"/>
                </a:solidFill>
              </a:rPr>
              <a:t>在</a:t>
            </a:r>
            <a:r>
              <a:rPr lang="zh-TW" altLang="en-US" sz="2800" dirty="0">
                <a:solidFill>
                  <a:srgbClr val="000D26"/>
                </a:solidFill>
              </a:rPr>
              <a:t>古希臘的</a:t>
            </a:r>
            <a:r>
              <a:rPr lang="zh-TW" altLang="en-US" sz="2800" dirty="0" smtClean="0">
                <a:solidFill>
                  <a:srgbClr val="000D26"/>
                </a:solidFill>
              </a:rPr>
              <a:t>民主政體</a:t>
            </a:r>
            <a:r>
              <a:rPr lang="zh-TW" altLang="en-US" sz="2800" dirty="0">
                <a:solidFill>
                  <a:srgbClr val="000D26"/>
                </a:solidFill>
              </a:rPr>
              <a:t>中，不管你出生貴族，還是平民，只要成為公民，就能夠取得政治上的平等地位</a:t>
            </a:r>
            <a:r>
              <a:rPr lang="zh-TW" altLang="en-US" sz="2800" dirty="0" smtClean="0">
                <a:solidFill>
                  <a:srgbClr val="000D26"/>
                </a:solidFill>
              </a:rPr>
              <a:t>。</a:t>
            </a:r>
            <a:endParaRPr lang="en-US" altLang="zh-TW" sz="2800" dirty="0" smtClean="0">
              <a:solidFill>
                <a:srgbClr val="000D26"/>
              </a:solidFill>
            </a:endParaRPr>
          </a:p>
          <a:p>
            <a:pPr marL="365760" indent="-365760" eaLnBrk="1" fontAlgn="auto" hangingPunct="1">
              <a:spcAft>
                <a:spcPts val="0"/>
              </a:spcAft>
              <a:defRPr/>
            </a:pPr>
            <a:endParaRPr lang="en-US" altLang="zh-TW" sz="2800" dirty="0" smtClean="0">
              <a:solidFill>
                <a:srgbClr val="000D26"/>
              </a:solidFill>
            </a:endParaRPr>
          </a:p>
          <a:p>
            <a:pPr marL="365760" indent="-365760" eaLnBrk="1" fontAlgn="auto" hangingPunct="1">
              <a:spcAft>
                <a:spcPts val="0"/>
              </a:spcAft>
              <a:defRPr/>
            </a:pPr>
            <a:endParaRPr lang="en-US" altLang="zh-TW" sz="2800" dirty="0" smtClean="0">
              <a:solidFill>
                <a:srgbClr val="000D26"/>
              </a:solidFill>
            </a:endParaRPr>
          </a:p>
          <a:p>
            <a:pPr marL="365760" indent="-365760" eaLnBrk="1" fontAlgn="auto" hangingPunct="1">
              <a:spcAft>
                <a:spcPts val="0"/>
              </a:spcAft>
              <a:defRPr/>
            </a:pPr>
            <a:r>
              <a:rPr lang="zh-TW" altLang="en-US" sz="2800" dirty="0" smtClean="0">
                <a:solidFill>
                  <a:srgbClr val="000D26"/>
                </a:solidFill>
              </a:rPr>
              <a:t>但是這裡指的公民，並不包括婦女、奴隸、外來居民。</a:t>
            </a:r>
            <a:endParaRPr lang="en-US" altLang="zh-TW" sz="2800" dirty="0" smtClean="0">
              <a:solidFill>
                <a:srgbClr val="000D26"/>
              </a:solidFill>
            </a:endParaRPr>
          </a:p>
          <a:p>
            <a:pPr marL="0" indent="0" eaLnBrk="1" fontAlgn="auto" hangingPunct="1">
              <a:spcAft>
                <a:spcPts val="0"/>
              </a:spcAft>
              <a:buFont typeface="Wingdings" panose="05000000000000000000" pitchFamily="2" charset="2"/>
              <a:buNone/>
              <a:defRPr/>
            </a:pPr>
            <a:endParaRPr lang="zh-CN" altLang="en-US" sz="2800" dirty="0" smtClean="0">
              <a:solidFill>
                <a:srgbClr val="000D26"/>
              </a:solidFill>
            </a:endParaRPr>
          </a:p>
        </p:txBody>
      </p:sp>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古希臘</a:t>
            </a:r>
            <a:endParaRPr lang="zh-TW" altLang="en-US" b="1" dirty="0">
              <a:solidFill>
                <a:schemeClr val="accent2">
                  <a:lumMod val="75000"/>
                </a:schemeClr>
              </a:solidFill>
            </a:endParaRPr>
          </a:p>
        </p:txBody>
      </p:sp>
      <p:sp>
        <p:nvSpPr>
          <p:cNvPr id="10" name="向右箭號 9"/>
          <p:cNvSpPr/>
          <p:nvPr/>
        </p:nvSpPr>
        <p:spPr>
          <a:xfrm>
            <a:off x="1331913" y="4221163"/>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a:spLocks noChangeArrowheads="1"/>
          </p:cNvSpPr>
          <p:nvPr/>
        </p:nvSpPr>
        <p:spPr bwMode="auto">
          <a:xfrm>
            <a:off x="2339975" y="4140200"/>
            <a:ext cx="352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3200" b="1">
                <a:solidFill>
                  <a:srgbClr val="C00000"/>
                </a:solidFill>
              </a:rPr>
              <a:t>政治地位上的平等</a:t>
            </a:r>
          </a:p>
        </p:txBody>
      </p:sp>
      <p:sp>
        <p:nvSpPr>
          <p:cNvPr id="12" name="向右箭號 11"/>
          <p:cNvSpPr/>
          <p:nvPr/>
        </p:nvSpPr>
        <p:spPr>
          <a:xfrm>
            <a:off x="1331913" y="6092825"/>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文字方塊 12"/>
          <p:cNvSpPr txBox="1">
            <a:spLocks noChangeArrowheads="1"/>
          </p:cNvSpPr>
          <p:nvPr/>
        </p:nvSpPr>
        <p:spPr bwMode="auto">
          <a:xfrm>
            <a:off x="2339975" y="6011863"/>
            <a:ext cx="3527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3200" b="1">
                <a:solidFill>
                  <a:srgbClr val="C00000"/>
                </a:solidFill>
              </a:rPr>
              <a:t>不完全的平等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0" grpId="0" animBg="1"/>
      <p:bldP spid="11" grpId="0"/>
      <p:bldP spid="12"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eaLnBrk="1" hangingPunct="1">
              <a:lnSpc>
                <a:spcPct val="150000"/>
              </a:lnSpc>
            </a:pPr>
            <a:r>
              <a:rPr lang="zh-TW" altLang="en-US" sz="2800" b="1" smtClean="0">
                <a:solidFill>
                  <a:srgbClr val="000D26"/>
                </a:solidFill>
              </a:rPr>
              <a:t>十二銅表法</a:t>
            </a:r>
            <a:r>
              <a:rPr lang="zh-TW" altLang="en-US" sz="2800" smtClean="0">
                <a:solidFill>
                  <a:srgbClr val="000D26"/>
                </a:solidFill>
              </a:rPr>
              <a:t>頒布之後，就成為共和時期羅馬法律的主要淵源，該法典主張</a:t>
            </a:r>
            <a:r>
              <a:rPr lang="zh-TW" altLang="en-US" sz="2800" b="1" smtClean="0">
                <a:solidFill>
                  <a:srgbClr val="C00000"/>
                </a:solidFill>
              </a:rPr>
              <a:t>法律之前人人平等</a:t>
            </a:r>
            <a:endParaRPr lang="en-US" altLang="zh-TW" sz="2800" b="1" smtClean="0">
              <a:solidFill>
                <a:srgbClr val="C00000"/>
              </a:solidFill>
            </a:endParaRPr>
          </a:p>
        </p:txBody>
      </p:sp>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古羅馬</a:t>
            </a:r>
            <a:endParaRPr lang="zh-TW" altLang="en-US" b="1" dirty="0">
              <a:solidFill>
                <a:schemeClr val="accent2">
                  <a:lumMod val="75000"/>
                </a:schemeClr>
              </a:solidFill>
            </a:endParaRPr>
          </a:p>
        </p:txBody>
      </p:sp>
      <p:sp>
        <p:nvSpPr>
          <p:cNvPr id="6" name="向右箭號 5"/>
          <p:cNvSpPr/>
          <p:nvPr/>
        </p:nvSpPr>
        <p:spPr>
          <a:xfrm>
            <a:off x="1187450" y="4221163"/>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文字方塊 6"/>
          <p:cNvSpPr txBox="1">
            <a:spLocks noChangeArrowheads="1"/>
          </p:cNvSpPr>
          <p:nvPr/>
        </p:nvSpPr>
        <p:spPr bwMode="auto">
          <a:xfrm>
            <a:off x="2339975" y="3935413"/>
            <a:ext cx="5184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150000"/>
              </a:lnSpc>
            </a:pPr>
            <a:r>
              <a:rPr kumimoji="0" lang="zh-TW" altLang="en-US" sz="3200" b="1">
                <a:solidFill>
                  <a:srgbClr val="C00000"/>
                </a:solidFill>
              </a:rPr>
              <a:t>無論是貴族還是平民都應該受到相同的保護及懲罰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eaLnBrk="1" hangingPunct="1">
              <a:lnSpc>
                <a:spcPct val="120000"/>
              </a:lnSpc>
            </a:pPr>
            <a:r>
              <a:rPr lang="zh-TW" altLang="en-US" sz="2800" smtClean="0">
                <a:solidFill>
                  <a:srgbClr val="000D26"/>
                </a:solidFill>
              </a:rPr>
              <a:t>世俗權力在於地方的貴族，在領地內有特權。</a:t>
            </a:r>
          </a:p>
          <a:p>
            <a:pPr eaLnBrk="1" hangingPunct="1">
              <a:lnSpc>
                <a:spcPct val="120000"/>
              </a:lnSpc>
            </a:pPr>
            <a:r>
              <a:rPr lang="zh-TW" altLang="en-US" sz="2800" smtClean="0">
                <a:solidFill>
                  <a:srgbClr val="000D26"/>
                </a:solidFill>
              </a:rPr>
              <a:t>廣大的農民則共同耕種，被束縛於土地上，形同農奴</a:t>
            </a:r>
          </a:p>
        </p:txBody>
      </p:sp>
      <p:sp>
        <p:nvSpPr>
          <p:cNvPr id="2" name="標題 1"/>
          <p:cNvSpPr>
            <a:spLocks noGrp="1"/>
          </p:cNvSpPr>
          <p:nvPr>
            <p:ph type="title"/>
          </p:nvPr>
        </p:nvSpPr>
        <p:spPr>
          <a:xfrm>
            <a:off x="539750" y="569913"/>
            <a:ext cx="8059738" cy="1054100"/>
          </a:xfrm>
        </p:spPr>
        <p:txBody>
          <a:bodyPr rtlCol="0">
            <a:noAutofit/>
          </a:bodyPr>
          <a:lstStyle/>
          <a:p>
            <a:pPr eaLnBrk="1" fontAlgn="auto" hangingPunct="1">
              <a:spcAft>
                <a:spcPts val="0"/>
              </a:spcAft>
              <a:defRPr/>
            </a:pPr>
            <a:r>
              <a:rPr lang="zh-TW" altLang="en-US" b="1" dirty="0" smtClean="0">
                <a:solidFill>
                  <a:schemeClr val="accent2">
                    <a:lumMod val="75000"/>
                  </a:schemeClr>
                </a:solidFill>
              </a:rPr>
              <a:t>中世紀</a:t>
            </a:r>
            <a:r>
              <a:rPr lang="en-US" altLang="zh-TW" b="1" dirty="0" smtClean="0">
                <a:solidFill>
                  <a:schemeClr val="accent2">
                    <a:lumMod val="75000"/>
                  </a:schemeClr>
                </a:solidFill>
              </a:rPr>
              <a:t>-</a:t>
            </a:r>
            <a:r>
              <a:rPr lang="zh-TW" altLang="en-US" b="1" dirty="0" smtClean="0">
                <a:solidFill>
                  <a:schemeClr val="accent2">
                    <a:lumMod val="75000"/>
                  </a:schemeClr>
                </a:solidFill>
              </a:rPr>
              <a:t>封建制度</a:t>
            </a:r>
            <a:r>
              <a:rPr lang="zh-TW" altLang="en-US" b="1" dirty="0">
                <a:solidFill>
                  <a:schemeClr val="accent2">
                    <a:lumMod val="75000"/>
                  </a:schemeClr>
                </a:solidFill>
              </a:rPr>
              <a:t>下的社會</a:t>
            </a:r>
          </a:p>
        </p:txBody>
      </p:sp>
      <p:sp>
        <p:nvSpPr>
          <p:cNvPr id="5" name="文字方塊 4"/>
          <p:cNvSpPr txBox="1">
            <a:spLocks noChangeArrowheads="1"/>
          </p:cNvSpPr>
          <p:nvPr/>
        </p:nvSpPr>
        <p:spPr bwMode="auto">
          <a:xfrm>
            <a:off x="2843213" y="5300663"/>
            <a:ext cx="3384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3200" b="1" u="sng">
                <a:solidFill>
                  <a:srgbClr val="C00000"/>
                </a:solidFill>
              </a:rPr>
              <a:t>地位上的不平等</a:t>
            </a:r>
          </a:p>
        </p:txBody>
      </p:sp>
      <p:sp>
        <p:nvSpPr>
          <p:cNvPr id="7" name="向右箭號 6"/>
          <p:cNvSpPr/>
          <p:nvPr/>
        </p:nvSpPr>
        <p:spPr>
          <a:xfrm>
            <a:off x="1476375" y="4221163"/>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文字方塊 8"/>
          <p:cNvSpPr txBox="1">
            <a:spLocks noChangeArrowheads="1"/>
          </p:cNvSpPr>
          <p:nvPr/>
        </p:nvSpPr>
        <p:spPr bwMode="auto">
          <a:xfrm>
            <a:off x="2916238" y="4140200"/>
            <a:ext cx="352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3200" b="1">
                <a:solidFill>
                  <a:srgbClr val="C00000"/>
                </a:solidFill>
              </a:rPr>
              <a:t>身分的世襲</a:t>
            </a:r>
          </a:p>
        </p:txBody>
      </p:sp>
      <p:sp>
        <p:nvSpPr>
          <p:cNvPr id="10" name="向右箭號 9"/>
          <p:cNvSpPr/>
          <p:nvPr/>
        </p:nvSpPr>
        <p:spPr>
          <a:xfrm>
            <a:off x="1476375" y="5445125"/>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文字方塊 3"/>
          <p:cNvSpPr txBox="1">
            <a:spLocks noChangeArrowheads="1"/>
          </p:cNvSpPr>
          <p:nvPr/>
        </p:nvSpPr>
        <p:spPr bwMode="auto">
          <a:xfrm>
            <a:off x="1403350" y="4921250"/>
            <a:ext cx="100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2800" b="1">
                <a:solidFill>
                  <a:srgbClr val="C00000"/>
                </a:solidFill>
              </a:rPr>
              <a:t>導致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P spid="7" grpId="0" animBg="1"/>
      <p:bldP spid="9" grpId="0"/>
      <p:bldP spid="10"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rtlCol="0">
            <a:normAutofit/>
          </a:bodyPr>
          <a:lstStyle/>
          <a:p>
            <a:pPr marL="365760" indent="-365760" eaLnBrk="1" fontAlgn="auto" hangingPunct="1">
              <a:lnSpc>
                <a:spcPct val="130000"/>
              </a:lnSpc>
              <a:spcAft>
                <a:spcPts val="0"/>
              </a:spcAft>
              <a:defRPr/>
            </a:pPr>
            <a:r>
              <a:rPr lang="zh-TW" altLang="en-US" dirty="0">
                <a:solidFill>
                  <a:srgbClr val="000D26"/>
                </a:solidFill>
              </a:rPr>
              <a:t>在當時人們高度虔信宗教的社會</a:t>
            </a:r>
            <a:r>
              <a:rPr lang="zh-TW" altLang="en-US" dirty="0" smtClean="0">
                <a:solidFill>
                  <a:srgbClr val="000D26"/>
                </a:solidFill>
              </a:rPr>
              <a:t>，宗教和生活是密不可分的</a:t>
            </a:r>
            <a:r>
              <a:rPr lang="zh-TW" altLang="en-US" dirty="0">
                <a:solidFill>
                  <a:srgbClr val="000D26"/>
                </a:solidFill>
              </a:rPr>
              <a:t>，這使教會深深地支配了信徒的</a:t>
            </a:r>
            <a:r>
              <a:rPr lang="zh-TW" altLang="en-US" dirty="0" smtClean="0">
                <a:solidFill>
                  <a:srgbClr val="000D26"/>
                </a:solidFill>
              </a:rPr>
              <a:t>日常生活</a:t>
            </a:r>
            <a:endParaRPr lang="en-US" altLang="zh-TW" dirty="0" smtClean="0">
              <a:solidFill>
                <a:srgbClr val="000D26"/>
              </a:solidFill>
            </a:endParaRPr>
          </a:p>
          <a:p>
            <a:pPr marL="365760" indent="-365760" eaLnBrk="1" fontAlgn="auto" hangingPunct="1">
              <a:lnSpc>
                <a:spcPct val="130000"/>
              </a:lnSpc>
              <a:spcAft>
                <a:spcPts val="0"/>
              </a:spcAft>
              <a:defRPr/>
            </a:pPr>
            <a:r>
              <a:rPr lang="zh-TW" altLang="en-US" dirty="0">
                <a:solidFill>
                  <a:srgbClr val="000D26"/>
                </a:solidFill>
              </a:rPr>
              <a:t>教會將人</a:t>
            </a:r>
            <a:r>
              <a:rPr lang="zh-TW" altLang="en-US" dirty="0" smtClean="0">
                <a:solidFill>
                  <a:srgbClr val="000D26"/>
                </a:solidFill>
              </a:rPr>
              <a:t>分成：</a:t>
            </a:r>
            <a:endParaRPr lang="en-US" altLang="zh-TW" dirty="0" smtClean="0">
              <a:solidFill>
                <a:srgbClr val="000D26"/>
              </a:solidFill>
            </a:endParaRPr>
          </a:p>
          <a:p>
            <a:pPr marL="0" indent="0" eaLnBrk="1" fontAlgn="auto" hangingPunct="1">
              <a:lnSpc>
                <a:spcPct val="130000"/>
              </a:lnSpc>
              <a:spcAft>
                <a:spcPts val="0"/>
              </a:spcAft>
              <a:buFont typeface="Wingdings" panose="05000000000000000000" pitchFamily="2" charset="2"/>
              <a:buNone/>
              <a:defRPr/>
            </a:pPr>
            <a:r>
              <a:rPr lang="zh-TW" altLang="en-US" dirty="0" smtClean="0">
                <a:solidFill>
                  <a:srgbClr val="000D26"/>
                </a:solidFill>
              </a:rPr>
              <a:t>　神職人員　　　　被救贖</a:t>
            </a:r>
            <a:endParaRPr lang="en-US" altLang="zh-TW" dirty="0">
              <a:solidFill>
                <a:srgbClr val="000D26"/>
              </a:solidFill>
            </a:endParaRPr>
          </a:p>
          <a:p>
            <a:pPr marL="0" indent="0" eaLnBrk="1" fontAlgn="auto" hangingPunct="1">
              <a:lnSpc>
                <a:spcPct val="130000"/>
              </a:lnSpc>
              <a:spcAft>
                <a:spcPts val="0"/>
              </a:spcAft>
              <a:buFont typeface="Wingdings" panose="05000000000000000000" pitchFamily="2" charset="2"/>
              <a:buNone/>
              <a:defRPr/>
            </a:pPr>
            <a:r>
              <a:rPr lang="zh-TW" altLang="en-US" dirty="0" smtClean="0">
                <a:solidFill>
                  <a:srgbClr val="000D26"/>
                </a:solidFill>
              </a:rPr>
              <a:t>　平民百姓　　　　未被救贖</a:t>
            </a:r>
            <a:endParaRPr lang="zh-TW" altLang="en-US" dirty="0">
              <a:solidFill>
                <a:srgbClr val="000D26"/>
              </a:solidFill>
            </a:endParaRPr>
          </a:p>
        </p:txBody>
      </p:sp>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中世紀的教會</a:t>
            </a:r>
            <a:endParaRPr lang="zh-TW" altLang="en-US" b="1" dirty="0">
              <a:solidFill>
                <a:schemeClr val="accent2">
                  <a:lumMod val="75000"/>
                </a:schemeClr>
              </a:solidFill>
            </a:endParaRPr>
          </a:p>
        </p:txBody>
      </p:sp>
      <p:sp>
        <p:nvSpPr>
          <p:cNvPr id="4" name="左大括弧 3"/>
          <p:cNvSpPr/>
          <p:nvPr/>
        </p:nvSpPr>
        <p:spPr>
          <a:xfrm>
            <a:off x="522288" y="4046538"/>
            <a:ext cx="360362" cy="7921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5" name="向右箭號 4"/>
          <p:cNvSpPr/>
          <p:nvPr/>
        </p:nvSpPr>
        <p:spPr>
          <a:xfrm>
            <a:off x="2484438" y="3933825"/>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向右箭號 5"/>
          <p:cNvSpPr/>
          <p:nvPr/>
        </p:nvSpPr>
        <p:spPr>
          <a:xfrm>
            <a:off x="2484438" y="4500563"/>
            <a:ext cx="863600" cy="4413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文字方塊 6"/>
          <p:cNvSpPr txBox="1">
            <a:spLocks noChangeArrowheads="1"/>
          </p:cNvSpPr>
          <p:nvPr/>
        </p:nvSpPr>
        <p:spPr bwMode="auto">
          <a:xfrm>
            <a:off x="2843213" y="5516563"/>
            <a:ext cx="3384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3200" b="1" u="sng">
                <a:solidFill>
                  <a:srgbClr val="C00000"/>
                </a:solidFill>
              </a:rPr>
              <a:t>精神上的不平等</a:t>
            </a:r>
          </a:p>
        </p:txBody>
      </p:sp>
      <p:sp>
        <p:nvSpPr>
          <p:cNvPr id="8" name="向右箭號 7"/>
          <p:cNvSpPr/>
          <p:nvPr/>
        </p:nvSpPr>
        <p:spPr>
          <a:xfrm>
            <a:off x="1331913" y="5670550"/>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文字方塊 8"/>
          <p:cNvSpPr txBox="1">
            <a:spLocks noChangeArrowheads="1"/>
          </p:cNvSpPr>
          <p:nvPr/>
        </p:nvSpPr>
        <p:spPr bwMode="auto">
          <a:xfrm>
            <a:off x="1258888" y="5157788"/>
            <a:ext cx="1081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b="1">
                <a:solidFill>
                  <a:srgbClr val="C00000"/>
                </a:solidFill>
              </a:rPr>
              <a:t>造成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P spid="5" grpId="0" animBg="1"/>
      <p:bldP spid="6" grpId="0" animBg="1"/>
      <p:bldP spid="7" grpId="0"/>
      <p:bldP spid="8"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rtlCol="0">
            <a:normAutofit/>
          </a:bodyPr>
          <a:lstStyle/>
          <a:p>
            <a:pPr marL="365760" indent="-365760" eaLnBrk="1" fontAlgn="auto" hangingPunct="1">
              <a:lnSpc>
                <a:spcPct val="110000"/>
              </a:lnSpc>
              <a:spcAft>
                <a:spcPts val="0"/>
              </a:spcAft>
              <a:defRPr/>
            </a:pPr>
            <a:r>
              <a:rPr lang="zh-TW" altLang="en-US" sz="2800" dirty="0" smtClean="0">
                <a:solidFill>
                  <a:srgbClr val="000D26"/>
                </a:solidFill>
              </a:rPr>
              <a:t>緣由：十字軍</a:t>
            </a:r>
            <a:r>
              <a:rPr lang="zh-TW" altLang="en-US" sz="2800" dirty="0" smtClean="0">
                <a:solidFill>
                  <a:schemeClr val="tx1">
                    <a:lumMod val="85000"/>
                    <a:lumOff val="15000"/>
                  </a:schemeClr>
                </a:solidFill>
                <a:latin typeface="+mn-ea"/>
              </a:rPr>
              <a:t>東征</a:t>
            </a:r>
            <a:r>
              <a:rPr lang="zh-TW" altLang="en-US" sz="2800" dirty="0">
                <a:solidFill>
                  <a:schemeClr val="tx1">
                    <a:lumMod val="85000"/>
                    <a:lumOff val="15000"/>
                  </a:schemeClr>
                </a:solidFill>
                <a:latin typeface="+mn-ea"/>
              </a:rPr>
              <a:t>回來的</a:t>
            </a:r>
            <a:r>
              <a:rPr lang="zh-TW" altLang="en-US" sz="2800" dirty="0" smtClean="0">
                <a:solidFill>
                  <a:schemeClr val="tx1">
                    <a:lumMod val="85000"/>
                    <a:lumOff val="15000"/>
                  </a:schemeClr>
                </a:solidFill>
                <a:latin typeface="+mn-ea"/>
              </a:rPr>
              <a:t>士兵將東方的藝術</a:t>
            </a:r>
            <a:r>
              <a:rPr lang="zh-TW" altLang="en-US" sz="2800" dirty="0">
                <a:solidFill>
                  <a:schemeClr val="tx1">
                    <a:lumMod val="85000"/>
                    <a:lumOff val="15000"/>
                  </a:schemeClr>
                </a:solidFill>
                <a:latin typeface="+mn-ea"/>
              </a:rPr>
              <a:t>與</a:t>
            </a:r>
            <a:r>
              <a:rPr lang="zh-TW" altLang="en-US" sz="2800" dirty="0" smtClean="0">
                <a:solidFill>
                  <a:schemeClr val="tx1">
                    <a:lumMod val="85000"/>
                    <a:lumOff val="15000"/>
                  </a:schemeClr>
                </a:solidFill>
                <a:latin typeface="+mn-ea"/>
              </a:rPr>
              <a:t>文物帶回，</a:t>
            </a:r>
            <a:r>
              <a:rPr lang="zh-TW" altLang="en-US" sz="2800" dirty="0">
                <a:solidFill>
                  <a:schemeClr val="tx1">
                    <a:lumMod val="85000"/>
                    <a:lumOff val="15000"/>
                  </a:schemeClr>
                </a:solidFill>
                <a:latin typeface="+mn-ea"/>
              </a:rPr>
              <a:t>使西歐人知識大開</a:t>
            </a:r>
            <a:r>
              <a:rPr lang="zh-TW" altLang="en-US" sz="2800" dirty="0" smtClean="0">
                <a:solidFill>
                  <a:schemeClr val="tx1">
                    <a:lumMod val="85000"/>
                    <a:lumOff val="15000"/>
                  </a:schemeClr>
                </a:solidFill>
                <a:latin typeface="+mn-ea"/>
              </a:rPr>
              <a:t>。</a:t>
            </a:r>
            <a:endParaRPr lang="en-US" altLang="zh-TW" sz="2800" dirty="0" smtClean="0">
              <a:solidFill>
                <a:srgbClr val="000D26"/>
              </a:solidFill>
              <a:latin typeface="+mn-ea"/>
            </a:endParaRPr>
          </a:p>
          <a:p>
            <a:pPr marL="365760" indent="-365760" eaLnBrk="1" fontAlgn="auto" hangingPunct="1">
              <a:lnSpc>
                <a:spcPct val="110000"/>
              </a:lnSpc>
              <a:spcAft>
                <a:spcPts val="0"/>
              </a:spcAft>
              <a:defRPr/>
            </a:pPr>
            <a:r>
              <a:rPr lang="zh-TW" altLang="en-US" sz="2800" dirty="0" smtClean="0">
                <a:solidFill>
                  <a:srgbClr val="000D26"/>
                </a:solidFill>
              </a:rPr>
              <a:t>結果：人文主義崛起</a:t>
            </a:r>
            <a:endParaRPr lang="en-US" altLang="zh-TW" sz="2800" dirty="0" smtClean="0">
              <a:solidFill>
                <a:srgbClr val="000D26"/>
              </a:solidFill>
            </a:endParaRPr>
          </a:p>
          <a:p>
            <a:pPr marL="365760" indent="-365760" eaLnBrk="1" fontAlgn="auto" hangingPunct="1">
              <a:lnSpc>
                <a:spcPct val="110000"/>
              </a:lnSpc>
              <a:spcAft>
                <a:spcPts val="0"/>
              </a:spcAft>
              <a:defRPr/>
            </a:pPr>
            <a:r>
              <a:rPr lang="zh-TW" altLang="en-US" sz="2800" dirty="0" smtClean="0">
                <a:solidFill>
                  <a:srgbClr val="000D26"/>
                </a:solidFill>
              </a:rPr>
              <a:t>核心思想：反對</a:t>
            </a:r>
            <a:r>
              <a:rPr lang="zh-TW" altLang="en-US" sz="2800" dirty="0">
                <a:solidFill>
                  <a:srgbClr val="000D26"/>
                </a:solidFill>
              </a:rPr>
              <a:t>中世紀神學對人的束縛和踐踏，把人從教會的束縛下解放</a:t>
            </a:r>
            <a:r>
              <a:rPr lang="zh-TW" altLang="en-US" sz="2800" dirty="0" smtClean="0">
                <a:solidFill>
                  <a:srgbClr val="000D26"/>
                </a:solidFill>
              </a:rPr>
              <a:t>出來</a:t>
            </a:r>
            <a:endParaRPr lang="en-US" altLang="zh-TW" sz="2800" dirty="0" smtClean="0">
              <a:solidFill>
                <a:srgbClr val="000D26"/>
              </a:solidFill>
            </a:endParaRPr>
          </a:p>
        </p:txBody>
      </p:sp>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文藝復興</a:t>
            </a:r>
            <a:endParaRPr lang="zh-TW" altLang="en-US" b="1" dirty="0">
              <a:solidFill>
                <a:schemeClr val="accent2">
                  <a:lumMod val="75000"/>
                </a:schemeClr>
              </a:solidFill>
            </a:endParaRPr>
          </a:p>
        </p:txBody>
      </p:sp>
      <p:sp>
        <p:nvSpPr>
          <p:cNvPr id="4" name="向右箭號 3"/>
          <p:cNvSpPr/>
          <p:nvPr/>
        </p:nvSpPr>
        <p:spPr>
          <a:xfrm>
            <a:off x="1331913" y="5157788"/>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a:spLocks noChangeArrowheads="1"/>
          </p:cNvSpPr>
          <p:nvPr/>
        </p:nvSpPr>
        <p:spPr bwMode="auto">
          <a:xfrm>
            <a:off x="2484438" y="4941888"/>
            <a:ext cx="504031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120000"/>
              </a:lnSpc>
            </a:pPr>
            <a:r>
              <a:rPr kumimoji="0" lang="zh-TW" altLang="en-US" sz="3200" b="1">
                <a:solidFill>
                  <a:srgbClr val="C00000"/>
                </a:solidFill>
              </a:rPr>
              <a:t>主張每個人都有</a:t>
            </a:r>
            <a:r>
              <a:rPr kumimoji="0" lang="zh-TW" altLang="en-US" sz="3200" b="1" u="sng">
                <a:solidFill>
                  <a:srgbClr val="C00000"/>
                </a:solidFill>
              </a:rPr>
              <a:t>尊嚴</a:t>
            </a:r>
            <a:r>
              <a:rPr kumimoji="0" lang="zh-TW" altLang="en-US" sz="3200" b="1">
                <a:solidFill>
                  <a:srgbClr val="C00000"/>
                </a:solidFill>
              </a:rPr>
              <a:t>以及</a:t>
            </a:r>
            <a:r>
              <a:rPr kumimoji="0" lang="zh-TW" altLang="en-US" sz="3200" b="1" u="sng">
                <a:solidFill>
                  <a:srgbClr val="C00000"/>
                </a:solidFill>
              </a:rPr>
              <a:t>信仰自由的平等</a:t>
            </a:r>
          </a:p>
        </p:txBody>
      </p:sp>
      <p:sp>
        <p:nvSpPr>
          <p:cNvPr id="6" name="文字方塊 5"/>
          <p:cNvSpPr txBox="1">
            <a:spLocks noChangeArrowheads="1"/>
          </p:cNvSpPr>
          <p:nvPr/>
        </p:nvSpPr>
        <p:spPr bwMode="auto">
          <a:xfrm>
            <a:off x="4505325" y="3327400"/>
            <a:ext cx="3811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en-US" altLang="zh-TW" sz="2400" b="1"/>
              <a:t>(</a:t>
            </a:r>
            <a:r>
              <a:rPr kumimoji="0" lang="zh-TW" altLang="en-US" sz="2400" b="1"/>
              <a:t>以神為本　　　以人為本</a:t>
            </a:r>
            <a:r>
              <a:rPr kumimoji="0" lang="en-US" altLang="zh-TW" sz="2400" b="1"/>
              <a:t>)</a:t>
            </a:r>
            <a:endParaRPr kumimoji="0" lang="zh-TW" altLang="en-US" sz="2400" b="1"/>
          </a:p>
        </p:txBody>
      </p:sp>
      <p:sp>
        <p:nvSpPr>
          <p:cNvPr id="7" name="向右箭號 6"/>
          <p:cNvSpPr/>
          <p:nvPr/>
        </p:nvSpPr>
        <p:spPr>
          <a:xfrm>
            <a:off x="6084888" y="3370263"/>
            <a:ext cx="661987" cy="3746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P spid="5" grpId="0"/>
      <p:bldP spid="6"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eaLnBrk="1" hangingPunct="1">
              <a:lnSpc>
                <a:spcPct val="120000"/>
              </a:lnSpc>
            </a:pPr>
            <a:r>
              <a:rPr lang="zh-TW" altLang="en-US" sz="2800" smtClean="0">
                <a:solidFill>
                  <a:srgbClr val="000D26"/>
                </a:solidFill>
              </a:rPr>
              <a:t>以人為本的思想盛行，百姓了解教會騙人</a:t>
            </a:r>
            <a:endParaRPr lang="en-US" altLang="zh-TW" sz="2800" smtClean="0">
              <a:solidFill>
                <a:srgbClr val="000D26"/>
              </a:solidFill>
            </a:endParaRPr>
          </a:p>
          <a:p>
            <a:pPr eaLnBrk="1" hangingPunct="1">
              <a:lnSpc>
                <a:spcPct val="120000"/>
              </a:lnSpc>
            </a:pPr>
            <a:r>
              <a:rPr lang="zh-TW" altLang="en-US" sz="2800" smtClean="0">
                <a:solidFill>
                  <a:srgbClr val="000D26"/>
                </a:solidFill>
              </a:rPr>
              <a:t>主要代表人物是德國的馬丁</a:t>
            </a:r>
            <a:r>
              <a:rPr lang="en-US" altLang="zh-TW" sz="2800" smtClean="0">
                <a:solidFill>
                  <a:srgbClr val="000D26"/>
                </a:solidFill>
              </a:rPr>
              <a:t>‧</a:t>
            </a:r>
            <a:r>
              <a:rPr lang="zh-TW" altLang="en-US" sz="2800" smtClean="0">
                <a:solidFill>
                  <a:srgbClr val="000D26"/>
                </a:solidFill>
              </a:rPr>
              <a:t>路德，主張：</a:t>
            </a:r>
            <a:endParaRPr lang="en-US" altLang="zh-TW" sz="2800" smtClean="0">
              <a:solidFill>
                <a:srgbClr val="000D26"/>
              </a:solidFill>
            </a:endParaRPr>
          </a:p>
          <a:p>
            <a:pPr eaLnBrk="1" hangingPunct="1">
              <a:lnSpc>
                <a:spcPct val="120000"/>
              </a:lnSpc>
            </a:pPr>
            <a:r>
              <a:rPr lang="zh-TW" altLang="en-US" sz="2800" smtClean="0">
                <a:solidFill>
                  <a:srgbClr val="000D26"/>
                </a:solidFill>
              </a:rPr>
              <a:t>①因信稱義，教會無權免除罪惡</a:t>
            </a:r>
            <a:endParaRPr lang="en-US" altLang="zh-TW" sz="2800" smtClean="0">
              <a:solidFill>
                <a:srgbClr val="000D26"/>
              </a:solidFill>
            </a:endParaRPr>
          </a:p>
          <a:p>
            <a:pPr eaLnBrk="1" hangingPunct="1">
              <a:lnSpc>
                <a:spcPct val="120000"/>
              </a:lnSpc>
            </a:pPr>
            <a:r>
              <a:rPr lang="zh-TW" altLang="en-US" sz="2800" smtClean="0">
                <a:solidFill>
                  <a:srgbClr val="000D26"/>
                </a:solidFill>
              </a:rPr>
              <a:t>②不需要教會的仲介，否認教會在人們信仰上的干涉</a:t>
            </a:r>
            <a:endParaRPr lang="en-US" altLang="zh-TW" sz="2800" smtClean="0">
              <a:solidFill>
                <a:srgbClr val="000D26"/>
              </a:solidFill>
            </a:endParaRPr>
          </a:p>
        </p:txBody>
      </p:sp>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宗教改革</a:t>
            </a:r>
            <a:endParaRPr lang="zh-TW" altLang="en-US" b="1" dirty="0">
              <a:solidFill>
                <a:schemeClr val="accent2">
                  <a:lumMod val="75000"/>
                </a:schemeClr>
              </a:solidFill>
            </a:endParaRPr>
          </a:p>
        </p:txBody>
      </p:sp>
      <p:sp>
        <p:nvSpPr>
          <p:cNvPr id="5" name="向右箭號 4"/>
          <p:cNvSpPr/>
          <p:nvPr/>
        </p:nvSpPr>
        <p:spPr>
          <a:xfrm>
            <a:off x="1331913" y="5157788"/>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6" name="文字方塊 5"/>
          <p:cNvSpPr txBox="1">
            <a:spLocks noChangeArrowheads="1"/>
          </p:cNvSpPr>
          <p:nvPr/>
        </p:nvSpPr>
        <p:spPr bwMode="auto">
          <a:xfrm>
            <a:off x="2484438" y="5016500"/>
            <a:ext cx="50403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120000"/>
              </a:lnSpc>
            </a:pPr>
            <a:r>
              <a:rPr kumimoji="0" lang="zh-TW" altLang="en-US" sz="3200" b="1">
                <a:solidFill>
                  <a:srgbClr val="C00000"/>
                </a:solidFill>
              </a:rPr>
              <a:t>奪回信仰自由的平等權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內容版面配置區 2"/>
          <p:cNvSpPr>
            <a:spLocks noGrp="1"/>
          </p:cNvSpPr>
          <p:nvPr>
            <p:ph idx="1"/>
          </p:nvPr>
        </p:nvSpPr>
        <p:spPr/>
        <p:txBody>
          <a:bodyPr/>
          <a:lstStyle/>
          <a:p>
            <a:pPr eaLnBrk="1" hangingPunct="1">
              <a:lnSpc>
                <a:spcPct val="150000"/>
              </a:lnSpc>
            </a:pPr>
            <a:r>
              <a:rPr lang="zh-TW" altLang="en-US" sz="3200" smtClean="0">
                <a:solidFill>
                  <a:srgbClr val="000D26"/>
                </a:solidFill>
              </a:rPr>
              <a:t>霍布斯、洛克、盧梭等人的契約論取代君權神授，並批判封建制度，百姓了解到君權神授是假的</a:t>
            </a:r>
            <a:endParaRPr lang="en-US" altLang="zh-TW" sz="3200" smtClean="0">
              <a:solidFill>
                <a:srgbClr val="000D26"/>
              </a:solidFill>
            </a:endParaRPr>
          </a:p>
        </p:txBody>
      </p:sp>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啟蒙運動</a:t>
            </a:r>
            <a:endParaRPr lang="zh-TW" altLang="en-US" b="1" dirty="0">
              <a:solidFill>
                <a:schemeClr val="accent2">
                  <a:lumMod val="75000"/>
                </a:schemeClr>
              </a:solidFill>
            </a:endParaRPr>
          </a:p>
        </p:txBody>
      </p:sp>
      <p:sp>
        <p:nvSpPr>
          <p:cNvPr id="4" name="向右箭號 3"/>
          <p:cNvSpPr/>
          <p:nvPr/>
        </p:nvSpPr>
        <p:spPr>
          <a:xfrm>
            <a:off x="1331913" y="5157788"/>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49157" name="文字方塊 4"/>
          <p:cNvSpPr txBox="1">
            <a:spLocks noChangeArrowheads="1"/>
          </p:cNvSpPr>
          <p:nvPr/>
        </p:nvSpPr>
        <p:spPr bwMode="auto">
          <a:xfrm>
            <a:off x="2195513" y="4949825"/>
            <a:ext cx="58324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120000"/>
              </a:lnSpc>
            </a:pPr>
            <a:r>
              <a:rPr kumimoji="0" lang="zh-TW" altLang="en-US" sz="3600" b="1">
                <a:solidFill>
                  <a:srgbClr val="C00000"/>
                </a:solidFill>
              </a:rPr>
              <a:t>開始追求自由與平等</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4213" y="2133600"/>
            <a:ext cx="7745412" cy="4464050"/>
          </a:xfrm>
        </p:spPr>
        <p:txBody>
          <a:bodyPr rtlCol="0">
            <a:normAutofit/>
          </a:bodyPr>
          <a:lstStyle/>
          <a:p>
            <a:pPr marL="0" indent="0" algn="ctr" eaLnBrk="1" fontAlgn="auto" hangingPunct="1">
              <a:lnSpc>
                <a:spcPct val="150000"/>
              </a:lnSpc>
              <a:spcAft>
                <a:spcPts val="0"/>
              </a:spcAft>
              <a:buFont typeface="Wingdings" panose="05000000000000000000" pitchFamily="2" charset="2"/>
              <a:buNone/>
              <a:defRPr/>
            </a:pPr>
            <a:r>
              <a:rPr lang="zh-TW" altLang="en-US" sz="2800" dirty="0" smtClean="0">
                <a:solidFill>
                  <a:schemeClr val="accent5">
                    <a:lumMod val="75000"/>
                  </a:schemeClr>
                </a:solidFill>
              </a:rPr>
              <a:t>為何有平等</a:t>
            </a:r>
            <a:r>
              <a:rPr lang="en-US" altLang="zh-TW" sz="2800" dirty="0" smtClean="0">
                <a:solidFill>
                  <a:schemeClr val="accent5">
                    <a:lumMod val="75000"/>
                  </a:schemeClr>
                </a:solidFill>
              </a:rPr>
              <a:t>?</a:t>
            </a:r>
          </a:p>
          <a:p>
            <a:pPr marL="0" indent="0" algn="ctr"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大家相互的比較</a:t>
            </a: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便出現了平等。</a:t>
            </a:r>
            <a:endParaRPr lang="en-US" altLang="zh-TW" sz="2800" dirty="0" smtClean="0">
              <a:solidFill>
                <a:schemeClr val="tx1">
                  <a:lumMod val="85000"/>
                  <a:lumOff val="15000"/>
                </a:schemeClr>
              </a:solidFill>
            </a:endParaRPr>
          </a:p>
          <a:p>
            <a:pPr marL="0" indent="0" algn="ctr" eaLnBrk="1" fontAlgn="auto" hangingPunct="1">
              <a:lnSpc>
                <a:spcPct val="150000"/>
              </a:lnSpc>
              <a:spcAft>
                <a:spcPts val="0"/>
              </a:spcAft>
              <a:buFont typeface="Wingdings" panose="05000000000000000000" pitchFamily="2" charset="2"/>
              <a:buNone/>
              <a:defRPr/>
            </a:pPr>
            <a:r>
              <a:rPr lang="zh-TW" altLang="en-US" sz="2800" dirty="0" smtClean="0">
                <a:solidFill>
                  <a:schemeClr val="accent5">
                    <a:lumMod val="75000"/>
                  </a:schemeClr>
                </a:solidFill>
              </a:rPr>
              <a:t>為何要追求平等</a:t>
            </a:r>
            <a:r>
              <a:rPr lang="en-US" altLang="zh-TW" sz="2800" dirty="0" smtClean="0">
                <a:solidFill>
                  <a:schemeClr val="accent5">
                    <a:lumMod val="75000"/>
                  </a:schemeClr>
                </a:solidFill>
              </a:rPr>
              <a:t>?</a:t>
            </a:r>
          </a:p>
          <a:p>
            <a:pPr marL="0" indent="0" algn="ctr"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大家盡了一樣的努力為社會作出貢獻，</a:t>
            </a:r>
            <a:endParaRPr lang="en-US" altLang="zh-TW" sz="2800" dirty="0" smtClean="0">
              <a:solidFill>
                <a:schemeClr val="tx1">
                  <a:lumMod val="85000"/>
                  <a:lumOff val="15000"/>
                </a:schemeClr>
              </a:solidFill>
            </a:endParaRPr>
          </a:p>
          <a:p>
            <a:pPr marL="0" indent="0" algn="ctr"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但得到的待遇卻不同，</a:t>
            </a:r>
            <a:endParaRPr lang="en-US" altLang="zh-TW" sz="2800" dirty="0" smtClean="0">
              <a:solidFill>
                <a:schemeClr val="tx1">
                  <a:lumMod val="85000"/>
                  <a:lumOff val="15000"/>
                </a:schemeClr>
              </a:solidFill>
            </a:endParaRPr>
          </a:p>
          <a:p>
            <a:pPr marL="0" indent="0" algn="ctr" eaLnBrk="1" fontAlgn="auto" hangingPunct="1">
              <a:lnSpc>
                <a:spcPct val="150000"/>
              </a:lnSpc>
              <a:spcAft>
                <a:spcPts val="0"/>
              </a:spcAft>
              <a:buFont typeface="Wingdings" panose="05000000000000000000" pitchFamily="2" charset="2"/>
              <a:buNone/>
              <a:defRPr/>
            </a:pPr>
            <a:r>
              <a:rPr lang="zh-TW" altLang="en-US" sz="2800" dirty="0" smtClean="0">
                <a:solidFill>
                  <a:schemeClr val="tx1">
                    <a:lumMod val="85000"/>
                    <a:lumOff val="15000"/>
                  </a:schemeClr>
                </a:solidFill>
              </a:rPr>
              <a:t>為了要取得平等的待遇。</a:t>
            </a:r>
            <a:endParaRPr lang="zh-TW" altLang="en-US" sz="2800" dirty="0">
              <a:solidFill>
                <a:schemeClr val="tx1">
                  <a:lumMod val="85000"/>
                  <a:lumOff val="15000"/>
                </a:schemeClr>
              </a:solidFill>
            </a:endParaRPr>
          </a:p>
        </p:txBody>
      </p:sp>
      <p:sp>
        <p:nvSpPr>
          <p:cNvPr id="2" name="標題 1"/>
          <p:cNvSpPr>
            <a:spLocks noGrp="1"/>
          </p:cNvSpPr>
          <p:nvPr>
            <p:ph type="title"/>
          </p:nvPr>
        </p:nvSpPr>
        <p:spPr/>
        <p:txBody>
          <a:bodyPr/>
          <a:lstStyle/>
          <a:p>
            <a:pPr eaLnBrk="1" hangingPunct="1"/>
            <a:r>
              <a:rPr lang="zh-TW" altLang="en-US" b="1" smtClean="0"/>
              <a:t>前言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eaLnBrk="1" hangingPunct="1"/>
            <a:r>
              <a:rPr lang="zh-TW" altLang="en-US" smtClean="0">
                <a:solidFill>
                  <a:srgbClr val="000D26"/>
                </a:solidFill>
              </a:rPr>
              <a:t>社會上形成了兩種新的社會階層：</a:t>
            </a:r>
            <a:endParaRPr lang="en-US" altLang="zh-TW" smtClean="0">
              <a:solidFill>
                <a:srgbClr val="000D26"/>
              </a:solidFill>
            </a:endParaRPr>
          </a:p>
          <a:p>
            <a:pPr eaLnBrk="1" hangingPunct="1"/>
            <a:endParaRPr lang="en-US" altLang="zh-TW" smtClean="0">
              <a:solidFill>
                <a:srgbClr val="000D26"/>
              </a:solidFill>
            </a:endParaRPr>
          </a:p>
          <a:p>
            <a:pPr eaLnBrk="1" hangingPunct="1"/>
            <a:endParaRPr lang="en-US" altLang="zh-TW" smtClean="0">
              <a:solidFill>
                <a:srgbClr val="000D26"/>
              </a:solidFill>
            </a:endParaRPr>
          </a:p>
          <a:p>
            <a:pPr eaLnBrk="1" hangingPunct="1"/>
            <a:r>
              <a:rPr lang="zh-TW" altLang="en-US" smtClean="0">
                <a:solidFill>
                  <a:srgbClr val="000D26"/>
                </a:solidFill>
              </a:rPr>
              <a:t>產生新的社會問題：</a:t>
            </a:r>
            <a:br>
              <a:rPr lang="zh-TW" altLang="en-US" smtClean="0">
                <a:solidFill>
                  <a:srgbClr val="000D26"/>
                </a:solidFill>
              </a:rPr>
            </a:br>
            <a:r>
              <a:rPr lang="en-US" altLang="zh-TW" smtClean="0">
                <a:solidFill>
                  <a:srgbClr val="000D26"/>
                </a:solidFill>
              </a:rPr>
              <a:t>A. </a:t>
            </a:r>
            <a:r>
              <a:rPr lang="zh-TW" altLang="en-US" smtClean="0">
                <a:solidFill>
                  <a:srgbClr val="000D26"/>
                </a:solidFill>
              </a:rPr>
              <a:t>貧富不均</a:t>
            </a:r>
            <a:br>
              <a:rPr lang="zh-TW" altLang="en-US" smtClean="0">
                <a:solidFill>
                  <a:srgbClr val="000D26"/>
                </a:solidFill>
              </a:rPr>
            </a:br>
            <a:r>
              <a:rPr lang="en-US" altLang="zh-TW" smtClean="0">
                <a:solidFill>
                  <a:srgbClr val="000D26"/>
                </a:solidFill>
              </a:rPr>
              <a:t>B. </a:t>
            </a:r>
            <a:r>
              <a:rPr lang="zh-TW" altLang="en-US" smtClean="0">
                <a:solidFill>
                  <a:srgbClr val="000D26"/>
                </a:solidFill>
              </a:rPr>
              <a:t>勞工問題 </a:t>
            </a:r>
            <a:r>
              <a:rPr lang="en-US" altLang="zh-TW" smtClean="0">
                <a:solidFill>
                  <a:srgbClr val="000D26"/>
                </a:solidFill>
              </a:rPr>
              <a:t>(</a:t>
            </a:r>
            <a:r>
              <a:rPr lang="zh-TW" altLang="en-US" smtClean="0">
                <a:solidFill>
                  <a:srgbClr val="000D26"/>
                </a:solidFill>
              </a:rPr>
              <a:t>有關心理、生理、工資、教育、福利等問題</a:t>
            </a:r>
            <a:r>
              <a:rPr lang="en-US" altLang="zh-TW" smtClean="0">
                <a:solidFill>
                  <a:srgbClr val="000D26"/>
                </a:solidFill>
              </a:rPr>
              <a:t>) </a:t>
            </a:r>
            <a:endParaRPr lang="zh-TW" altLang="en-US" smtClean="0">
              <a:solidFill>
                <a:srgbClr val="000D26"/>
              </a:solidFill>
            </a:endParaRPr>
          </a:p>
        </p:txBody>
      </p:sp>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工業革命</a:t>
            </a:r>
            <a:endParaRPr lang="zh-TW" altLang="en-US" b="1" dirty="0">
              <a:solidFill>
                <a:schemeClr val="accent2">
                  <a:lumMod val="75000"/>
                </a:schemeClr>
              </a:solidFill>
            </a:endParaRPr>
          </a:p>
        </p:txBody>
      </p:sp>
      <p:sp>
        <p:nvSpPr>
          <p:cNvPr id="5" name="文字方塊 4"/>
          <p:cNvSpPr txBox="1">
            <a:spLocks noChangeArrowheads="1"/>
          </p:cNvSpPr>
          <p:nvPr/>
        </p:nvSpPr>
        <p:spPr bwMode="auto">
          <a:xfrm>
            <a:off x="2124075" y="5210175"/>
            <a:ext cx="5761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b="1">
                <a:solidFill>
                  <a:srgbClr val="C00000"/>
                </a:solidFill>
              </a:rPr>
              <a:t>導致有錢人和窮人的差距更大</a:t>
            </a:r>
          </a:p>
        </p:txBody>
      </p:sp>
      <p:sp>
        <p:nvSpPr>
          <p:cNvPr id="4" name="文字方塊 3"/>
          <p:cNvSpPr txBox="1">
            <a:spLocks noChangeArrowheads="1"/>
          </p:cNvSpPr>
          <p:nvPr/>
        </p:nvSpPr>
        <p:spPr bwMode="auto">
          <a:xfrm>
            <a:off x="1116013" y="2636838"/>
            <a:ext cx="208756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120000"/>
              </a:lnSpc>
            </a:pPr>
            <a:r>
              <a:rPr kumimoji="0" lang="zh-TW" altLang="en-US" sz="2400">
                <a:solidFill>
                  <a:srgbClr val="000D26"/>
                </a:solidFill>
              </a:rPr>
              <a:t>資本家</a:t>
            </a:r>
            <a:endParaRPr kumimoji="0" lang="en-US" altLang="zh-TW" sz="2400">
              <a:solidFill>
                <a:srgbClr val="000D26"/>
              </a:solidFill>
            </a:endParaRPr>
          </a:p>
          <a:p>
            <a:pPr eaLnBrk="1" hangingPunct="1">
              <a:lnSpc>
                <a:spcPct val="120000"/>
              </a:lnSpc>
            </a:pPr>
            <a:r>
              <a:rPr kumimoji="0" lang="zh-TW" altLang="en-US" sz="2400">
                <a:solidFill>
                  <a:srgbClr val="000D26"/>
                </a:solidFill>
              </a:rPr>
              <a:t>勞工</a:t>
            </a:r>
            <a:endParaRPr kumimoji="0" lang="en-US" altLang="zh-TW" sz="2400">
              <a:solidFill>
                <a:srgbClr val="000D26"/>
              </a:solidFill>
            </a:endParaRPr>
          </a:p>
        </p:txBody>
      </p:sp>
      <p:sp>
        <p:nvSpPr>
          <p:cNvPr id="6" name="向右箭號 5"/>
          <p:cNvSpPr/>
          <p:nvPr/>
        </p:nvSpPr>
        <p:spPr>
          <a:xfrm>
            <a:off x="2339975" y="2751138"/>
            <a:ext cx="647700" cy="317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7" name="向右箭號 6"/>
          <p:cNvSpPr/>
          <p:nvPr/>
        </p:nvSpPr>
        <p:spPr>
          <a:xfrm>
            <a:off x="2339975" y="3182938"/>
            <a:ext cx="647700" cy="317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8" name="文字方塊 7"/>
          <p:cNvSpPr txBox="1">
            <a:spLocks noChangeArrowheads="1"/>
          </p:cNvSpPr>
          <p:nvPr/>
        </p:nvSpPr>
        <p:spPr bwMode="auto">
          <a:xfrm>
            <a:off x="3059113" y="2636838"/>
            <a:ext cx="446563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lnSpc>
                <a:spcPct val="120000"/>
              </a:lnSpc>
            </a:pPr>
            <a:r>
              <a:rPr kumimoji="0" lang="zh-TW" altLang="en-US" sz="2400">
                <a:solidFill>
                  <a:srgbClr val="000D26"/>
                </a:solidFill>
              </a:rPr>
              <a:t>取代原本的貴族</a:t>
            </a:r>
            <a:endParaRPr kumimoji="0" lang="en-US" altLang="zh-TW" sz="2400">
              <a:solidFill>
                <a:srgbClr val="000D26"/>
              </a:solidFill>
            </a:endParaRPr>
          </a:p>
          <a:p>
            <a:pPr eaLnBrk="1" hangingPunct="1">
              <a:lnSpc>
                <a:spcPct val="120000"/>
              </a:lnSpc>
            </a:pPr>
            <a:r>
              <a:rPr kumimoji="0" lang="zh-TW" altLang="en-US" sz="2400">
                <a:solidFill>
                  <a:srgbClr val="000D26"/>
                </a:solidFill>
              </a:rPr>
              <a:t>成為被壓榨的對象</a:t>
            </a:r>
            <a:endParaRPr kumimoji="0" lang="en-US" altLang="zh-TW" sz="2400">
              <a:solidFill>
                <a:srgbClr val="000D26"/>
              </a:solidFill>
            </a:endParaRPr>
          </a:p>
        </p:txBody>
      </p:sp>
      <p:sp>
        <p:nvSpPr>
          <p:cNvPr id="9" name="向右箭號 8"/>
          <p:cNvSpPr/>
          <p:nvPr/>
        </p:nvSpPr>
        <p:spPr>
          <a:xfrm>
            <a:off x="1187450" y="5229225"/>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0" name="向右箭號 9"/>
          <p:cNvSpPr/>
          <p:nvPr/>
        </p:nvSpPr>
        <p:spPr>
          <a:xfrm>
            <a:off x="1187450" y="5949950"/>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1" name="文字方塊 10"/>
          <p:cNvSpPr txBox="1">
            <a:spLocks noChangeArrowheads="1"/>
          </p:cNvSpPr>
          <p:nvPr/>
        </p:nvSpPr>
        <p:spPr bwMode="auto">
          <a:xfrm>
            <a:off x="2124075" y="5876925"/>
            <a:ext cx="5761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b="1" u="sng">
                <a:solidFill>
                  <a:srgbClr val="C00000"/>
                </a:solidFill>
              </a:rPr>
              <a:t>形成經濟上的不平等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P spid="4" grpId="0"/>
      <p:bldP spid="6" grpId="0" animBg="1"/>
      <p:bldP spid="7" grpId="0" animBg="1"/>
      <p:bldP spid="8" grpId="0"/>
      <p:bldP spid="9" grpId="0" animBg="1"/>
      <p:bldP spid="10" grpId="0"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eaLnBrk="1" hangingPunct="1">
              <a:lnSpc>
                <a:spcPct val="150000"/>
              </a:lnSpc>
            </a:pPr>
            <a:r>
              <a:rPr lang="zh-TW" altLang="en-US" smtClean="0">
                <a:solidFill>
                  <a:srgbClr val="000D26"/>
                </a:solidFill>
              </a:rPr>
              <a:t>重視分配、反對私有財產及資本主義的一種主張</a:t>
            </a:r>
          </a:p>
          <a:p>
            <a:pPr eaLnBrk="1" hangingPunct="1">
              <a:lnSpc>
                <a:spcPct val="150000"/>
              </a:lnSpc>
            </a:pPr>
            <a:r>
              <a:rPr lang="zh-TW" altLang="en-US" smtClean="0">
                <a:solidFill>
                  <a:srgbClr val="000D26"/>
                </a:solidFill>
              </a:rPr>
              <a:t>興起的原因：</a:t>
            </a:r>
            <a:endParaRPr lang="en-US" altLang="zh-TW" smtClean="0">
              <a:solidFill>
                <a:srgbClr val="000D26"/>
              </a:solidFill>
            </a:endParaRPr>
          </a:p>
          <a:p>
            <a:pPr eaLnBrk="1" hangingPunct="1">
              <a:lnSpc>
                <a:spcPct val="150000"/>
              </a:lnSpc>
            </a:pPr>
            <a:r>
              <a:rPr lang="zh-TW" altLang="en-US" smtClean="0">
                <a:solidFill>
                  <a:srgbClr val="000D26"/>
                </a:solidFill>
              </a:rPr>
              <a:t>工業革命後，生產技術改良，加上資本主義自由競爭的鼓勵→只重生產，不重分配→勞資非常不協調</a:t>
            </a:r>
            <a:endParaRPr lang="en-US" altLang="zh-TW" smtClean="0">
              <a:solidFill>
                <a:srgbClr val="000D26"/>
              </a:solidFill>
            </a:endParaRPr>
          </a:p>
        </p:txBody>
      </p:sp>
      <p:sp>
        <p:nvSpPr>
          <p:cNvPr id="3" name="標題 2"/>
          <p:cNvSpPr>
            <a:spLocks noGrp="1"/>
          </p:cNvSpPr>
          <p:nvPr>
            <p:ph type="title"/>
          </p:nvPr>
        </p:nvSpPr>
        <p:spPr/>
        <p:txBody>
          <a:bodyPr/>
          <a:lstStyle/>
          <a:p>
            <a:pPr eaLnBrk="1" hangingPunct="1"/>
            <a:r>
              <a:rPr lang="zh-TW" altLang="en-US" b="1" smtClean="0"/>
              <a:t>社會主義</a:t>
            </a:r>
          </a:p>
        </p:txBody>
      </p:sp>
      <p:sp>
        <p:nvSpPr>
          <p:cNvPr id="5" name="向右箭號 4"/>
          <p:cNvSpPr/>
          <p:nvPr/>
        </p:nvSpPr>
        <p:spPr>
          <a:xfrm>
            <a:off x="1187450" y="5084763"/>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6" name="文字方塊 5"/>
          <p:cNvSpPr txBox="1">
            <a:spLocks noChangeArrowheads="1"/>
          </p:cNvSpPr>
          <p:nvPr/>
        </p:nvSpPr>
        <p:spPr bwMode="auto">
          <a:xfrm>
            <a:off x="2124075" y="5013325"/>
            <a:ext cx="5761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b="1">
                <a:solidFill>
                  <a:srgbClr val="C00000"/>
                </a:solidFill>
              </a:rPr>
              <a:t>希望改變社會不平等之現象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eaLnBrk="1" hangingPunct="1">
              <a:lnSpc>
                <a:spcPct val="170000"/>
              </a:lnSpc>
            </a:pPr>
            <a:r>
              <a:rPr lang="zh-TW" altLang="en-US" sz="2800" smtClean="0">
                <a:solidFill>
                  <a:srgbClr val="000D26"/>
                </a:solidFill>
              </a:rPr>
              <a:t>馬克思認為只有共產主義社會徹底</a:t>
            </a:r>
            <a:r>
              <a:rPr lang="zh-TW" altLang="en-US" sz="2800" b="1" smtClean="0">
                <a:solidFill>
                  <a:srgbClr val="000D26"/>
                </a:solidFill>
              </a:rPr>
              <a:t>消滅階級上的差異</a:t>
            </a:r>
            <a:r>
              <a:rPr lang="zh-TW" altLang="en-US" sz="2800" smtClean="0">
                <a:solidFill>
                  <a:srgbClr val="000D26"/>
                </a:solidFill>
              </a:rPr>
              <a:t>，並</a:t>
            </a:r>
            <a:r>
              <a:rPr lang="zh-TW" altLang="en-US" sz="2800" b="1" smtClean="0">
                <a:solidFill>
                  <a:srgbClr val="000D26"/>
                </a:solidFill>
              </a:rPr>
              <a:t>廢除私有財產制</a:t>
            </a:r>
            <a:r>
              <a:rPr lang="zh-TW" altLang="en-US" sz="2800" smtClean="0">
                <a:solidFill>
                  <a:srgbClr val="000D26"/>
                </a:solidFill>
              </a:rPr>
              <a:t>，實行「各盡所能、按需分配」的原則時，才能實現實質上的平等。 </a:t>
            </a:r>
          </a:p>
        </p:txBody>
      </p:sp>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馬克思主義</a:t>
            </a:r>
            <a:endParaRPr lang="zh-TW" altLang="en-US" b="1" dirty="0">
              <a:solidFill>
                <a:schemeClr val="accent2">
                  <a:lumMod val="75000"/>
                </a:schemeClr>
              </a:solidFill>
            </a:endParaRPr>
          </a:p>
        </p:txBody>
      </p:sp>
      <p:sp>
        <p:nvSpPr>
          <p:cNvPr id="4" name="向右箭號 3"/>
          <p:cNvSpPr/>
          <p:nvPr/>
        </p:nvSpPr>
        <p:spPr>
          <a:xfrm>
            <a:off x="1187450" y="4868863"/>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a:spLocks noChangeArrowheads="1"/>
          </p:cNvSpPr>
          <p:nvPr/>
        </p:nvSpPr>
        <p:spPr bwMode="auto">
          <a:xfrm>
            <a:off x="2124075" y="4787900"/>
            <a:ext cx="5761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3200" b="1">
                <a:solidFill>
                  <a:srgbClr val="C00000"/>
                </a:solidFill>
              </a:rPr>
              <a:t>消滅一切不平等的道德觀念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eaLnBrk="1" hangingPunct="1">
              <a:lnSpc>
                <a:spcPct val="150000"/>
              </a:lnSpc>
            </a:pPr>
            <a:r>
              <a:rPr lang="zh-TW" altLang="en-US" smtClean="0">
                <a:solidFill>
                  <a:srgbClr val="000D26"/>
                </a:solidFill>
              </a:rPr>
              <a:t>主要成員蕭伯納、韋伯夫婦</a:t>
            </a:r>
          </a:p>
          <a:p>
            <a:pPr eaLnBrk="1" hangingPunct="1">
              <a:lnSpc>
                <a:spcPct val="150000"/>
              </a:lnSpc>
            </a:pPr>
            <a:r>
              <a:rPr lang="zh-TW" altLang="en-US" smtClean="0">
                <a:solidFill>
                  <a:srgbClr val="000D26"/>
                </a:solidFill>
              </a:rPr>
              <a:t>主張以民主漸進溫和的手段來解決問題。</a:t>
            </a:r>
            <a:endParaRPr lang="en-US" altLang="zh-TW" smtClean="0">
              <a:solidFill>
                <a:srgbClr val="000D26"/>
              </a:solidFill>
            </a:endParaRPr>
          </a:p>
          <a:p>
            <a:pPr eaLnBrk="1" hangingPunct="1">
              <a:lnSpc>
                <a:spcPct val="150000"/>
              </a:lnSpc>
            </a:pPr>
            <a:r>
              <a:rPr lang="zh-TW" altLang="en-US" smtClean="0">
                <a:solidFill>
                  <a:srgbClr val="000D26"/>
                </a:solidFill>
              </a:rPr>
              <a:t>期望通過社會各階層的平等，包括平等的財產、社會地位和政治權利的分配而至自由，由實踐平等和自由的理念達至社會合作和互愛的人際關係的理念。</a:t>
            </a:r>
            <a:endParaRPr lang="en-US" altLang="zh-TW" smtClean="0">
              <a:solidFill>
                <a:srgbClr val="000D26"/>
              </a:solidFill>
            </a:endParaRPr>
          </a:p>
        </p:txBody>
      </p:sp>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費邊社會主義</a:t>
            </a:r>
            <a:endParaRPr lang="zh-TW" altLang="en-US" b="1" dirty="0">
              <a:solidFill>
                <a:schemeClr val="accent2">
                  <a:lumMod val="75000"/>
                </a:schemeClr>
              </a:solidFill>
            </a:endParaRPr>
          </a:p>
        </p:txBody>
      </p:sp>
      <p:sp>
        <p:nvSpPr>
          <p:cNvPr id="4" name="向右箭號 3"/>
          <p:cNvSpPr/>
          <p:nvPr/>
        </p:nvSpPr>
        <p:spPr>
          <a:xfrm>
            <a:off x="1187450" y="5516563"/>
            <a:ext cx="863600" cy="4333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a:spLocks noChangeArrowheads="1"/>
          </p:cNvSpPr>
          <p:nvPr/>
        </p:nvSpPr>
        <p:spPr bwMode="auto">
          <a:xfrm>
            <a:off x="2124075" y="5497513"/>
            <a:ext cx="5761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b="1">
                <a:solidFill>
                  <a:srgbClr val="C00000"/>
                </a:solidFill>
              </a:rPr>
              <a:t>福利國家的理念</a:t>
            </a:r>
          </a:p>
        </p:txBody>
      </p:sp>
      <p:sp>
        <p:nvSpPr>
          <p:cNvPr id="6" name="向右箭號 5"/>
          <p:cNvSpPr/>
          <p:nvPr/>
        </p:nvSpPr>
        <p:spPr>
          <a:xfrm>
            <a:off x="6732588" y="3071813"/>
            <a:ext cx="571500" cy="3571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7" name="文字方塊 6"/>
          <p:cNvSpPr txBox="1">
            <a:spLocks noChangeArrowheads="1"/>
          </p:cNvSpPr>
          <p:nvPr/>
        </p:nvSpPr>
        <p:spPr bwMode="auto">
          <a:xfrm>
            <a:off x="7308850" y="2924175"/>
            <a:ext cx="2303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b="1">
                <a:solidFill>
                  <a:srgbClr val="C00000"/>
                </a:solidFill>
              </a:rPr>
              <a:t>立法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P spid="5" grpId="0"/>
      <p:bldP spid="6"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比較</a:t>
            </a:r>
            <a:endParaRPr lang="zh-TW" altLang="en-US" b="1" dirty="0">
              <a:solidFill>
                <a:schemeClr val="accent2">
                  <a:lumMod val="75000"/>
                </a:schemeClr>
              </a:solidFill>
            </a:endParaRPr>
          </a:p>
        </p:txBody>
      </p:sp>
      <p:sp>
        <p:nvSpPr>
          <p:cNvPr id="4" name="文字版面配置區 3"/>
          <p:cNvSpPr>
            <a:spLocks noGrp="1"/>
          </p:cNvSpPr>
          <p:nvPr>
            <p:ph type="body" idx="1"/>
          </p:nvPr>
        </p:nvSpPr>
        <p:spPr>
          <a:xfrm>
            <a:off x="684213" y="2239963"/>
            <a:ext cx="3816350" cy="658812"/>
          </a:xfrm>
        </p:spPr>
        <p:txBody>
          <a:bodyPr rtlCol="0">
            <a:normAutofit/>
          </a:bodyPr>
          <a:lstStyle/>
          <a:p>
            <a:pPr eaLnBrk="1" fontAlgn="auto" hangingPunct="1">
              <a:spcAft>
                <a:spcPts val="0"/>
              </a:spcAft>
              <a:defRPr/>
            </a:pPr>
            <a:r>
              <a:rPr lang="zh-TW" altLang="en-US" sz="3600" b="1" dirty="0" smtClean="0">
                <a:solidFill>
                  <a:schemeClr val="accent2">
                    <a:lumMod val="75000"/>
                  </a:schemeClr>
                </a:solidFill>
              </a:rPr>
              <a:t>馬克思主義</a:t>
            </a:r>
            <a:endParaRPr lang="zh-TW" altLang="en-US" sz="3600" b="1" dirty="0">
              <a:solidFill>
                <a:schemeClr val="accent2">
                  <a:lumMod val="75000"/>
                </a:schemeClr>
              </a:solidFill>
            </a:endParaRPr>
          </a:p>
        </p:txBody>
      </p:sp>
      <p:sp>
        <p:nvSpPr>
          <p:cNvPr id="5" name="內容版面配置區 4"/>
          <p:cNvSpPr>
            <a:spLocks noGrp="1"/>
          </p:cNvSpPr>
          <p:nvPr>
            <p:ph sz="half" idx="2"/>
          </p:nvPr>
        </p:nvSpPr>
        <p:spPr>
          <a:xfrm>
            <a:off x="688975" y="2947988"/>
            <a:ext cx="3803650" cy="3171825"/>
          </a:xfrm>
        </p:spPr>
        <p:txBody>
          <a:bodyPr/>
          <a:lstStyle/>
          <a:p>
            <a:pPr eaLnBrk="1" hangingPunct="1">
              <a:lnSpc>
                <a:spcPct val="130000"/>
              </a:lnSpc>
            </a:pPr>
            <a:r>
              <a:rPr lang="zh-TW" altLang="en-US" smtClean="0">
                <a:solidFill>
                  <a:srgbClr val="000D26"/>
                </a:solidFill>
              </a:rPr>
              <a:t>較激進</a:t>
            </a:r>
            <a:endParaRPr lang="en-US" altLang="zh-TW" smtClean="0">
              <a:solidFill>
                <a:srgbClr val="000D26"/>
              </a:solidFill>
            </a:endParaRPr>
          </a:p>
          <a:p>
            <a:pPr eaLnBrk="1" hangingPunct="1">
              <a:lnSpc>
                <a:spcPct val="130000"/>
              </a:lnSpc>
            </a:pPr>
            <a:r>
              <a:rPr lang="zh-TW" altLang="en-US" smtClean="0">
                <a:solidFill>
                  <a:srgbClr val="000D26"/>
                </a:solidFill>
              </a:rPr>
              <a:t>手段：以暴力革命</a:t>
            </a:r>
            <a:endParaRPr lang="en-US" altLang="zh-TW" smtClean="0">
              <a:solidFill>
                <a:srgbClr val="000D26"/>
              </a:solidFill>
            </a:endParaRPr>
          </a:p>
          <a:p>
            <a:pPr eaLnBrk="1" hangingPunct="1">
              <a:lnSpc>
                <a:spcPct val="130000"/>
              </a:lnSpc>
            </a:pPr>
            <a:r>
              <a:rPr lang="zh-TW" altLang="en-US" smtClean="0">
                <a:solidFill>
                  <a:srgbClr val="000D26"/>
                </a:solidFill>
              </a:rPr>
              <a:t>主張：消滅階級上的差異，並廢除私有財產制</a:t>
            </a:r>
          </a:p>
        </p:txBody>
      </p:sp>
      <p:sp>
        <p:nvSpPr>
          <p:cNvPr id="6" name="文字版面配置區 5"/>
          <p:cNvSpPr>
            <a:spLocks noGrp="1"/>
          </p:cNvSpPr>
          <p:nvPr>
            <p:ph type="body" sz="quarter" idx="3"/>
          </p:nvPr>
        </p:nvSpPr>
        <p:spPr>
          <a:xfrm>
            <a:off x="4643438" y="2239963"/>
            <a:ext cx="3806825" cy="658812"/>
          </a:xfrm>
        </p:spPr>
        <p:txBody>
          <a:bodyPr rtlCol="0">
            <a:normAutofit/>
          </a:bodyPr>
          <a:lstStyle/>
          <a:p>
            <a:pPr eaLnBrk="1" fontAlgn="auto" hangingPunct="1">
              <a:spcAft>
                <a:spcPts val="0"/>
              </a:spcAft>
              <a:defRPr/>
            </a:pPr>
            <a:r>
              <a:rPr lang="zh-TW" altLang="en-US" sz="3600" b="1" dirty="0" smtClean="0">
                <a:solidFill>
                  <a:schemeClr val="accent2">
                    <a:lumMod val="75000"/>
                  </a:schemeClr>
                </a:solidFill>
              </a:rPr>
              <a:t>費邊社會主義</a:t>
            </a:r>
            <a:endParaRPr lang="zh-TW" altLang="en-US" sz="3600" b="1" dirty="0">
              <a:solidFill>
                <a:schemeClr val="accent2">
                  <a:lumMod val="75000"/>
                </a:schemeClr>
              </a:solidFill>
            </a:endParaRPr>
          </a:p>
        </p:txBody>
      </p:sp>
      <p:sp>
        <p:nvSpPr>
          <p:cNvPr id="7" name="內容版面配置區 6"/>
          <p:cNvSpPr>
            <a:spLocks noGrp="1"/>
          </p:cNvSpPr>
          <p:nvPr>
            <p:ph sz="quarter" idx="4"/>
          </p:nvPr>
        </p:nvSpPr>
        <p:spPr>
          <a:xfrm>
            <a:off x="4645025" y="2944813"/>
            <a:ext cx="3800475" cy="3171825"/>
          </a:xfrm>
        </p:spPr>
        <p:txBody>
          <a:bodyPr/>
          <a:lstStyle/>
          <a:p>
            <a:pPr eaLnBrk="1" hangingPunct="1">
              <a:lnSpc>
                <a:spcPct val="110000"/>
              </a:lnSpc>
            </a:pPr>
            <a:r>
              <a:rPr lang="zh-TW" altLang="en-US" smtClean="0">
                <a:solidFill>
                  <a:srgbClr val="000D26"/>
                </a:solidFill>
              </a:rPr>
              <a:t>較溫和</a:t>
            </a:r>
            <a:endParaRPr lang="en-US" altLang="zh-TW" smtClean="0">
              <a:solidFill>
                <a:srgbClr val="000D26"/>
              </a:solidFill>
            </a:endParaRPr>
          </a:p>
          <a:p>
            <a:pPr eaLnBrk="1" hangingPunct="1">
              <a:lnSpc>
                <a:spcPct val="110000"/>
              </a:lnSpc>
            </a:pPr>
            <a:r>
              <a:rPr lang="zh-TW" altLang="en-US" smtClean="0">
                <a:solidFill>
                  <a:srgbClr val="000D26"/>
                </a:solidFill>
              </a:rPr>
              <a:t>手段：以立法方式</a:t>
            </a:r>
            <a:endParaRPr lang="en-US" altLang="zh-TW" smtClean="0">
              <a:solidFill>
                <a:srgbClr val="000D26"/>
              </a:solidFill>
            </a:endParaRPr>
          </a:p>
          <a:p>
            <a:pPr eaLnBrk="1" hangingPunct="1">
              <a:lnSpc>
                <a:spcPct val="110000"/>
              </a:lnSpc>
            </a:pPr>
            <a:r>
              <a:rPr lang="zh-TW" altLang="en-US" smtClean="0">
                <a:solidFill>
                  <a:srgbClr val="000D26"/>
                </a:solidFill>
              </a:rPr>
              <a:t>主張：平等和自由的理念達至社會合作和互愛的人際關係的理念</a:t>
            </a:r>
          </a:p>
          <a:p>
            <a:pPr eaLnBrk="1" hangingPunct="1"/>
            <a:endParaRPr lang="zh-TW" altLang="en-US" smtClean="0">
              <a:solidFill>
                <a:srgbClr val="000D26"/>
              </a:solidFill>
            </a:endParaRPr>
          </a:p>
        </p:txBody>
      </p:sp>
      <p:sp>
        <p:nvSpPr>
          <p:cNvPr id="10" name="文字方塊 9"/>
          <p:cNvSpPr txBox="1">
            <a:spLocks noChangeArrowheads="1"/>
          </p:cNvSpPr>
          <p:nvPr/>
        </p:nvSpPr>
        <p:spPr bwMode="auto">
          <a:xfrm>
            <a:off x="1763713" y="5732463"/>
            <a:ext cx="338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b="1">
                <a:solidFill>
                  <a:srgbClr val="C00000"/>
                </a:solidFill>
              </a:rPr>
              <a:t>共產國家</a:t>
            </a:r>
          </a:p>
        </p:txBody>
      </p:sp>
      <p:sp>
        <p:nvSpPr>
          <p:cNvPr id="11" name="向右箭號 10"/>
          <p:cNvSpPr/>
          <p:nvPr/>
        </p:nvSpPr>
        <p:spPr>
          <a:xfrm>
            <a:off x="900113" y="5813425"/>
            <a:ext cx="863600" cy="4333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 name="文字方塊 11"/>
          <p:cNvSpPr txBox="1">
            <a:spLocks noChangeArrowheads="1"/>
          </p:cNvSpPr>
          <p:nvPr/>
        </p:nvSpPr>
        <p:spPr bwMode="auto">
          <a:xfrm>
            <a:off x="827088" y="5300663"/>
            <a:ext cx="1081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b="1">
                <a:solidFill>
                  <a:srgbClr val="C00000"/>
                </a:solidFill>
              </a:rPr>
              <a:t>形成</a:t>
            </a:r>
          </a:p>
        </p:txBody>
      </p:sp>
      <p:sp>
        <p:nvSpPr>
          <p:cNvPr id="13" name="文字方塊 12"/>
          <p:cNvSpPr txBox="1">
            <a:spLocks noChangeArrowheads="1"/>
          </p:cNvSpPr>
          <p:nvPr/>
        </p:nvSpPr>
        <p:spPr bwMode="auto">
          <a:xfrm>
            <a:off x="5867400" y="5713413"/>
            <a:ext cx="338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b="1">
                <a:solidFill>
                  <a:srgbClr val="C00000"/>
                </a:solidFill>
              </a:rPr>
              <a:t>福利國家</a:t>
            </a:r>
          </a:p>
        </p:txBody>
      </p:sp>
      <p:sp>
        <p:nvSpPr>
          <p:cNvPr id="14" name="向右箭號 13"/>
          <p:cNvSpPr/>
          <p:nvPr/>
        </p:nvSpPr>
        <p:spPr>
          <a:xfrm>
            <a:off x="5003800" y="5794375"/>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 name="文字方塊 14"/>
          <p:cNvSpPr txBox="1">
            <a:spLocks noChangeArrowheads="1"/>
          </p:cNvSpPr>
          <p:nvPr/>
        </p:nvSpPr>
        <p:spPr bwMode="auto">
          <a:xfrm>
            <a:off x="4932363" y="5281613"/>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b="1">
                <a:solidFill>
                  <a:srgbClr val="C00000"/>
                </a:solidFill>
              </a:rPr>
              <a:t>形成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1000"/>
                                        <p:tgtEl>
                                          <p:spTgt spid="7">
                                            <p:txEl>
                                              <p:pRg st="0" end="0"/>
                                            </p:txEl>
                                          </p:spTgt>
                                        </p:tgtEl>
                                      </p:cBhvr>
                                    </p:animEffect>
                                    <p:anim calcmode="lin" valueType="num">
                                      <p:cBhvr>
                                        <p:cTn id="4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fade">
                                      <p:cBhvr>
                                        <p:cTn id="48" dur="1000"/>
                                        <p:tgtEl>
                                          <p:spTgt spid="7">
                                            <p:txEl>
                                              <p:pRg st="1" end="1"/>
                                            </p:txEl>
                                          </p:spTgt>
                                        </p:tgtEl>
                                      </p:cBhvr>
                                    </p:animEffect>
                                    <p:anim calcmode="lin" valueType="num">
                                      <p:cBhvr>
                                        <p:cTn id="4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fade">
                                      <p:cBhvr>
                                        <p:cTn id="55" dur="1000"/>
                                        <p:tgtEl>
                                          <p:spTgt spid="7">
                                            <p:txEl>
                                              <p:pRg st="2" end="2"/>
                                            </p:txEl>
                                          </p:spTgt>
                                        </p:tgtEl>
                                      </p:cBhvr>
                                    </p:animEffect>
                                    <p:anim calcmode="lin" valueType="num">
                                      <p:cBhvr>
                                        <p:cTn id="5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2" end="2"/>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1000"/>
                                        <p:tgtEl>
                                          <p:spTgt spid="15"/>
                                        </p:tgtEl>
                                      </p:cBhvr>
                                    </p:animEffect>
                                    <p:anim calcmode="lin" valueType="num">
                                      <p:cBhvr>
                                        <p:cTn id="86" dur="1000" fill="hold"/>
                                        <p:tgtEl>
                                          <p:spTgt spid="15"/>
                                        </p:tgtEl>
                                        <p:attrNameLst>
                                          <p:attrName>ppt_x</p:attrName>
                                        </p:attrNameLst>
                                      </p:cBhvr>
                                      <p:tavLst>
                                        <p:tav tm="0">
                                          <p:val>
                                            <p:strVal val="#ppt_x"/>
                                          </p:val>
                                        </p:tav>
                                        <p:tav tm="100000">
                                          <p:val>
                                            <p:strVal val="#ppt_x"/>
                                          </p:val>
                                        </p:tav>
                                      </p:tavLst>
                                    </p:anim>
                                    <p:anim calcmode="lin" valueType="num">
                                      <p:cBhvr>
                                        <p:cTn id="8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P spid="6" grpId="0" build="p"/>
      <p:bldP spid="7" grpId="0" build="p"/>
      <p:bldP spid="10" grpId="0"/>
      <p:bldP spid="11" grpId="0" animBg="1"/>
      <p:bldP spid="12" grpId="0"/>
      <p:bldP spid="13" grpId="0"/>
      <p:bldP spid="14" grpId="0" animBg="1"/>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0"/>
            <a:ext cx="9144000" cy="6858000"/>
          </a:xfrm>
        </p:spPr>
        <p:txBody>
          <a:bodyPr rtlCol="0">
            <a:noAutofit/>
          </a:bodyPr>
          <a:lstStyle/>
          <a:p>
            <a:pPr eaLnBrk="1" fontAlgn="auto" hangingPunct="1">
              <a:spcAft>
                <a:spcPts val="0"/>
              </a:spcAft>
              <a:defRPr/>
            </a:pPr>
            <a:r>
              <a:rPr lang="zh-TW" altLang="en-US" sz="7200" b="1" dirty="0" smtClean="0">
                <a:solidFill>
                  <a:schemeClr val="accent2">
                    <a:lumMod val="75000"/>
                  </a:schemeClr>
                </a:solidFill>
              </a:rPr>
              <a:t>東方</a:t>
            </a:r>
            <a:endParaRPr lang="zh-TW" altLang="en-US" sz="72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rtlCol="0">
            <a:normAutofit/>
          </a:bodyPr>
          <a:lstStyle/>
          <a:p>
            <a:pPr marL="365760" indent="-365760" eaLnBrk="1" fontAlgn="auto" hangingPunct="1">
              <a:lnSpc>
                <a:spcPct val="120000"/>
              </a:lnSpc>
              <a:spcAft>
                <a:spcPts val="0"/>
              </a:spcAft>
              <a:defRPr/>
            </a:pPr>
            <a:r>
              <a:rPr lang="zh-TW" altLang="en-US" dirty="0">
                <a:solidFill>
                  <a:srgbClr val="000D26"/>
                </a:solidFill>
              </a:rPr>
              <a:t>太平天國利用「萬國的男女都是上帝的子女」的宗教觀念，提倡</a:t>
            </a:r>
            <a:r>
              <a:rPr lang="zh-TW" altLang="en-US" b="1" dirty="0">
                <a:solidFill>
                  <a:srgbClr val="C00000"/>
                </a:solidFill>
              </a:rPr>
              <a:t>男女平等</a:t>
            </a:r>
            <a:r>
              <a:rPr lang="zh-TW" altLang="en-US" dirty="0">
                <a:solidFill>
                  <a:srgbClr val="000D26"/>
                </a:solidFill>
              </a:rPr>
              <a:t>的政策</a:t>
            </a:r>
            <a:r>
              <a:rPr lang="zh-TW" altLang="en-US" dirty="0" smtClean="0">
                <a:solidFill>
                  <a:srgbClr val="000D26"/>
                </a:solidFill>
              </a:rPr>
              <a:t>。</a:t>
            </a:r>
            <a:endParaRPr lang="en-US" altLang="zh-TW" dirty="0" smtClean="0">
              <a:solidFill>
                <a:srgbClr val="000D26"/>
              </a:solidFill>
            </a:endParaRPr>
          </a:p>
          <a:p>
            <a:pPr marL="365760" indent="-365760" eaLnBrk="1" fontAlgn="auto" hangingPunct="1">
              <a:lnSpc>
                <a:spcPct val="120000"/>
              </a:lnSpc>
              <a:spcAft>
                <a:spcPts val="0"/>
              </a:spcAft>
              <a:defRPr/>
            </a:pPr>
            <a:r>
              <a:rPr lang="zh-TW" altLang="en-US" dirty="0" smtClean="0">
                <a:solidFill>
                  <a:srgbClr val="000D26"/>
                </a:solidFill>
              </a:rPr>
              <a:t>推行</a:t>
            </a:r>
            <a:r>
              <a:rPr lang="zh-TW" altLang="en-US" dirty="0">
                <a:solidFill>
                  <a:srgbClr val="000D26"/>
                </a:solidFill>
              </a:rPr>
              <a:t>了</a:t>
            </a:r>
            <a:r>
              <a:rPr lang="zh-TW" altLang="en-US" dirty="0" smtClean="0">
                <a:solidFill>
                  <a:srgbClr val="000D26"/>
                </a:solidFill>
              </a:rPr>
              <a:t>一連串的政策：</a:t>
            </a:r>
            <a:endParaRPr lang="en-US" altLang="zh-TW" dirty="0" smtClean="0">
              <a:solidFill>
                <a:srgbClr val="000D26"/>
              </a:solidFill>
            </a:endParaRPr>
          </a:p>
          <a:p>
            <a:pPr marL="514350" indent="-514350" eaLnBrk="1" fontAlgn="auto" hangingPunct="1">
              <a:lnSpc>
                <a:spcPct val="120000"/>
              </a:lnSpc>
              <a:spcAft>
                <a:spcPts val="0"/>
              </a:spcAft>
              <a:buFont typeface="+mj-lt"/>
              <a:buAutoNum type="arabicPeriod"/>
              <a:defRPr/>
            </a:pPr>
            <a:r>
              <a:rPr lang="zh-TW" altLang="en-US" dirty="0">
                <a:solidFill>
                  <a:srgbClr val="000D26"/>
                </a:solidFill>
              </a:rPr>
              <a:t>廢除封建的買賣婚姻</a:t>
            </a:r>
            <a:r>
              <a:rPr lang="zh-TW" altLang="en-US" dirty="0" smtClean="0">
                <a:solidFill>
                  <a:srgbClr val="000D26"/>
                </a:solidFill>
              </a:rPr>
              <a:t>制</a:t>
            </a:r>
            <a:endParaRPr lang="en-US" altLang="zh-TW" dirty="0" smtClean="0">
              <a:solidFill>
                <a:srgbClr val="000D26"/>
              </a:solidFill>
            </a:endParaRPr>
          </a:p>
          <a:p>
            <a:pPr marL="514350" indent="-514350" eaLnBrk="1" fontAlgn="auto" hangingPunct="1">
              <a:lnSpc>
                <a:spcPct val="120000"/>
              </a:lnSpc>
              <a:spcAft>
                <a:spcPts val="0"/>
              </a:spcAft>
              <a:buFont typeface="+mj-lt"/>
              <a:buAutoNum type="arabicPeriod"/>
              <a:defRPr/>
            </a:pPr>
            <a:r>
              <a:rPr lang="zh-TW" altLang="en-US" dirty="0">
                <a:solidFill>
                  <a:srgbClr val="000D26"/>
                </a:solidFill>
              </a:rPr>
              <a:t>反對守寡與</a:t>
            </a:r>
            <a:r>
              <a:rPr lang="zh-TW" altLang="en-US" dirty="0" smtClean="0">
                <a:solidFill>
                  <a:srgbClr val="000D26"/>
                </a:solidFill>
              </a:rPr>
              <a:t>纏足</a:t>
            </a:r>
            <a:endParaRPr lang="en-US" altLang="zh-TW" dirty="0" smtClean="0">
              <a:solidFill>
                <a:srgbClr val="000D26"/>
              </a:solidFill>
            </a:endParaRPr>
          </a:p>
          <a:p>
            <a:pPr marL="514350" indent="-514350" eaLnBrk="1" fontAlgn="auto" hangingPunct="1">
              <a:lnSpc>
                <a:spcPct val="120000"/>
              </a:lnSpc>
              <a:spcAft>
                <a:spcPts val="0"/>
              </a:spcAft>
              <a:buFont typeface="+mj-lt"/>
              <a:buAutoNum type="arabicPeriod"/>
              <a:defRPr/>
            </a:pPr>
            <a:r>
              <a:rPr lang="zh-TW" altLang="en-US" dirty="0" smtClean="0">
                <a:solidFill>
                  <a:srgbClr val="000D26"/>
                </a:solidFill>
              </a:rPr>
              <a:t>設</a:t>
            </a:r>
            <a:r>
              <a:rPr lang="zh-TW" altLang="en-US" dirty="0">
                <a:solidFill>
                  <a:srgbClr val="000D26"/>
                </a:solidFill>
              </a:rPr>
              <a:t>女試、女</a:t>
            </a:r>
            <a:r>
              <a:rPr lang="zh-TW" altLang="en-US" dirty="0" smtClean="0">
                <a:solidFill>
                  <a:srgbClr val="000D26"/>
                </a:solidFill>
              </a:rPr>
              <a:t>官</a:t>
            </a:r>
            <a:endParaRPr lang="en-US" altLang="zh-TW" dirty="0" smtClean="0">
              <a:solidFill>
                <a:srgbClr val="000D26"/>
              </a:solidFill>
            </a:endParaRPr>
          </a:p>
          <a:p>
            <a:pPr marL="514350" indent="-514350" eaLnBrk="1" fontAlgn="auto" hangingPunct="1">
              <a:lnSpc>
                <a:spcPct val="120000"/>
              </a:lnSpc>
              <a:spcAft>
                <a:spcPts val="0"/>
              </a:spcAft>
              <a:buFont typeface="+mj-lt"/>
              <a:buAutoNum type="arabicPeriod"/>
              <a:defRPr/>
            </a:pPr>
            <a:r>
              <a:rPr lang="zh-TW" altLang="en-US" dirty="0">
                <a:solidFill>
                  <a:srgbClr val="000D26"/>
                </a:solidFill>
              </a:rPr>
              <a:t>婦女在經濟上享有授田的權利</a:t>
            </a:r>
          </a:p>
        </p:txBody>
      </p:sp>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太平天國</a:t>
            </a:r>
            <a:endParaRPr lang="zh-TW" altLang="en-US" b="1" dirty="0">
              <a:solidFill>
                <a:schemeClr val="accent2">
                  <a:lumMod val="75000"/>
                </a:schemeClr>
              </a:solidFill>
            </a:endParaRPr>
          </a:p>
        </p:txBody>
      </p:sp>
      <p:sp>
        <p:nvSpPr>
          <p:cNvPr id="4" name="向右箭號 3"/>
          <p:cNvSpPr/>
          <p:nvPr/>
        </p:nvSpPr>
        <p:spPr>
          <a:xfrm>
            <a:off x="900113" y="5876925"/>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a:spLocks noChangeArrowheads="1"/>
          </p:cNvSpPr>
          <p:nvPr/>
        </p:nvSpPr>
        <p:spPr bwMode="auto">
          <a:xfrm>
            <a:off x="1835150" y="5857875"/>
            <a:ext cx="2089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b="1">
                <a:solidFill>
                  <a:srgbClr val="C00000"/>
                </a:solidFill>
              </a:rPr>
              <a:t>男女平等</a:t>
            </a:r>
          </a:p>
        </p:txBody>
      </p:sp>
      <p:sp>
        <p:nvSpPr>
          <p:cNvPr id="6" name="雲朵形 5"/>
          <p:cNvSpPr/>
          <p:nvPr/>
        </p:nvSpPr>
        <p:spPr>
          <a:xfrm>
            <a:off x="1079500" y="1287463"/>
            <a:ext cx="6985000" cy="42830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a:p>
        </p:txBody>
      </p:sp>
      <p:sp>
        <p:nvSpPr>
          <p:cNvPr id="7" name="文字方塊 6"/>
          <p:cNvSpPr txBox="1">
            <a:spLocks noChangeArrowheads="1"/>
          </p:cNvSpPr>
          <p:nvPr/>
        </p:nvSpPr>
        <p:spPr bwMode="auto">
          <a:xfrm>
            <a:off x="2447925" y="2644775"/>
            <a:ext cx="42481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3200">
                <a:solidFill>
                  <a:srgbClr val="000D26"/>
                </a:solidFill>
              </a:rPr>
              <a:t>實際上：</a:t>
            </a:r>
            <a:endParaRPr kumimoji="0" lang="en-US" altLang="zh-TW" sz="3200">
              <a:solidFill>
                <a:srgbClr val="000D26"/>
              </a:solidFill>
            </a:endParaRPr>
          </a:p>
          <a:p>
            <a:pPr eaLnBrk="1" hangingPunct="1"/>
            <a:r>
              <a:rPr kumimoji="0" lang="zh-TW" altLang="en-US" sz="3200">
                <a:solidFill>
                  <a:srgbClr val="000D26"/>
                </a:solidFill>
              </a:rPr>
              <a:t>男人依舊三妻四妾</a:t>
            </a:r>
            <a:endParaRPr kumimoji="0" lang="en-US" altLang="zh-TW" sz="3200">
              <a:solidFill>
                <a:srgbClr val="000D26"/>
              </a:solidFill>
            </a:endParaRPr>
          </a:p>
          <a:p>
            <a:pPr eaLnBrk="1" hangingPunct="1"/>
            <a:r>
              <a:rPr kumimoji="0" lang="zh-TW" altLang="en-US" sz="3200">
                <a:solidFill>
                  <a:srgbClr val="000D26"/>
                </a:solidFill>
              </a:rPr>
              <a:t>只是制度上平等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anim calcmode="lin" valueType="num">
                                      <p:cBhvr>
                                        <p:cTn id="67" dur="1000" fill="hold"/>
                                        <p:tgtEl>
                                          <p:spTgt spid="6"/>
                                        </p:tgtEl>
                                        <p:attrNameLst>
                                          <p:attrName>ppt_x</p:attrName>
                                        </p:attrNameLst>
                                      </p:cBhvr>
                                      <p:tavLst>
                                        <p:tav tm="0">
                                          <p:val>
                                            <p:strVal val="#ppt_x"/>
                                          </p:val>
                                        </p:tav>
                                        <p:tav tm="100000">
                                          <p:val>
                                            <p:strVal val="#ppt_x"/>
                                          </p:val>
                                        </p:tav>
                                      </p:tavLst>
                                    </p:anim>
                                    <p:anim calcmode="lin" valueType="num">
                                      <p:cBhvr>
                                        <p:cTn id="68" dur="1000" fill="hold"/>
                                        <p:tgtEl>
                                          <p:spTgt spid="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P spid="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58838" y="2216150"/>
            <a:ext cx="7745412" cy="3876675"/>
          </a:xfrm>
        </p:spPr>
        <p:txBody>
          <a:bodyPr rtlCol="0">
            <a:normAutofit/>
          </a:bodyPr>
          <a:lstStyle/>
          <a:p>
            <a:pPr marL="365760" indent="-365760" eaLnBrk="1" fontAlgn="auto" hangingPunct="1">
              <a:lnSpc>
                <a:spcPct val="110000"/>
              </a:lnSpc>
              <a:spcAft>
                <a:spcPts val="0"/>
              </a:spcAft>
              <a:defRPr/>
            </a:pPr>
            <a:r>
              <a:rPr lang="zh-TW" altLang="en-US" sz="2800" dirty="0">
                <a:solidFill>
                  <a:srgbClr val="000D26"/>
                </a:solidFill>
              </a:rPr>
              <a:t>背景：中國以戰勝國身份出席巴黎和會，在會中提出收回山東權益，唯和會偏袒日本，否決中國的提議，加上當時西方思想的傳入</a:t>
            </a:r>
            <a:endParaRPr lang="en-US" altLang="zh-TW" sz="2800" dirty="0">
              <a:solidFill>
                <a:srgbClr val="000D26"/>
              </a:solidFill>
            </a:endParaRPr>
          </a:p>
          <a:p>
            <a:pPr marL="365760" indent="-365760" eaLnBrk="1" fontAlgn="auto" hangingPunct="1">
              <a:lnSpc>
                <a:spcPct val="110000"/>
              </a:lnSpc>
              <a:spcAft>
                <a:spcPts val="0"/>
              </a:spcAft>
              <a:defRPr/>
            </a:pPr>
            <a:r>
              <a:rPr lang="zh-TW" altLang="en-US" sz="2800" dirty="0">
                <a:solidFill>
                  <a:srgbClr val="000D26"/>
                </a:solidFill>
              </a:rPr>
              <a:t>結果：</a:t>
            </a:r>
            <a:endParaRPr lang="en-US" altLang="zh-TW" sz="2800" dirty="0">
              <a:solidFill>
                <a:srgbClr val="000D26"/>
              </a:solidFill>
            </a:endParaRPr>
          </a:p>
          <a:p>
            <a:pPr marL="514350" indent="-514350" eaLnBrk="1" fontAlgn="auto" hangingPunct="1">
              <a:lnSpc>
                <a:spcPct val="110000"/>
              </a:lnSpc>
              <a:spcAft>
                <a:spcPts val="0"/>
              </a:spcAft>
              <a:buFont typeface="+mj-lt"/>
              <a:buAutoNum type="arabicPeriod"/>
              <a:defRPr/>
            </a:pPr>
            <a:r>
              <a:rPr lang="zh-TW" altLang="en-US" sz="2800" dirty="0">
                <a:solidFill>
                  <a:srgbClr val="000D26"/>
                </a:solidFill>
              </a:rPr>
              <a:t>主張男女教育平等</a:t>
            </a:r>
            <a:endParaRPr lang="en-US" altLang="zh-TW" sz="2800" dirty="0">
              <a:solidFill>
                <a:srgbClr val="000D26"/>
              </a:solidFill>
            </a:endParaRPr>
          </a:p>
          <a:p>
            <a:pPr marL="514350" indent="-514350" eaLnBrk="1" fontAlgn="auto" hangingPunct="1">
              <a:lnSpc>
                <a:spcPct val="110000"/>
              </a:lnSpc>
              <a:spcAft>
                <a:spcPts val="0"/>
              </a:spcAft>
              <a:buFont typeface="+mj-lt"/>
              <a:buAutoNum type="arabicPeriod"/>
              <a:defRPr/>
            </a:pPr>
            <a:r>
              <a:rPr lang="zh-TW" altLang="en-US" sz="2800" dirty="0">
                <a:solidFill>
                  <a:srgbClr val="000D26"/>
                </a:solidFill>
              </a:rPr>
              <a:t>提倡女性的平等和獨立</a:t>
            </a:r>
            <a:endParaRPr lang="en-US" altLang="zh-TW" sz="2800" dirty="0">
              <a:solidFill>
                <a:srgbClr val="000D26"/>
              </a:solidFill>
            </a:endParaRPr>
          </a:p>
          <a:p>
            <a:pPr marL="514350" indent="-514350" eaLnBrk="1" fontAlgn="auto" hangingPunct="1">
              <a:lnSpc>
                <a:spcPct val="110000"/>
              </a:lnSpc>
              <a:spcAft>
                <a:spcPts val="0"/>
              </a:spcAft>
              <a:buFont typeface="+mj-lt"/>
              <a:buAutoNum type="arabicPeriod"/>
              <a:defRPr/>
            </a:pPr>
            <a:r>
              <a:rPr lang="zh-TW" altLang="en-US" sz="2800" dirty="0">
                <a:solidFill>
                  <a:srgbClr val="000D26"/>
                </a:solidFill>
              </a:rPr>
              <a:t>廢除如裹小腳、吸食鴉片等陋習</a:t>
            </a:r>
          </a:p>
        </p:txBody>
      </p:sp>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五四運動</a:t>
            </a:r>
            <a:endParaRPr lang="zh-TW" altLang="en-US" b="1" dirty="0">
              <a:solidFill>
                <a:schemeClr val="accent2">
                  <a:lumMod val="75000"/>
                </a:schemeClr>
              </a:solidFill>
            </a:endParaRPr>
          </a:p>
        </p:txBody>
      </p:sp>
      <p:sp>
        <p:nvSpPr>
          <p:cNvPr id="4" name="向右箭號 3"/>
          <p:cNvSpPr/>
          <p:nvPr/>
        </p:nvSpPr>
        <p:spPr>
          <a:xfrm>
            <a:off x="1187450" y="6092825"/>
            <a:ext cx="863600"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a:spLocks noChangeArrowheads="1"/>
          </p:cNvSpPr>
          <p:nvPr/>
        </p:nvSpPr>
        <p:spPr bwMode="auto">
          <a:xfrm>
            <a:off x="2124075" y="5949950"/>
            <a:ext cx="57610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4000" b="1">
                <a:solidFill>
                  <a:srgbClr val="C00000"/>
                </a:solidFill>
              </a:rPr>
              <a:t>婦女地位提升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87624" y="1412776"/>
            <a:ext cx="6777318" cy="3600400"/>
          </a:xfrm>
          <a:extLst/>
        </p:spPr>
        <p:txBody>
          <a:bodyPr rtlCol="0">
            <a:noAutofit/>
          </a:bodyPr>
          <a:lstStyle/>
          <a:p>
            <a:pPr eaLnBrk="1" fontAlgn="auto" hangingPunct="1">
              <a:spcAft>
                <a:spcPts val="0"/>
              </a:spcAft>
              <a:defRPr/>
            </a:pPr>
            <a:r>
              <a:rPr lang="zh-TW" altLang="zh-TW" sz="7200" b="1" dirty="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rPr>
              <a:t>平等的</a:t>
            </a:r>
            <a:r>
              <a:rPr lang="zh-TW" altLang="zh-TW" sz="7200" b="1"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rPr>
              <a:t>主要</a:t>
            </a:r>
            <a:r>
              <a:rPr lang="en-US" altLang="zh-TW" sz="7200" b="1"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rPr>
              <a:t/>
            </a:r>
            <a:br>
              <a:rPr lang="en-US" altLang="zh-TW" sz="7200" b="1"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rPr>
            </a:br>
            <a:r>
              <a:rPr lang="en-US" altLang="zh-TW" sz="7200" b="1"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rPr>
              <a:t/>
            </a:r>
            <a:br>
              <a:rPr lang="en-US" altLang="zh-TW" sz="7200" b="1"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rPr>
            </a:br>
            <a:r>
              <a:rPr lang="zh-TW" altLang="zh-TW" sz="7200" b="1"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rPr>
              <a:t>內容</a:t>
            </a:r>
            <a:r>
              <a:rPr lang="zh-TW" altLang="zh-TW" sz="7200" b="1" dirty="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rPr>
              <a:t>介紹 </a:t>
            </a:r>
            <a:endParaRPr lang="zh-TW" altLang="en-US" b="1" dirty="0"/>
          </a:p>
        </p:txBody>
      </p:sp>
      <p:sp>
        <p:nvSpPr>
          <p:cNvPr id="3" name="副標題 2"/>
          <p:cNvSpPr>
            <a:spLocks noGrp="1"/>
          </p:cNvSpPr>
          <p:nvPr>
            <p:ph type="subTitle" idx="1"/>
          </p:nvPr>
        </p:nvSpPr>
        <p:spPr>
          <a:xfrm>
            <a:off x="6659563" y="5924550"/>
            <a:ext cx="2736850" cy="889000"/>
          </a:xfrm>
        </p:spPr>
        <p:txBody>
          <a:bodyPr rtlCol="0">
            <a:normAutofit/>
          </a:bodyPr>
          <a:lstStyle/>
          <a:p>
            <a:pPr eaLnBrk="1" fontAlgn="auto" hangingPunct="1">
              <a:spcAft>
                <a:spcPts val="0"/>
              </a:spcAft>
              <a:defRPr/>
            </a:pPr>
            <a:r>
              <a:rPr lang="zh-TW" altLang="en-US" sz="2800" dirty="0" smtClean="0"/>
              <a:t>紀佑生</a:t>
            </a:r>
            <a:endParaRPr lang="zh-TW"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8975" y="476250"/>
            <a:ext cx="7756525" cy="1054100"/>
          </a:xfrm>
        </p:spPr>
        <p:txBody>
          <a:bodyPr/>
          <a:lstStyle/>
          <a:p>
            <a:pPr eaLnBrk="1" hangingPunct="1"/>
            <a:r>
              <a:rPr lang="zh-TW" altLang="zh-TW" b="1" smtClean="0"/>
              <a:t>大綱</a:t>
            </a:r>
            <a:endParaRPr lang="zh-TW" altLang="en-US" b="1" smtClean="0"/>
          </a:p>
        </p:txBody>
      </p:sp>
      <p:sp>
        <p:nvSpPr>
          <p:cNvPr id="3" name="內容版面配置區 2"/>
          <p:cNvSpPr>
            <a:spLocks noGrp="1"/>
          </p:cNvSpPr>
          <p:nvPr>
            <p:ph idx="1"/>
          </p:nvPr>
        </p:nvSpPr>
        <p:spPr>
          <a:xfrm>
            <a:off x="698500" y="2790825"/>
            <a:ext cx="7747000" cy="3878263"/>
          </a:xfrm>
        </p:spPr>
        <p:txBody>
          <a:bodyPr/>
          <a:lstStyle/>
          <a:p>
            <a:pPr eaLnBrk="1" hangingPunct="1">
              <a:lnSpc>
                <a:spcPct val="150000"/>
              </a:lnSpc>
            </a:pPr>
            <a:r>
              <a:rPr lang="zh-TW" altLang="zh-TW" smtClean="0"/>
              <a:t>平等的兩種形式 </a:t>
            </a:r>
            <a:r>
              <a:rPr lang="en-US" altLang="zh-TW" smtClean="0"/>
              <a:t>– </a:t>
            </a:r>
            <a:r>
              <a:rPr lang="zh-TW" altLang="zh-TW" smtClean="0"/>
              <a:t>形式上的平等、實質上的平等</a:t>
            </a:r>
          </a:p>
          <a:p>
            <a:pPr eaLnBrk="1" hangingPunct="1">
              <a:lnSpc>
                <a:spcPct val="150000"/>
              </a:lnSpc>
            </a:pPr>
            <a:r>
              <a:rPr lang="zh-TW" altLang="zh-TW" smtClean="0"/>
              <a:t>中華民國憲法之中相關的規定</a:t>
            </a:r>
          </a:p>
          <a:p>
            <a:pPr eaLnBrk="1" hangingPunct="1">
              <a:lnSpc>
                <a:spcPct val="150000"/>
              </a:lnSpc>
            </a:pPr>
            <a:r>
              <a:rPr lang="zh-TW" altLang="zh-TW" smtClean="0"/>
              <a:t>從古至今歷代以來的人權法典</a:t>
            </a:r>
          </a:p>
          <a:p>
            <a:pPr eaLnBrk="1" hangingPunct="1">
              <a:lnSpc>
                <a:spcPct val="150000"/>
              </a:lnSpc>
            </a:pPr>
            <a:r>
              <a:rPr lang="zh-TW" altLang="zh-TW" smtClean="0"/>
              <a:t>本次報告重點 </a:t>
            </a:r>
            <a:r>
              <a:rPr lang="en-US" altLang="zh-TW" smtClean="0"/>
              <a:t>– John Rawls</a:t>
            </a:r>
            <a:r>
              <a:rPr lang="zh-TW" altLang="zh-TW" smtClean="0"/>
              <a:t>及其著作</a:t>
            </a:r>
          </a:p>
          <a:p>
            <a:pPr eaLnBrk="1" hangingPunct="1">
              <a:lnSpc>
                <a:spcPct val="150000"/>
              </a:lnSpc>
            </a:pPr>
            <a:endParaRPr lang="zh-TW"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eaLnBrk="1" hangingPunct="1">
              <a:lnSpc>
                <a:spcPct val="150000"/>
              </a:lnSpc>
            </a:pPr>
            <a:r>
              <a:rPr lang="zh-TW" altLang="en-US" sz="3200" smtClean="0"/>
              <a:t>在西方在出生時就決定了是一名貴族還是一名平民，這不可顛覆的地位。貴族擁有最好的一切，而然平民只有不平等的待遇，為了改變當前的情況，迫使了人民發起了革命。</a:t>
            </a:r>
            <a:endParaRPr lang="zh-TW" altLang="en-US" sz="2800" smtClean="0"/>
          </a:p>
        </p:txBody>
      </p:sp>
      <p:sp>
        <p:nvSpPr>
          <p:cNvPr id="2" name="標題 1"/>
          <p:cNvSpPr>
            <a:spLocks noGrp="1"/>
          </p:cNvSpPr>
          <p:nvPr>
            <p:ph type="title"/>
          </p:nvPr>
        </p:nvSpPr>
        <p:spPr/>
        <p:txBody>
          <a:bodyPr/>
          <a:lstStyle/>
          <a:p>
            <a:pPr eaLnBrk="1" hangingPunct="1"/>
            <a:r>
              <a:rPr lang="zh-TW" altLang="en-US" b="1" smtClean="0"/>
              <a:t>西方的平等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333375"/>
            <a:ext cx="8229600" cy="1143000"/>
          </a:xfrm>
        </p:spPr>
        <p:txBody>
          <a:bodyPr/>
          <a:lstStyle/>
          <a:p>
            <a:pPr eaLnBrk="1" hangingPunct="1"/>
            <a:r>
              <a:rPr lang="zh-TW" altLang="zh-TW" b="1" smtClean="0"/>
              <a:t>形式上的平等</a:t>
            </a:r>
            <a:r>
              <a:rPr lang="en-US" altLang="zh-TW" b="1" smtClean="0"/>
              <a:t> </a:t>
            </a:r>
            <a:endParaRPr lang="zh-TW" altLang="en-US" b="1" smtClean="0"/>
          </a:p>
        </p:txBody>
      </p:sp>
      <p:sp>
        <p:nvSpPr>
          <p:cNvPr id="3" name="內容版面配置區 2"/>
          <p:cNvSpPr>
            <a:spLocks noGrp="1"/>
          </p:cNvSpPr>
          <p:nvPr>
            <p:ph idx="1"/>
          </p:nvPr>
        </p:nvSpPr>
        <p:spPr>
          <a:xfrm>
            <a:off x="611188" y="2647950"/>
            <a:ext cx="8121650" cy="3876675"/>
          </a:xfrm>
        </p:spPr>
        <p:txBody>
          <a:bodyPr/>
          <a:lstStyle/>
          <a:p>
            <a:pPr marL="0" indent="0" eaLnBrk="1" hangingPunct="1">
              <a:buFont typeface="Wingdings" panose="05000000000000000000" pitchFamily="2" charset="2"/>
              <a:buNone/>
            </a:pPr>
            <a:r>
              <a:rPr lang="zh-TW" altLang="zh-TW" sz="2800" smtClean="0"/>
              <a:t>何謂形式上的平等？</a:t>
            </a:r>
            <a:br>
              <a:rPr lang="zh-TW" altLang="zh-TW" sz="2800" smtClean="0"/>
            </a:br>
            <a:endParaRPr lang="en-US" altLang="zh-TW" sz="2800" smtClean="0"/>
          </a:p>
          <a:p>
            <a:pPr marL="0" indent="0" eaLnBrk="1" hangingPunct="1">
              <a:buFont typeface="Wingdings" panose="05000000000000000000" pitchFamily="2" charset="2"/>
              <a:buNone/>
            </a:pPr>
            <a:r>
              <a:rPr lang="zh-TW" altLang="zh-TW" sz="2800" smtClean="0"/>
              <a:t>形式上的平等，簡單講就是大家受到的待遇都一樣</a:t>
            </a:r>
          </a:p>
          <a:p>
            <a:pPr marL="0" indent="0" eaLnBrk="1" hangingPunct="1">
              <a:buFont typeface="Wingdings" panose="05000000000000000000" pitchFamily="2" charset="2"/>
              <a:buNone/>
            </a:pPr>
            <a:endParaRPr lang="en-US" altLang="zh-TW" sz="2800" smtClean="0"/>
          </a:p>
          <a:p>
            <a:pPr marL="0" indent="0" eaLnBrk="1" hangingPunct="1">
              <a:buFont typeface="Wingdings" panose="05000000000000000000" pitchFamily="2" charset="2"/>
              <a:buNone/>
            </a:pPr>
            <a:r>
              <a:rPr lang="zh-TW" altLang="zh-TW" sz="2800" smtClean="0"/>
              <a:t>通常形式上的平等最常表現的層面在於「法律」上</a:t>
            </a:r>
            <a:endParaRPr lang="zh-TW"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zh-TW" altLang="zh-TW" b="1" smtClean="0"/>
              <a:t>實質上的平等</a:t>
            </a:r>
            <a:endParaRPr lang="zh-TW" altLang="en-US" b="1" smtClean="0"/>
          </a:p>
        </p:txBody>
      </p:sp>
      <p:sp>
        <p:nvSpPr>
          <p:cNvPr id="3" name="內容版面配置區 2"/>
          <p:cNvSpPr>
            <a:spLocks noGrp="1"/>
          </p:cNvSpPr>
          <p:nvPr>
            <p:ph idx="1"/>
          </p:nvPr>
        </p:nvSpPr>
        <p:spPr>
          <a:xfrm>
            <a:off x="698500" y="2647950"/>
            <a:ext cx="7747000" cy="3876675"/>
          </a:xfrm>
        </p:spPr>
        <p:txBody>
          <a:bodyPr/>
          <a:lstStyle/>
          <a:p>
            <a:pPr eaLnBrk="1" hangingPunct="1">
              <a:lnSpc>
                <a:spcPct val="250000"/>
              </a:lnSpc>
            </a:pPr>
            <a:r>
              <a:rPr lang="zh-TW" altLang="zh-TW" sz="2800" smtClean="0"/>
              <a:t>實質上的平等，是針對實際狀況，去彌補兩兩間的差距，使之最初的立足點能在相同的層次</a:t>
            </a:r>
          </a:p>
          <a:p>
            <a:pPr eaLnBrk="1" hangingPunct="1">
              <a:lnSpc>
                <a:spcPct val="250000"/>
              </a:lnSpc>
            </a:pPr>
            <a:endParaRPr lang="zh-TW"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C:\Users\jason\Desktop\法政報告用圖(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1125538"/>
            <a:ext cx="748982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LB1601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9144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a:spLocks noChangeArrowheads="1"/>
          </p:cNvSpPr>
          <p:nvPr/>
        </p:nvSpPr>
        <p:spPr bwMode="auto">
          <a:xfrm>
            <a:off x="3492500" y="6453188"/>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26988"/>
            <a:ext cx="8280400" cy="1871663"/>
          </a:xfrm>
        </p:spPr>
        <p:txBody>
          <a:bodyPr/>
          <a:lstStyle/>
          <a:p>
            <a:pPr eaLnBrk="1" hangingPunct="1"/>
            <a:r>
              <a:rPr lang="zh-TW" altLang="zh-TW" sz="4800" b="1" smtClean="0"/>
              <a:t>中華民國憲法之中相關的規定</a:t>
            </a:r>
            <a:endParaRPr lang="zh-TW" altLang="en-US" sz="4800" b="1" smtClean="0"/>
          </a:p>
        </p:txBody>
      </p:sp>
      <p:sp>
        <p:nvSpPr>
          <p:cNvPr id="3" name="內容版面配置區 2"/>
          <p:cNvSpPr>
            <a:spLocks noGrp="1"/>
          </p:cNvSpPr>
          <p:nvPr>
            <p:ph idx="1"/>
          </p:nvPr>
        </p:nvSpPr>
        <p:spPr>
          <a:xfrm>
            <a:off x="915988" y="2432050"/>
            <a:ext cx="7543800" cy="3876675"/>
          </a:xfrm>
        </p:spPr>
        <p:txBody>
          <a:bodyPr rtlCol="0">
            <a:normAutofit/>
          </a:bodyPr>
          <a:lstStyle/>
          <a:p>
            <a:pPr marL="365760" indent="-365760" eaLnBrk="1" fontAlgn="auto" hangingPunct="1">
              <a:spcAft>
                <a:spcPts val="0"/>
              </a:spcAft>
              <a:defRPr/>
            </a:pPr>
            <a:r>
              <a:rPr lang="zh-TW" altLang="zh-TW" sz="2800" dirty="0">
                <a:solidFill>
                  <a:schemeClr val="tx1">
                    <a:lumMod val="85000"/>
                    <a:lumOff val="15000"/>
                  </a:schemeClr>
                </a:solidFill>
              </a:rPr>
              <a:t>第七條：中華民國人民，無分男女、宗教、種族、階級、黨派，在法律前一律平等</a:t>
            </a:r>
            <a:r>
              <a:rPr lang="zh-TW" altLang="zh-TW" sz="2800" dirty="0" smtClean="0">
                <a:solidFill>
                  <a:schemeClr val="tx1">
                    <a:lumMod val="85000"/>
                    <a:lumOff val="15000"/>
                  </a:schemeClr>
                </a:solidFill>
              </a:rPr>
              <a:t>。</a:t>
            </a:r>
            <a:endParaRPr lang="zh-TW" altLang="zh-TW" sz="28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zh-TW" altLang="zh-TW" sz="2800" dirty="0">
              <a:solidFill>
                <a:schemeClr val="tx1">
                  <a:lumMod val="85000"/>
                  <a:lumOff val="15000"/>
                </a:schemeClr>
              </a:solidFill>
            </a:endParaRPr>
          </a:p>
          <a:p>
            <a:pPr marL="365760" indent="-365760" eaLnBrk="1" fontAlgn="auto" hangingPunct="1">
              <a:spcAft>
                <a:spcPts val="0"/>
              </a:spcAft>
              <a:defRPr/>
            </a:pPr>
            <a:r>
              <a:rPr lang="zh-TW" altLang="zh-TW" sz="2800" dirty="0">
                <a:solidFill>
                  <a:schemeClr val="tx1">
                    <a:lumMod val="85000"/>
                    <a:lumOff val="15000"/>
                  </a:schemeClr>
                </a:solidFill>
              </a:rPr>
              <a:t>第十五</a:t>
            </a:r>
            <a:r>
              <a:rPr lang="zh-TW" altLang="zh-TW" sz="2800" dirty="0" smtClean="0">
                <a:solidFill>
                  <a:schemeClr val="tx1">
                    <a:lumMod val="85000"/>
                    <a:lumOff val="15000"/>
                  </a:schemeClr>
                </a:solidFill>
              </a:rPr>
              <a:t>條</a:t>
            </a:r>
            <a:r>
              <a:rPr lang="zh-TW" altLang="en-US" sz="2800" dirty="0" smtClean="0">
                <a:solidFill>
                  <a:schemeClr val="tx1">
                    <a:lumMod val="85000"/>
                    <a:lumOff val="15000"/>
                  </a:schemeClr>
                </a:solidFill>
              </a:rPr>
              <a:t>：</a:t>
            </a:r>
            <a:r>
              <a:rPr lang="zh-TW" altLang="zh-TW" sz="2800" dirty="0" smtClean="0">
                <a:solidFill>
                  <a:schemeClr val="tx1">
                    <a:lumMod val="85000"/>
                    <a:lumOff val="15000"/>
                  </a:schemeClr>
                </a:solidFill>
              </a:rPr>
              <a:t>人民</a:t>
            </a:r>
            <a:r>
              <a:rPr lang="zh-TW" altLang="zh-TW" sz="2800" dirty="0">
                <a:solidFill>
                  <a:schemeClr val="tx1">
                    <a:lumMod val="85000"/>
                    <a:lumOff val="15000"/>
                  </a:schemeClr>
                </a:solidFill>
              </a:rPr>
              <a:t>之生存權、工作權及財產權應予保障</a:t>
            </a:r>
            <a:r>
              <a:rPr lang="zh-TW" altLang="zh-TW" sz="2800" dirty="0" smtClean="0">
                <a:solidFill>
                  <a:schemeClr val="tx1">
                    <a:lumMod val="85000"/>
                    <a:lumOff val="15000"/>
                  </a:schemeClr>
                </a:solidFill>
              </a:rPr>
              <a:t>。</a:t>
            </a:r>
            <a:endParaRPr lang="en-US" altLang="zh-TW" sz="2800" dirty="0" smtClean="0">
              <a:solidFill>
                <a:schemeClr val="tx1">
                  <a:lumMod val="85000"/>
                  <a:lumOff val="15000"/>
                </a:schemeClr>
              </a:solidFill>
            </a:endParaRPr>
          </a:p>
          <a:p>
            <a:pPr marL="365760" indent="-365760" eaLnBrk="1" fontAlgn="auto" hangingPunct="1">
              <a:spcAft>
                <a:spcPts val="0"/>
              </a:spcAft>
              <a:defRPr/>
            </a:pPr>
            <a:endParaRPr lang="en-US" altLang="zh-TW" sz="2800" dirty="0">
              <a:solidFill>
                <a:schemeClr val="tx1">
                  <a:lumMod val="85000"/>
                  <a:lumOff val="15000"/>
                </a:schemeClr>
              </a:solidFill>
            </a:endParaRPr>
          </a:p>
          <a:p>
            <a:pPr marL="365760" indent="-365760" eaLnBrk="1" fontAlgn="auto" hangingPunct="1">
              <a:spcAft>
                <a:spcPts val="0"/>
              </a:spcAft>
              <a:defRPr/>
            </a:pPr>
            <a:r>
              <a:rPr lang="zh-TW" altLang="zh-TW" sz="2800" dirty="0" smtClean="0">
                <a:solidFill>
                  <a:schemeClr val="tx1">
                    <a:lumMod val="85000"/>
                    <a:lumOff val="15000"/>
                  </a:schemeClr>
                </a:solidFill>
              </a:rPr>
              <a:t>第十七條：人民有選舉、罷免、創制、複決之權。</a:t>
            </a:r>
          </a:p>
          <a:p>
            <a:pPr marL="365760" indent="-365760" eaLnBrk="1" fontAlgn="auto" hangingPunct="1">
              <a:spcAft>
                <a:spcPts val="0"/>
              </a:spcAft>
              <a:defRPr/>
            </a:pPr>
            <a:endParaRPr lang="zh-TW" altLang="zh-TW" dirty="0">
              <a:solidFill>
                <a:schemeClr val="tx1">
                  <a:lumMod val="85000"/>
                  <a:lumOff val="15000"/>
                </a:schemeClr>
              </a:solidFill>
            </a:endParaRPr>
          </a:p>
          <a:p>
            <a:pPr marL="365760" indent="-365760" eaLnBrk="1" fontAlgn="auto" hangingPunct="1">
              <a:spcAft>
                <a:spcPts val="0"/>
              </a:spcAft>
              <a:defRPr/>
            </a:pPr>
            <a:endParaRPr lang="zh-TW" altLang="en-US"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84213" y="549275"/>
            <a:ext cx="7747000" cy="6192838"/>
          </a:xfrm>
        </p:spPr>
        <p:txBody>
          <a:bodyPr/>
          <a:lstStyle/>
          <a:p>
            <a:pPr eaLnBrk="1" hangingPunct="1">
              <a:lnSpc>
                <a:spcPct val="150000"/>
              </a:lnSpc>
            </a:pPr>
            <a:r>
              <a:rPr lang="zh-TW" altLang="zh-TW" sz="3200" smtClean="0"/>
              <a:t>第十八條：人民有應考試、服公職之權。</a:t>
            </a:r>
          </a:p>
          <a:p>
            <a:pPr eaLnBrk="1" hangingPunct="1">
              <a:lnSpc>
                <a:spcPct val="150000"/>
              </a:lnSpc>
            </a:pPr>
            <a:endParaRPr lang="en-US" altLang="zh-TW" sz="3200" smtClean="0"/>
          </a:p>
          <a:p>
            <a:pPr eaLnBrk="1" hangingPunct="1">
              <a:lnSpc>
                <a:spcPct val="150000"/>
              </a:lnSpc>
            </a:pPr>
            <a:r>
              <a:rPr lang="zh-TW" altLang="zh-TW" sz="3200" smtClean="0"/>
              <a:t>第一百五十九條：國民受教育之機會一律平等。</a:t>
            </a:r>
          </a:p>
          <a:p>
            <a:pPr eaLnBrk="1" hangingPunct="1">
              <a:lnSpc>
                <a:spcPct val="150000"/>
              </a:lnSpc>
            </a:pPr>
            <a:endParaRPr lang="en-US" altLang="zh-TW" sz="3200" smtClean="0"/>
          </a:p>
          <a:p>
            <a:pPr eaLnBrk="1" hangingPunct="1">
              <a:lnSpc>
                <a:spcPct val="150000"/>
              </a:lnSpc>
            </a:pPr>
            <a:r>
              <a:rPr lang="zh-TW" altLang="zh-TW" sz="3200" smtClean="0"/>
              <a:t>第七次修憲，第</a:t>
            </a:r>
            <a:r>
              <a:rPr lang="en-US" altLang="zh-TW" sz="3200" smtClean="0"/>
              <a:t>3</a:t>
            </a:r>
            <a:r>
              <a:rPr lang="zh-TW" altLang="zh-TW" sz="3200" smtClean="0"/>
              <a:t>點：</a:t>
            </a:r>
            <a:r>
              <a:rPr lang="en-US" altLang="zh-TW" sz="3200" smtClean="0"/>
              <a:t>……</a:t>
            </a:r>
            <a:r>
              <a:rPr lang="zh-TW" altLang="zh-TW" sz="3200" smtClean="0"/>
              <a:t>各政黨當選名單中，婦女不得低於二分之一。</a:t>
            </a:r>
            <a:r>
              <a:rPr lang="en-US" altLang="zh-TW" sz="3200" smtClean="0"/>
              <a:t> </a:t>
            </a:r>
            <a:endParaRPr lang="zh-TW" altLang="zh-TW" sz="3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63575" y="774700"/>
            <a:ext cx="8229600" cy="4525963"/>
          </a:xfrm>
        </p:spPr>
        <p:txBody>
          <a:bodyPr rtlCol="0">
            <a:normAutofit lnSpcReduction="10000"/>
          </a:bodyPr>
          <a:lstStyle/>
          <a:p>
            <a:pPr marL="0" indent="0" eaLnBrk="1" fontAlgn="auto" hangingPunct="1">
              <a:lnSpc>
                <a:spcPct val="150000"/>
              </a:lnSpc>
              <a:spcAft>
                <a:spcPts val="0"/>
              </a:spcAft>
              <a:buFont typeface="Wingdings" panose="05000000000000000000" pitchFamily="2" charset="2"/>
              <a:buNone/>
              <a:defRPr/>
            </a:pPr>
            <a:endParaRPr lang="en-US" altLang="zh-TW" sz="28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zh-TW" sz="3200" dirty="0" smtClean="0">
                <a:solidFill>
                  <a:schemeClr val="tx1">
                    <a:lumMod val="85000"/>
                    <a:lumOff val="15000"/>
                  </a:schemeClr>
                </a:solidFill>
              </a:rPr>
              <a:t>上述幾條，皆是為了確保國民在某些層面上，能有相同平等的待遇與權利。</a:t>
            </a:r>
          </a:p>
          <a:p>
            <a:pPr marL="0" indent="0" eaLnBrk="1" fontAlgn="auto" hangingPunct="1">
              <a:lnSpc>
                <a:spcPct val="150000"/>
              </a:lnSpc>
              <a:spcAft>
                <a:spcPts val="0"/>
              </a:spcAft>
              <a:buFont typeface="Wingdings" panose="05000000000000000000" pitchFamily="2" charset="2"/>
              <a:buNone/>
              <a:defRPr/>
            </a:pPr>
            <a:endParaRPr lang="en-US" altLang="zh-TW" sz="32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en-US" sz="3200" dirty="0" smtClean="0">
                <a:solidFill>
                  <a:schemeClr val="tx1">
                    <a:lumMod val="85000"/>
                    <a:lumOff val="15000"/>
                  </a:schemeClr>
                </a:solidFill>
              </a:rPr>
              <a:t>其實還有許多條相關的憲法，但礙於時間及內容多寡，這邊就不一一述說。</a:t>
            </a:r>
            <a:endParaRPr lang="zh-TW" altLang="en-US" sz="32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3075" y="265113"/>
            <a:ext cx="8275638" cy="1435100"/>
          </a:xfrm>
        </p:spPr>
        <p:txBody>
          <a:bodyPr/>
          <a:lstStyle/>
          <a:p>
            <a:pPr eaLnBrk="1" hangingPunct="1"/>
            <a:r>
              <a:rPr lang="zh-TW" altLang="zh-TW" sz="4800" b="1" smtClean="0"/>
              <a:t>從古至今歷代以來的人權法典</a:t>
            </a:r>
            <a:endParaRPr lang="zh-TW" altLang="en-US" sz="4800" b="1" smtClean="0"/>
          </a:p>
        </p:txBody>
      </p:sp>
      <p:sp>
        <p:nvSpPr>
          <p:cNvPr id="3" name="內容版面配置區 2"/>
          <p:cNvSpPr>
            <a:spLocks noGrp="1"/>
          </p:cNvSpPr>
          <p:nvPr>
            <p:ph idx="1"/>
          </p:nvPr>
        </p:nvSpPr>
        <p:spPr>
          <a:xfrm>
            <a:off x="858838" y="2492375"/>
            <a:ext cx="7745412" cy="3878263"/>
          </a:xfrm>
        </p:spPr>
        <p:txBody>
          <a:bodyPr rtlCol="0">
            <a:normAutofit/>
          </a:bodyPr>
          <a:lstStyle/>
          <a:p>
            <a:pPr marL="0" indent="0" eaLnBrk="1" fontAlgn="auto" hangingPunct="1">
              <a:spcAft>
                <a:spcPts val="0"/>
              </a:spcAft>
              <a:buFont typeface="Wingdings" panose="05000000000000000000" pitchFamily="2" charset="2"/>
              <a:buNone/>
              <a:defRPr/>
            </a:pPr>
            <a:r>
              <a:rPr lang="zh-TW" altLang="zh-TW" sz="3600" dirty="0">
                <a:solidFill>
                  <a:schemeClr val="tx1">
                    <a:lumMod val="85000"/>
                    <a:lumOff val="15000"/>
                  </a:schemeClr>
                </a:solidFill>
              </a:rPr>
              <a:t>漢摩拉比</a:t>
            </a:r>
            <a:r>
              <a:rPr lang="zh-TW" altLang="zh-TW" sz="3600" dirty="0" smtClean="0">
                <a:solidFill>
                  <a:schemeClr val="tx1">
                    <a:lumMod val="85000"/>
                    <a:lumOff val="15000"/>
                  </a:schemeClr>
                </a:solidFill>
              </a:rPr>
              <a:t>法典</a:t>
            </a:r>
            <a:r>
              <a:rPr lang="zh-TW" altLang="en-US" sz="3600" dirty="0" smtClean="0">
                <a:solidFill>
                  <a:schemeClr val="tx1">
                    <a:lumMod val="85000"/>
                    <a:lumOff val="15000"/>
                  </a:schemeClr>
                </a:solidFill>
              </a:rPr>
              <a:t>：</a:t>
            </a:r>
            <a:endParaRPr lang="en-US" altLang="zh-TW" sz="36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zh-TW" altLang="zh-TW" sz="3600" dirty="0">
              <a:solidFill>
                <a:schemeClr val="tx1">
                  <a:lumMod val="85000"/>
                  <a:lumOff val="15000"/>
                </a:schemeClr>
              </a:solidFill>
            </a:endParaRPr>
          </a:p>
          <a:p>
            <a:pPr marL="365760" indent="-365760" eaLnBrk="1" fontAlgn="auto" hangingPunct="1">
              <a:spcAft>
                <a:spcPts val="0"/>
              </a:spcAft>
              <a:defRPr/>
            </a:pPr>
            <a:r>
              <a:rPr lang="zh-TW" altLang="zh-TW" sz="3600" dirty="0">
                <a:solidFill>
                  <a:schemeClr val="tx1">
                    <a:lumMod val="85000"/>
                    <a:lumOff val="15000"/>
                  </a:schemeClr>
                </a:solidFill>
              </a:rPr>
              <a:t>以牙還牙，</a:t>
            </a:r>
            <a:r>
              <a:rPr lang="zh-TW" altLang="zh-TW" sz="3600" dirty="0" smtClean="0">
                <a:solidFill>
                  <a:schemeClr val="tx1">
                    <a:lumMod val="85000"/>
                    <a:lumOff val="15000"/>
                  </a:schemeClr>
                </a:solidFill>
              </a:rPr>
              <a:t>以眼還眼</a:t>
            </a:r>
            <a:endParaRPr lang="en-US" altLang="zh-TW" sz="3600" dirty="0" smtClean="0">
              <a:solidFill>
                <a:schemeClr val="tx1">
                  <a:lumMod val="85000"/>
                  <a:lumOff val="15000"/>
                </a:schemeClr>
              </a:solidFill>
            </a:endParaRPr>
          </a:p>
          <a:p>
            <a:pPr marL="365760" indent="-365760" eaLnBrk="1" fontAlgn="auto" hangingPunct="1">
              <a:spcAft>
                <a:spcPts val="0"/>
              </a:spcAft>
              <a:defRPr/>
            </a:pPr>
            <a:endParaRPr lang="zh-TW" altLang="zh-TW" sz="3600" dirty="0">
              <a:solidFill>
                <a:schemeClr val="tx1">
                  <a:lumMod val="85000"/>
                  <a:lumOff val="15000"/>
                </a:schemeClr>
              </a:solidFill>
            </a:endParaRPr>
          </a:p>
          <a:p>
            <a:pPr marL="365760" indent="-365760" eaLnBrk="1" fontAlgn="auto" hangingPunct="1">
              <a:spcAft>
                <a:spcPts val="0"/>
              </a:spcAft>
              <a:defRPr/>
            </a:pPr>
            <a:r>
              <a:rPr lang="zh-TW" altLang="zh-TW" sz="3600" dirty="0">
                <a:solidFill>
                  <a:schemeClr val="tx1">
                    <a:lumMod val="85000"/>
                    <a:lumOff val="15000"/>
                  </a:schemeClr>
                </a:solidFill>
              </a:rPr>
              <a:t>盡自身所有身家以恩報恩</a:t>
            </a:r>
          </a:p>
          <a:p>
            <a:pPr marL="365760" indent="-365760" eaLnBrk="1" fontAlgn="auto" hangingPunct="1">
              <a:spcAft>
                <a:spcPts val="0"/>
              </a:spcAft>
              <a:defRPr/>
            </a:pPr>
            <a:endParaRPr lang="zh-TW" altLang="en-US" sz="28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84213" y="620713"/>
            <a:ext cx="8229600" cy="5903912"/>
          </a:xfrm>
        </p:spPr>
        <p:txBody>
          <a:bodyPr rtlCol="0">
            <a:normAutofit lnSpcReduction="10000"/>
          </a:bodyPr>
          <a:lstStyle/>
          <a:p>
            <a:pPr marL="0" indent="0" algn="ctr" eaLnBrk="1" fontAlgn="auto" hangingPunct="1">
              <a:spcAft>
                <a:spcPts val="0"/>
              </a:spcAft>
              <a:buFont typeface="Wingdings" panose="05000000000000000000" pitchFamily="2" charset="2"/>
              <a:buNone/>
              <a:defRPr/>
            </a:pPr>
            <a:r>
              <a:rPr lang="zh-TW" altLang="zh-TW" sz="3500" dirty="0">
                <a:solidFill>
                  <a:schemeClr val="tx1">
                    <a:lumMod val="85000"/>
                    <a:lumOff val="15000"/>
                  </a:schemeClr>
                </a:solidFill>
              </a:rPr>
              <a:t>雅典的民主</a:t>
            </a:r>
            <a:r>
              <a:rPr lang="zh-TW" altLang="zh-TW" sz="3500" dirty="0" smtClean="0">
                <a:solidFill>
                  <a:schemeClr val="tx1">
                    <a:lumMod val="85000"/>
                    <a:lumOff val="15000"/>
                  </a:schemeClr>
                </a:solidFill>
              </a:rPr>
              <a:t>制度</a:t>
            </a:r>
            <a:r>
              <a:rPr lang="zh-TW" altLang="en-US" sz="3500" dirty="0" smtClean="0">
                <a:solidFill>
                  <a:schemeClr val="tx1">
                    <a:lumMod val="85000"/>
                    <a:lumOff val="15000"/>
                  </a:schemeClr>
                </a:solidFill>
              </a:rPr>
              <a:t>：</a:t>
            </a:r>
            <a:endParaRPr lang="en-US" altLang="zh-TW" sz="35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zh-TW" sz="2800" dirty="0">
                <a:solidFill>
                  <a:schemeClr val="tx1">
                    <a:lumMod val="85000"/>
                    <a:lumOff val="15000"/>
                  </a:schemeClr>
                </a:solidFill>
              </a:rPr>
              <a:t>其核心 </a:t>
            </a:r>
            <a:r>
              <a:rPr lang="en-US" altLang="zh-TW" sz="2800" dirty="0">
                <a:solidFill>
                  <a:schemeClr val="tx1">
                    <a:lumMod val="85000"/>
                    <a:lumOff val="15000"/>
                  </a:schemeClr>
                </a:solidFill>
              </a:rPr>
              <a:t>– </a:t>
            </a:r>
            <a:r>
              <a:rPr lang="zh-TW" altLang="zh-TW" sz="2800" dirty="0">
                <a:solidFill>
                  <a:schemeClr val="tx1">
                    <a:lumMod val="85000"/>
                    <a:lumOff val="15000"/>
                  </a:schemeClr>
                </a:solidFill>
              </a:rPr>
              <a:t>廣大公民的直接參與。</a:t>
            </a:r>
          </a:p>
          <a:p>
            <a:pPr marL="0" indent="0" eaLnBrk="1" fontAlgn="auto" hangingPunct="1">
              <a:spcAft>
                <a:spcPts val="0"/>
              </a:spcAft>
              <a:buFont typeface="Wingdings" panose="05000000000000000000" pitchFamily="2" charset="2"/>
              <a:buNone/>
              <a:defRPr/>
            </a:pPr>
            <a:endParaRPr lang="en-US" altLang="zh-TW" sz="28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zh-TW" sz="2800" dirty="0">
                <a:solidFill>
                  <a:schemeClr val="tx1">
                    <a:lumMod val="85000"/>
                    <a:lumOff val="15000"/>
                  </a:schemeClr>
                </a:solidFill>
              </a:rPr>
              <a:t>原則上，公民皆有權利決定、管理國家大事，通過選舉擔任政府官職</a:t>
            </a:r>
            <a:r>
              <a:rPr lang="zh-TW" altLang="zh-TW" sz="2800" dirty="0" smtClean="0">
                <a:solidFill>
                  <a:schemeClr val="tx1">
                    <a:lumMod val="85000"/>
                    <a:lumOff val="15000"/>
                  </a:schemeClr>
                </a:solidFill>
              </a:rPr>
              <a:t>。</a:t>
            </a:r>
            <a:endParaRPr lang="en-US" altLang="zh-TW" sz="28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zh-TW" altLang="zh-TW" sz="2800" dirty="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zh-TW" sz="2800" dirty="0">
                <a:solidFill>
                  <a:schemeClr val="tx1">
                    <a:lumMod val="85000"/>
                    <a:lumOff val="15000"/>
                  </a:schemeClr>
                </a:solidFill>
              </a:rPr>
              <a:t>但，實際探討下，這種民主政治也有歷史侷限性，只有成年的男性公民有權參與</a:t>
            </a:r>
            <a:r>
              <a:rPr lang="zh-TW" altLang="zh-TW" sz="2800" dirty="0" smtClean="0">
                <a:solidFill>
                  <a:schemeClr val="tx1">
                    <a:lumMod val="85000"/>
                    <a:lumOff val="15000"/>
                  </a:schemeClr>
                </a:solidFill>
              </a:rPr>
              <a:t>，女人</a:t>
            </a:r>
            <a:r>
              <a:rPr lang="zh-TW" altLang="zh-TW" sz="2800" dirty="0">
                <a:solidFill>
                  <a:schemeClr val="tx1">
                    <a:lumMod val="85000"/>
                    <a:lumOff val="15000"/>
                  </a:schemeClr>
                </a:solidFill>
              </a:rPr>
              <a:t>、外邦人</a:t>
            </a:r>
            <a:r>
              <a:rPr lang="en-US" altLang="zh-TW" sz="2800" dirty="0">
                <a:solidFill>
                  <a:schemeClr val="tx1">
                    <a:lumMod val="85000"/>
                    <a:lumOff val="15000"/>
                  </a:schemeClr>
                </a:solidFill>
              </a:rPr>
              <a:t>(</a:t>
            </a:r>
            <a:r>
              <a:rPr lang="zh-TW" altLang="zh-TW" sz="2800" dirty="0">
                <a:solidFill>
                  <a:schemeClr val="tx1">
                    <a:lumMod val="85000"/>
                    <a:lumOff val="15000"/>
                  </a:schemeClr>
                </a:solidFill>
              </a:rPr>
              <a:t>因為當時是城邦政治</a:t>
            </a:r>
            <a:r>
              <a:rPr lang="en-US" altLang="zh-TW" sz="2800" dirty="0">
                <a:solidFill>
                  <a:schemeClr val="tx1">
                    <a:lumMod val="85000"/>
                    <a:lumOff val="15000"/>
                  </a:schemeClr>
                </a:solidFill>
              </a:rPr>
              <a:t>)</a:t>
            </a:r>
            <a:r>
              <a:rPr lang="zh-TW" altLang="zh-TW" sz="2800" dirty="0">
                <a:solidFill>
                  <a:schemeClr val="tx1">
                    <a:lumMod val="85000"/>
                    <a:lumOff val="15000"/>
                  </a:schemeClr>
                </a:solidFill>
              </a:rPr>
              <a:t>、奴隸皆被排除在外，不得參與</a:t>
            </a:r>
            <a:r>
              <a:rPr lang="zh-TW" altLang="zh-TW" sz="2800" dirty="0" smtClean="0">
                <a:solidFill>
                  <a:schemeClr val="tx1">
                    <a:lumMod val="85000"/>
                    <a:lumOff val="15000"/>
                  </a:schemeClr>
                </a:solidFill>
              </a:rPr>
              <a:t>。</a:t>
            </a:r>
            <a:endParaRPr lang="zh-TW" altLang="zh-TW" sz="28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8313" y="260350"/>
            <a:ext cx="8229600" cy="6408738"/>
          </a:xfrm>
        </p:spPr>
        <p:txBody>
          <a:bodyPr rtlCol="0">
            <a:normAutofit fontScale="92500"/>
          </a:bodyPr>
          <a:lstStyle/>
          <a:p>
            <a:pPr marL="0" indent="0" algn="ctr" eaLnBrk="1" fontAlgn="auto" hangingPunct="1">
              <a:lnSpc>
                <a:spcPct val="150000"/>
              </a:lnSpc>
              <a:spcAft>
                <a:spcPts val="0"/>
              </a:spcAft>
              <a:buFont typeface="Wingdings" panose="05000000000000000000" pitchFamily="2" charset="2"/>
              <a:buNone/>
              <a:defRPr/>
            </a:pPr>
            <a:r>
              <a:rPr lang="zh-TW" altLang="zh-TW" sz="3900" dirty="0">
                <a:solidFill>
                  <a:schemeClr val="tx1">
                    <a:lumMod val="85000"/>
                    <a:lumOff val="15000"/>
                  </a:schemeClr>
                </a:solidFill>
              </a:rPr>
              <a:t>美國獨立宣言</a:t>
            </a:r>
          </a:p>
          <a:p>
            <a:pPr marL="0" indent="0" eaLnBrk="1" fontAlgn="auto" hangingPunct="1">
              <a:lnSpc>
                <a:spcPct val="150000"/>
              </a:lnSpc>
              <a:spcAft>
                <a:spcPts val="0"/>
              </a:spcAft>
              <a:buFont typeface="Wingdings" panose="05000000000000000000" pitchFamily="2" charset="2"/>
              <a:buNone/>
              <a:defRPr/>
            </a:pPr>
            <a:endParaRPr lang="en-US" altLang="zh-TW"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en-US" altLang="zh-TW" sz="2600" dirty="0">
                <a:solidFill>
                  <a:schemeClr val="tx1">
                    <a:lumMod val="85000"/>
                    <a:lumOff val="15000"/>
                  </a:schemeClr>
                </a:solidFill>
              </a:rPr>
              <a:t>1776.07.04</a:t>
            </a:r>
            <a:r>
              <a:rPr lang="zh-TW" altLang="zh-TW" sz="2600" dirty="0">
                <a:solidFill>
                  <a:schemeClr val="tx1">
                    <a:lumMod val="85000"/>
                    <a:lumOff val="15000"/>
                  </a:schemeClr>
                </a:solidFill>
              </a:rPr>
              <a:t>大陸會議美利堅十三個聯合邦一致通過的宣言</a:t>
            </a:r>
          </a:p>
          <a:p>
            <a:pPr marL="0" indent="0" eaLnBrk="1" fontAlgn="auto" hangingPunct="1">
              <a:lnSpc>
                <a:spcPct val="150000"/>
              </a:lnSpc>
              <a:spcAft>
                <a:spcPts val="0"/>
              </a:spcAft>
              <a:buFont typeface="Wingdings" panose="05000000000000000000" pitchFamily="2" charset="2"/>
              <a:buNone/>
              <a:defRPr/>
            </a:pPr>
            <a:endParaRPr lang="en-US" altLang="zh-TW" sz="28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zh-TW" sz="3200" dirty="0">
                <a:solidFill>
                  <a:schemeClr val="tx1">
                    <a:lumMod val="85000"/>
                    <a:lumOff val="15000"/>
                  </a:schemeClr>
                </a:solidFill>
              </a:rPr>
              <a:t>所有人皆生而平等並享有不得讓渡予他人的權利</a:t>
            </a:r>
            <a:r>
              <a:rPr lang="zh-TW" altLang="zh-TW" sz="3200" dirty="0" smtClean="0">
                <a:solidFill>
                  <a:schemeClr val="tx1">
                    <a:lumMod val="85000"/>
                    <a:lumOff val="15000"/>
                  </a:schemeClr>
                </a:solidFill>
              </a:rPr>
              <a:t>。</a:t>
            </a:r>
            <a:endParaRPr lang="en-US" altLang="zh-TW" sz="32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endParaRPr lang="zh-TW" altLang="zh-TW" sz="3200" dirty="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zh-TW" sz="3200" dirty="0">
                <a:solidFill>
                  <a:schemeClr val="tx1">
                    <a:lumMod val="85000"/>
                    <a:lumOff val="15000"/>
                  </a:schemeClr>
                </a:solidFill>
              </a:rPr>
              <a:t>這種權利包括生命、自由與追求幸福之權，為了人民這些權利的實現，乃創立政府。</a:t>
            </a:r>
          </a:p>
          <a:p>
            <a:pPr marL="0" indent="0" eaLnBrk="1" fontAlgn="auto" hangingPunct="1">
              <a:lnSpc>
                <a:spcPct val="150000"/>
              </a:lnSpc>
              <a:spcAft>
                <a:spcPts val="0"/>
              </a:spcAft>
              <a:buFont typeface="Wingdings" panose="05000000000000000000" pitchFamily="2" charset="2"/>
              <a:buNone/>
              <a:defRPr/>
            </a:pPr>
            <a:endParaRPr lang="zh-TW" altLang="en-US"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84213" y="2852738"/>
            <a:ext cx="7756525" cy="1296987"/>
          </a:xfrm>
        </p:spPr>
        <p:txBody>
          <a:bodyPr anchor="t"/>
          <a:lstStyle/>
          <a:p>
            <a:pPr eaLnBrk="1" hangingPunct="1"/>
            <a:r>
              <a:rPr lang="zh-TW" altLang="en-US" b="1" smtClean="0"/>
              <a:t>西方偉人對平等的看法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74650" y="731838"/>
            <a:ext cx="8229600" cy="5937250"/>
          </a:xfrm>
        </p:spPr>
        <p:txBody>
          <a:bodyPr rtlCol="0">
            <a:normAutofit/>
          </a:bodyPr>
          <a:lstStyle/>
          <a:p>
            <a:pPr marL="0" indent="0" algn="ctr" eaLnBrk="1" fontAlgn="auto" hangingPunct="1">
              <a:spcAft>
                <a:spcPts val="0"/>
              </a:spcAft>
              <a:buFont typeface="Wingdings" panose="05000000000000000000" pitchFamily="2" charset="2"/>
              <a:buNone/>
              <a:defRPr/>
            </a:pPr>
            <a:r>
              <a:rPr lang="zh-TW" altLang="zh-TW" sz="4000" b="1" dirty="0">
                <a:solidFill>
                  <a:schemeClr val="tx1">
                    <a:lumMod val="85000"/>
                    <a:lumOff val="15000"/>
                  </a:schemeClr>
                </a:solidFill>
              </a:rPr>
              <a:t>法國大</a:t>
            </a:r>
            <a:r>
              <a:rPr lang="zh-TW" altLang="zh-TW" sz="4000" b="1" dirty="0" smtClean="0">
                <a:solidFill>
                  <a:schemeClr val="tx1">
                    <a:lumMod val="85000"/>
                    <a:lumOff val="15000"/>
                  </a:schemeClr>
                </a:solidFill>
              </a:rPr>
              <a:t>革命</a:t>
            </a:r>
            <a:endParaRPr lang="en-US" altLang="zh-TW" sz="4000" b="1"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dirty="0" smtClean="0">
              <a:solidFill>
                <a:schemeClr val="tx1">
                  <a:lumMod val="85000"/>
                  <a:lumOff val="15000"/>
                </a:schemeClr>
              </a:solidFill>
            </a:endParaRPr>
          </a:p>
          <a:p>
            <a:pPr marL="365760" indent="-365760" eaLnBrk="1" fontAlgn="auto" hangingPunct="1">
              <a:lnSpc>
                <a:spcPct val="200000"/>
              </a:lnSpc>
              <a:spcAft>
                <a:spcPts val="0"/>
              </a:spcAft>
              <a:defRPr/>
            </a:pPr>
            <a:r>
              <a:rPr lang="en-US" altLang="zh-TW" sz="3200" dirty="0">
                <a:solidFill>
                  <a:schemeClr val="tx1">
                    <a:lumMod val="85000"/>
                    <a:lumOff val="15000"/>
                  </a:schemeClr>
                </a:solidFill>
              </a:rPr>
              <a:t>1789.06.20 </a:t>
            </a:r>
            <a:r>
              <a:rPr lang="zh-TW" altLang="zh-TW" sz="3200" dirty="0">
                <a:solidFill>
                  <a:schemeClr val="tx1">
                    <a:lumMod val="85000"/>
                    <a:lumOff val="15000"/>
                  </a:schemeClr>
                </a:solidFill>
              </a:rPr>
              <a:t>網球場宣誓</a:t>
            </a:r>
            <a:r>
              <a:rPr lang="en-US" altLang="zh-TW" sz="3200" dirty="0">
                <a:solidFill>
                  <a:schemeClr val="tx1">
                    <a:lumMod val="85000"/>
                    <a:lumOff val="15000"/>
                  </a:schemeClr>
                </a:solidFill>
              </a:rPr>
              <a:t>(</a:t>
            </a:r>
            <a:r>
              <a:rPr lang="zh-TW" altLang="zh-TW" sz="3200" dirty="0">
                <a:solidFill>
                  <a:schemeClr val="tx1">
                    <a:lumMod val="85000"/>
                    <a:lumOff val="15000"/>
                  </a:schemeClr>
                </a:solidFill>
              </a:rPr>
              <a:t>言</a:t>
            </a:r>
            <a:r>
              <a:rPr lang="en-US" altLang="zh-TW" sz="3200" dirty="0">
                <a:solidFill>
                  <a:schemeClr val="tx1">
                    <a:lumMod val="85000"/>
                    <a:lumOff val="15000"/>
                  </a:schemeClr>
                </a:solidFill>
              </a:rPr>
              <a:t>) – </a:t>
            </a:r>
            <a:r>
              <a:rPr lang="zh-TW" altLang="zh-TW" sz="3200" dirty="0">
                <a:solidFill>
                  <a:schemeClr val="tx1">
                    <a:lumMod val="85000"/>
                    <a:lumOff val="15000"/>
                  </a:schemeClr>
                </a:solidFill>
              </a:rPr>
              <a:t>要求當時的三級會議，不論貴族平民，皆應一人一票制</a:t>
            </a:r>
          </a:p>
          <a:p>
            <a:pPr marL="365760" indent="-365760" eaLnBrk="1" fontAlgn="auto" hangingPunct="1">
              <a:spcAft>
                <a:spcPts val="0"/>
              </a:spcAft>
              <a:defRPr/>
            </a:pPr>
            <a:endParaRPr lang="en-US" altLang="zh-TW" dirty="0" smtClean="0">
              <a:solidFill>
                <a:schemeClr val="tx1">
                  <a:lumMod val="85000"/>
                  <a:lumOff val="15000"/>
                </a:schemeClr>
              </a:solidFill>
            </a:endParaRPr>
          </a:p>
          <a:p>
            <a:pPr marL="365760" indent="-365760" eaLnBrk="1" fontAlgn="auto" hangingPunct="1">
              <a:spcAft>
                <a:spcPts val="0"/>
              </a:spcAft>
              <a:defRPr/>
            </a:pPr>
            <a:endParaRPr lang="zh-TW" altLang="zh-TW" dirty="0">
              <a:solidFill>
                <a:schemeClr val="tx1">
                  <a:lumMod val="85000"/>
                  <a:lumOff val="15000"/>
                </a:schemeClr>
              </a:solidFill>
            </a:endParaRPr>
          </a:p>
          <a:p>
            <a:pPr marL="365760" indent="-365760" eaLnBrk="1" fontAlgn="auto" hangingPunct="1">
              <a:spcAft>
                <a:spcPts val="0"/>
              </a:spcAft>
              <a:defRPr/>
            </a:pPr>
            <a:endParaRPr lang="zh-TW" altLang="en-US"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63575" y="215900"/>
            <a:ext cx="8229600" cy="6597650"/>
          </a:xfrm>
        </p:spPr>
        <p:txBody>
          <a:bodyPr rtlCol="0">
            <a:noAutofit/>
          </a:bodyPr>
          <a:lstStyle/>
          <a:p>
            <a:pPr marL="0" indent="0" algn="ctr" eaLnBrk="1" fontAlgn="auto" hangingPunct="1">
              <a:spcAft>
                <a:spcPts val="0"/>
              </a:spcAft>
              <a:buFont typeface="Wingdings" panose="05000000000000000000" pitchFamily="2" charset="2"/>
              <a:buNone/>
              <a:defRPr/>
            </a:pPr>
            <a:r>
              <a:rPr lang="zh-TW" altLang="en-US" sz="4000" b="1" dirty="0" smtClean="0">
                <a:solidFill>
                  <a:schemeClr val="tx1">
                    <a:lumMod val="85000"/>
                    <a:lumOff val="15000"/>
                  </a:schemeClr>
                </a:solidFill>
              </a:rPr>
              <a:t>法國大革命</a:t>
            </a:r>
            <a:endParaRPr lang="en-US" altLang="zh-TW" sz="4000" b="1"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28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en-US" altLang="zh-TW" sz="3200" dirty="0" smtClean="0">
                <a:solidFill>
                  <a:schemeClr val="tx1">
                    <a:lumMod val="85000"/>
                    <a:lumOff val="15000"/>
                  </a:schemeClr>
                </a:solidFill>
              </a:rPr>
              <a:t>1789.08.26 </a:t>
            </a:r>
            <a:r>
              <a:rPr lang="zh-TW" altLang="zh-TW" sz="3200" dirty="0">
                <a:solidFill>
                  <a:schemeClr val="tx1">
                    <a:lumMod val="85000"/>
                    <a:lumOff val="15000"/>
                  </a:schemeClr>
                </a:solidFill>
              </a:rPr>
              <a:t>《人權宣言》</a:t>
            </a:r>
          </a:p>
          <a:p>
            <a:pPr marL="0" indent="0" eaLnBrk="1" fontAlgn="auto" hangingPunct="1">
              <a:spcAft>
                <a:spcPts val="0"/>
              </a:spcAft>
              <a:buFont typeface="Wingdings" panose="05000000000000000000" pitchFamily="2" charset="2"/>
              <a:buNone/>
              <a:defRPr/>
            </a:pPr>
            <a:r>
              <a:rPr lang="zh-TW" altLang="zh-TW" sz="3200" dirty="0">
                <a:solidFill>
                  <a:schemeClr val="tx1">
                    <a:lumMod val="85000"/>
                    <a:lumOff val="15000"/>
                  </a:schemeClr>
                </a:solidFill>
              </a:rPr>
              <a:t>揭示自由、平等及主權在民的原則。並在</a:t>
            </a:r>
            <a:r>
              <a:rPr lang="en-US" altLang="zh-TW" sz="3200" dirty="0">
                <a:solidFill>
                  <a:schemeClr val="tx1">
                    <a:lumMod val="85000"/>
                    <a:lumOff val="15000"/>
                  </a:schemeClr>
                </a:solidFill>
              </a:rPr>
              <a:t>10</a:t>
            </a:r>
            <a:r>
              <a:rPr lang="zh-TW" altLang="zh-TW" sz="3200" dirty="0">
                <a:solidFill>
                  <a:schemeClr val="tx1">
                    <a:lumMod val="85000"/>
                    <a:lumOff val="15000"/>
                  </a:schemeClr>
                </a:solidFill>
              </a:rPr>
              <a:t>月</a:t>
            </a:r>
            <a:r>
              <a:rPr lang="en-US" altLang="zh-TW" sz="3200" dirty="0">
                <a:solidFill>
                  <a:schemeClr val="tx1">
                    <a:lumMod val="85000"/>
                    <a:lumOff val="15000"/>
                  </a:schemeClr>
                </a:solidFill>
              </a:rPr>
              <a:t>5</a:t>
            </a:r>
            <a:r>
              <a:rPr lang="zh-TW" altLang="zh-TW" sz="3200" dirty="0">
                <a:solidFill>
                  <a:schemeClr val="tx1">
                    <a:lumMod val="85000"/>
                    <a:lumOff val="15000"/>
                  </a:schemeClr>
                </a:solidFill>
              </a:rPr>
              <a:t>日要求國王承認</a:t>
            </a:r>
            <a:r>
              <a:rPr lang="zh-TW" altLang="zh-TW" sz="3200" dirty="0" smtClean="0">
                <a:solidFill>
                  <a:schemeClr val="tx1">
                    <a:lumMod val="85000"/>
                    <a:lumOff val="15000"/>
                  </a:schemeClr>
                </a:solidFill>
              </a:rPr>
              <a:t>《人權宣言》。</a:t>
            </a:r>
            <a:endParaRPr lang="en-US" altLang="zh-TW" sz="32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zh-TW" altLang="zh-TW" sz="3200" dirty="0" smtClean="0">
              <a:solidFill>
                <a:schemeClr val="tx1">
                  <a:lumMod val="85000"/>
                  <a:lumOff val="15000"/>
                </a:schemeClr>
              </a:solidFill>
            </a:endParaRPr>
          </a:p>
          <a:p>
            <a:pPr marL="365760" indent="-365760" eaLnBrk="1" fontAlgn="auto" hangingPunct="1">
              <a:spcAft>
                <a:spcPts val="0"/>
              </a:spcAft>
              <a:defRPr/>
            </a:pPr>
            <a:r>
              <a:rPr lang="zh-TW" altLang="zh-TW" sz="3200" dirty="0" smtClean="0">
                <a:solidFill>
                  <a:schemeClr val="tx1">
                    <a:lumMod val="85000"/>
                    <a:lumOff val="15000"/>
                  </a:schemeClr>
                </a:solidFill>
              </a:rPr>
              <a:t>「人們生來始終是自由的，在權力上是平等的」</a:t>
            </a:r>
            <a:r>
              <a:rPr lang="en-US" altLang="zh-TW" sz="3200" dirty="0" smtClean="0">
                <a:solidFill>
                  <a:schemeClr val="tx1">
                    <a:lumMod val="85000"/>
                    <a:lumOff val="15000"/>
                  </a:schemeClr>
                </a:solidFill>
              </a:rPr>
              <a:t>(</a:t>
            </a:r>
            <a:r>
              <a:rPr lang="zh-TW" altLang="zh-TW" sz="3200" dirty="0" smtClean="0">
                <a:solidFill>
                  <a:schemeClr val="tx1">
                    <a:lumMod val="85000"/>
                    <a:lumOff val="15000"/>
                  </a:schemeClr>
                </a:solidFill>
              </a:rPr>
              <a:t>第一條</a:t>
            </a:r>
            <a:r>
              <a:rPr lang="en-US" altLang="zh-TW" sz="3200" dirty="0" smtClean="0">
                <a:solidFill>
                  <a:schemeClr val="tx1">
                    <a:lumMod val="85000"/>
                    <a:lumOff val="15000"/>
                  </a:schemeClr>
                </a:solidFill>
              </a:rPr>
              <a:t>)</a:t>
            </a:r>
          </a:p>
          <a:p>
            <a:pPr marL="365760" indent="-365760" eaLnBrk="1" fontAlgn="auto" hangingPunct="1">
              <a:spcAft>
                <a:spcPts val="0"/>
              </a:spcAft>
              <a:defRPr/>
            </a:pPr>
            <a:endParaRPr lang="zh-TW" altLang="zh-TW" sz="3200" dirty="0" smtClean="0">
              <a:solidFill>
                <a:schemeClr val="tx1">
                  <a:lumMod val="85000"/>
                  <a:lumOff val="15000"/>
                </a:schemeClr>
              </a:solidFill>
            </a:endParaRPr>
          </a:p>
          <a:p>
            <a:pPr marL="365760" indent="-365760" eaLnBrk="1" fontAlgn="auto" hangingPunct="1">
              <a:spcAft>
                <a:spcPts val="0"/>
              </a:spcAft>
              <a:defRPr/>
            </a:pPr>
            <a:r>
              <a:rPr lang="zh-TW" altLang="zh-TW" sz="3200" dirty="0" smtClean="0">
                <a:solidFill>
                  <a:schemeClr val="tx1">
                    <a:lumMod val="85000"/>
                    <a:lumOff val="15000"/>
                  </a:schemeClr>
                </a:solidFill>
              </a:rPr>
              <a:t>「</a:t>
            </a:r>
            <a:r>
              <a:rPr lang="zh-TW" altLang="zh-TW" sz="3200" dirty="0">
                <a:solidFill>
                  <a:schemeClr val="tx1">
                    <a:lumMod val="85000"/>
                    <a:lumOff val="15000"/>
                  </a:schemeClr>
                </a:solidFill>
              </a:rPr>
              <a:t>這些權力就是自由、財產、安全和反抗壓迫」</a:t>
            </a:r>
            <a:r>
              <a:rPr lang="en-US" altLang="zh-TW" sz="3200" dirty="0">
                <a:solidFill>
                  <a:schemeClr val="tx1">
                    <a:lumMod val="85000"/>
                    <a:lumOff val="15000"/>
                  </a:schemeClr>
                </a:solidFill>
              </a:rPr>
              <a:t>(</a:t>
            </a:r>
            <a:r>
              <a:rPr lang="zh-TW" altLang="zh-TW" sz="3200" dirty="0">
                <a:solidFill>
                  <a:schemeClr val="tx1">
                    <a:lumMod val="85000"/>
                    <a:lumOff val="15000"/>
                  </a:schemeClr>
                </a:solidFill>
              </a:rPr>
              <a:t>第二條</a:t>
            </a:r>
            <a:r>
              <a:rPr lang="en-US" altLang="zh-TW" sz="3200" dirty="0">
                <a:solidFill>
                  <a:schemeClr val="tx1">
                    <a:lumMod val="85000"/>
                    <a:lumOff val="15000"/>
                  </a:schemeClr>
                </a:solidFill>
              </a:rPr>
              <a:t>) </a:t>
            </a:r>
            <a:endParaRPr lang="en-US" altLang="zh-TW" sz="3200" dirty="0" smtClean="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8313" y="620713"/>
            <a:ext cx="8229600" cy="5865812"/>
          </a:xfrm>
        </p:spPr>
        <p:txBody>
          <a:bodyPr/>
          <a:lstStyle/>
          <a:p>
            <a:pPr eaLnBrk="1" hangingPunct="1"/>
            <a:r>
              <a:rPr lang="zh-TW" altLang="zh-TW" sz="3200" smtClean="0"/>
              <a:t>「未經法律規定，不按法律程序，不得控告、逮捕或居留任何人」</a:t>
            </a:r>
            <a:r>
              <a:rPr lang="en-US" altLang="zh-TW" sz="3200" smtClean="0"/>
              <a:t>(</a:t>
            </a:r>
            <a:r>
              <a:rPr lang="zh-TW" altLang="zh-TW" sz="3200" smtClean="0"/>
              <a:t>第七條</a:t>
            </a:r>
            <a:r>
              <a:rPr lang="en-US" altLang="zh-TW" sz="3200" smtClean="0"/>
              <a:t>)</a:t>
            </a:r>
            <a:endParaRPr lang="zh-TW" altLang="en-US" sz="3200" smtClean="0"/>
          </a:p>
          <a:p>
            <a:pPr eaLnBrk="1" hangingPunct="1"/>
            <a:endParaRPr lang="zh-TW" altLang="zh-TW" sz="3200" smtClean="0"/>
          </a:p>
          <a:p>
            <a:pPr eaLnBrk="1" hangingPunct="1"/>
            <a:r>
              <a:rPr lang="zh-TW" altLang="zh-TW" sz="3200" smtClean="0"/>
              <a:t>「主權為國家所有，任何團體或個人的權力皆出自於國家。」要求人民對國家效忠。</a:t>
            </a:r>
            <a:endParaRPr lang="en-US" altLang="zh-TW" sz="3200" smtClean="0"/>
          </a:p>
          <a:p>
            <a:pPr eaLnBrk="1" hangingPunct="1"/>
            <a:endParaRPr lang="zh-TW" altLang="zh-TW" sz="3200" smtClean="0"/>
          </a:p>
          <a:p>
            <a:pPr eaLnBrk="1" hangingPunct="1"/>
            <a:r>
              <a:rPr lang="zh-TW" altLang="zh-TW" sz="3200" smtClean="0"/>
              <a:t>「法律是公共意志的體現」，人民可以參與立法，但也有絕對守法的責任，這是盧梭的「社會契約」論立場，兼有民主與集權的成分。</a:t>
            </a:r>
          </a:p>
          <a:p>
            <a:pPr eaLnBrk="1" hangingPunct="1"/>
            <a:endParaRPr lang="zh-TW" altLang="en-US" smtClean="0"/>
          </a:p>
          <a:p>
            <a:pPr eaLnBrk="1" hangingPunct="1"/>
            <a:endParaRPr lang="zh-TW"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95288" y="908050"/>
            <a:ext cx="8229600" cy="5865813"/>
          </a:xfrm>
        </p:spPr>
        <p:txBody>
          <a:bodyPr/>
          <a:lstStyle/>
          <a:p>
            <a:pPr marL="0" indent="0" algn="ctr" eaLnBrk="1" hangingPunct="1">
              <a:buFont typeface="Wingdings" panose="05000000000000000000" pitchFamily="2" charset="2"/>
              <a:buNone/>
            </a:pPr>
            <a:r>
              <a:rPr lang="zh-TW" altLang="zh-TW" sz="3600" b="1" smtClean="0"/>
              <a:t>世界人權宣言</a:t>
            </a:r>
          </a:p>
          <a:p>
            <a:pPr marL="0" indent="0" eaLnBrk="1" hangingPunct="1">
              <a:buFont typeface="Wingdings" panose="05000000000000000000" pitchFamily="2" charset="2"/>
              <a:buNone/>
            </a:pPr>
            <a:endParaRPr lang="en-US" altLang="zh-TW" sz="3200" smtClean="0"/>
          </a:p>
          <a:p>
            <a:pPr marL="0" indent="0" eaLnBrk="1" hangingPunct="1">
              <a:buFont typeface="Wingdings" panose="05000000000000000000" pitchFamily="2" charset="2"/>
              <a:buNone/>
            </a:pPr>
            <a:endParaRPr lang="en-US" altLang="zh-TW" sz="3200" smtClean="0"/>
          </a:p>
          <a:p>
            <a:pPr marL="0" indent="0" eaLnBrk="1" hangingPunct="1">
              <a:lnSpc>
                <a:spcPct val="150000"/>
              </a:lnSpc>
              <a:buFont typeface="Wingdings" panose="05000000000000000000" pitchFamily="2" charset="2"/>
              <a:buNone/>
            </a:pPr>
            <a:r>
              <a:rPr lang="en-US" altLang="zh-TW" sz="3200" smtClean="0"/>
              <a:t>1948.12.10</a:t>
            </a:r>
            <a:r>
              <a:rPr lang="zh-TW" altLang="zh-TW" sz="3200" smtClean="0"/>
              <a:t>所發布，要旨在維護人類基本人權的文獻，共有</a:t>
            </a:r>
            <a:r>
              <a:rPr lang="en-US" altLang="zh-TW" sz="3200" smtClean="0"/>
              <a:t>30</a:t>
            </a:r>
            <a:r>
              <a:rPr lang="zh-TW" altLang="zh-TW" sz="3200" smtClean="0"/>
              <a:t>條內容。</a:t>
            </a:r>
          </a:p>
          <a:p>
            <a:pPr marL="0" indent="0" eaLnBrk="1" hangingPunct="1">
              <a:buFont typeface="Wingdings" panose="05000000000000000000" pitchFamily="2" charset="2"/>
              <a:buNone/>
            </a:pPr>
            <a:endParaRPr lang="en-US" altLang="zh-TW" smtClean="0"/>
          </a:p>
          <a:p>
            <a:pPr marL="0" indent="0" eaLnBrk="1" hangingPunct="1">
              <a:buFont typeface="Wingdings" panose="05000000000000000000" pitchFamily="2" charset="2"/>
              <a:buNone/>
            </a:pPr>
            <a:endParaRPr lang="zh-TW"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8313" y="1557338"/>
            <a:ext cx="8229600" cy="4065587"/>
          </a:xfrm>
        </p:spPr>
        <p:txBody>
          <a:bodyPr/>
          <a:lstStyle/>
          <a:p>
            <a:pPr eaLnBrk="1" hangingPunct="1">
              <a:lnSpc>
                <a:spcPct val="200000"/>
              </a:lnSpc>
            </a:pPr>
            <a:r>
              <a:rPr lang="zh-TW" altLang="zh-TW" sz="3200" smtClean="0"/>
              <a:t>人人生而自由，在尊嚴和權利上一律平等。他們賦有理性和良心，並應以兄弟關係的精神相對待。</a:t>
            </a:r>
            <a:r>
              <a:rPr lang="en-US" altLang="zh-TW" sz="3200" smtClean="0"/>
              <a:t>(</a:t>
            </a:r>
            <a:r>
              <a:rPr lang="zh-TW" altLang="zh-TW" sz="3200" smtClean="0"/>
              <a:t>第一條，也是其宣言的主體思想</a:t>
            </a:r>
            <a:r>
              <a:rPr lang="en-US" altLang="zh-TW" sz="3200" smtClean="0"/>
              <a:t>)</a:t>
            </a:r>
            <a:endParaRPr lang="zh-TW" altLang="zh-TW" sz="3200" smtClean="0"/>
          </a:p>
          <a:p>
            <a:pPr eaLnBrk="1" hangingPunct="1">
              <a:lnSpc>
                <a:spcPct val="150000"/>
              </a:lnSpc>
            </a:pPr>
            <a:endParaRPr lang="zh-TW"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12738" y="549275"/>
            <a:ext cx="8507412" cy="5832475"/>
          </a:xfrm>
        </p:spPr>
        <p:txBody>
          <a:bodyPr rtlCol="0">
            <a:normAutofit fontScale="92500" lnSpcReduction="10000"/>
          </a:bodyPr>
          <a:lstStyle/>
          <a:p>
            <a:pPr marL="365760" indent="-365760" eaLnBrk="1" fontAlgn="auto" hangingPunct="1">
              <a:lnSpc>
                <a:spcPct val="150000"/>
              </a:lnSpc>
              <a:spcAft>
                <a:spcPts val="0"/>
              </a:spcAft>
              <a:defRPr/>
            </a:pPr>
            <a:r>
              <a:rPr lang="zh-TW" altLang="zh-TW" sz="3000" dirty="0">
                <a:solidFill>
                  <a:schemeClr val="tx1">
                    <a:lumMod val="85000"/>
                    <a:lumOff val="15000"/>
                  </a:schemeClr>
                </a:solidFill>
              </a:rPr>
              <a:t>人人有資格享受本宣言所載的一切權利和自由，不分種族、膚色、性別、語言、宗教、政治或其他見解、國籍或社會出身、財產、出生或其他身分等任何區別</a:t>
            </a:r>
            <a:r>
              <a:rPr lang="zh-TW" altLang="zh-TW" sz="3000" dirty="0" smtClean="0">
                <a:solidFill>
                  <a:schemeClr val="tx1">
                    <a:lumMod val="85000"/>
                    <a:lumOff val="15000"/>
                  </a:schemeClr>
                </a:solidFill>
              </a:rPr>
              <a:t>。</a:t>
            </a:r>
            <a:endParaRPr lang="en-US" altLang="zh-TW" sz="3000" dirty="0" smtClean="0">
              <a:solidFill>
                <a:schemeClr val="tx1">
                  <a:lumMod val="85000"/>
                  <a:lumOff val="15000"/>
                </a:schemeClr>
              </a:solidFill>
            </a:endParaRPr>
          </a:p>
          <a:p>
            <a:pPr marL="365760" indent="-365760" eaLnBrk="1" fontAlgn="auto" hangingPunct="1">
              <a:lnSpc>
                <a:spcPct val="150000"/>
              </a:lnSpc>
              <a:spcAft>
                <a:spcPts val="0"/>
              </a:spcAft>
              <a:defRPr/>
            </a:pPr>
            <a:endParaRPr lang="en-US" altLang="zh-TW" sz="3000" dirty="0" smtClean="0">
              <a:solidFill>
                <a:schemeClr val="tx1">
                  <a:lumMod val="85000"/>
                  <a:lumOff val="15000"/>
                </a:schemeClr>
              </a:solidFill>
            </a:endParaRPr>
          </a:p>
          <a:p>
            <a:pPr marL="365760" indent="-365760" eaLnBrk="1" fontAlgn="auto" hangingPunct="1">
              <a:lnSpc>
                <a:spcPct val="150000"/>
              </a:lnSpc>
              <a:spcAft>
                <a:spcPts val="0"/>
              </a:spcAft>
              <a:defRPr/>
            </a:pPr>
            <a:r>
              <a:rPr lang="zh-TW" altLang="zh-TW" sz="3000" dirty="0" smtClean="0">
                <a:solidFill>
                  <a:schemeClr val="tx1">
                    <a:lumMod val="85000"/>
                    <a:lumOff val="15000"/>
                  </a:schemeClr>
                </a:solidFill>
              </a:rPr>
              <a:t>並且</a:t>
            </a:r>
            <a:r>
              <a:rPr lang="zh-TW" altLang="zh-TW" sz="3000" dirty="0">
                <a:solidFill>
                  <a:schemeClr val="tx1">
                    <a:lumMod val="85000"/>
                    <a:lumOff val="15000"/>
                  </a:schemeClr>
                </a:solidFill>
              </a:rPr>
              <a:t>不得因一人所屬的國家或領土的政治的、行政的或者國際的地位之不同而有所區別，無論該領土是獨立領土、托管領土、非自治領土或者處於其他任何主權受限制的情況之下。</a:t>
            </a:r>
            <a:r>
              <a:rPr lang="en-US" altLang="zh-TW" sz="3000" dirty="0">
                <a:solidFill>
                  <a:schemeClr val="tx1">
                    <a:lumMod val="85000"/>
                    <a:lumOff val="15000"/>
                  </a:schemeClr>
                </a:solidFill>
              </a:rPr>
              <a:t> (</a:t>
            </a:r>
            <a:r>
              <a:rPr lang="zh-TW" altLang="zh-TW" sz="3000" dirty="0">
                <a:solidFill>
                  <a:schemeClr val="tx1">
                    <a:lumMod val="85000"/>
                    <a:lumOff val="15000"/>
                  </a:schemeClr>
                </a:solidFill>
              </a:rPr>
              <a:t>第二條</a:t>
            </a:r>
            <a:r>
              <a:rPr lang="en-US" altLang="zh-TW" sz="3000" dirty="0">
                <a:solidFill>
                  <a:schemeClr val="tx1">
                    <a:lumMod val="85000"/>
                    <a:lumOff val="15000"/>
                  </a:schemeClr>
                </a:solidFill>
              </a:rPr>
              <a:t>)</a:t>
            </a:r>
            <a:endParaRPr lang="zh-TW" altLang="zh-TW" sz="3000" dirty="0">
              <a:solidFill>
                <a:schemeClr val="tx1">
                  <a:lumMod val="85000"/>
                  <a:lumOff val="15000"/>
                </a:schemeClr>
              </a:solidFill>
            </a:endParaRPr>
          </a:p>
          <a:p>
            <a:pPr marL="365760" indent="-365760" eaLnBrk="1" fontAlgn="auto" hangingPunct="1">
              <a:lnSpc>
                <a:spcPct val="150000"/>
              </a:lnSpc>
              <a:spcAft>
                <a:spcPts val="0"/>
              </a:spcAft>
              <a:defRPr/>
            </a:pPr>
            <a:endParaRPr lang="zh-TW" altLang="en-US"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84213" y="765175"/>
            <a:ext cx="7747000" cy="5451475"/>
          </a:xfrm>
        </p:spPr>
        <p:txBody>
          <a:bodyPr rtlCol="0">
            <a:normAutofit/>
          </a:bodyPr>
          <a:lstStyle/>
          <a:p>
            <a:pPr marL="365760" indent="-365760" eaLnBrk="1" fontAlgn="auto" hangingPunct="1">
              <a:spcAft>
                <a:spcPts val="0"/>
              </a:spcAft>
              <a:defRPr/>
            </a:pPr>
            <a:r>
              <a:rPr lang="zh-TW" altLang="zh-TW" sz="3200" dirty="0">
                <a:solidFill>
                  <a:schemeClr val="tx1">
                    <a:lumMod val="85000"/>
                    <a:lumOff val="15000"/>
                  </a:schemeClr>
                </a:solidFill>
              </a:rPr>
              <a:t>任何人不得使為奴隸或奴役；一切形式的奴隸制度和奴隸買賣，均應予以禁止。</a:t>
            </a:r>
            <a:r>
              <a:rPr lang="en-US" altLang="zh-TW" sz="3200" dirty="0">
                <a:solidFill>
                  <a:schemeClr val="tx1">
                    <a:lumMod val="85000"/>
                    <a:lumOff val="15000"/>
                  </a:schemeClr>
                </a:solidFill>
              </a:rPr>
              <a:t> (</a:t>
            </a:r>
            <a:r>
              <a:rPr lang="zh-TW" altLang="zh-TW" sz="3200" dirty="0">
                <a:solidFill>
                  <a:schemeClr val="tx1">
                    <a:lumMod val="85000"/>
                    <a:lumOff val="15000"/>
                  </a:schemeClr>
                </a:solidFill>
              </a:rPr>
              <a:t>第四條</a:t>
            </a:r>
            <a:r>
              <a:rPr lang="en-US" altLang="zh-TW" sz="3200" dirty="0">
                <a:solidFill>
                  <a:schemeClr val="tx1">
                    <a:lumMod val="85000"/>
                    <a:lumOff val="15000"/>
                  </a:schemeClr>
                </a:solidFill>
              </a:rPr>
              <a:t>)</a:t>
            </a:r>
            <a:endParaRPr lang="zh-TW" altLang="zh-TW" sz="32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zh-TW" altLang="zh-TW" sz="3200" dirty="0">
              <a:solidFill>
                <a:schemeClr val="tx1">
                  <a:lumMod val="85000"/>
                  <a:lumOff val="15000"/>
                </a:schemeClr>
              </a:solidFill>
            </a:endParaRPr>
          </a:p>
          <a:p>
            <a:pPr marL="365760" indent="-365760" eaLnBrk="1" fontAlgn="auto" hangingPunct="1">
              <a:spcAft>
                <a:spcPts val="0"/>
              </a:spcAft>
              <a:defRPr/>
            </a:pPr>
            <a:r>
              <a:rPr lang="zh-TW" altLang="zh-TW" sz="3200" dirty="0">
                <a:solidFill>
                  <a:schemeClr val="tx1">
                    <a:lumMod val="85000"/>
                    <a:lumOff val="15000"/>
                  </a:schemeClr>
                </a:solidFill>
              </a:rPr>
              <a:t>任何人不得加以酷刑，或施以殘忍的、不人道的或侮辱性的待遇或刑罰。</a:t>
            </a:r>
            <a:r>
              <a:rPr lang="en-US" altLang="zh-TW" sz="3200" dirty="0">
                <a:solidFill>
                  <a:schemeClr val="tx1">
                    <a:lumMod val="85000"/>
                    <a:lumOff val="15000"/>
                  </a:schemeClr>
                </a:solidFill>
              </a:rPr>
              <a:t> (</a:t>
            </a:r>
            <a:r>
              <a:rPr lang="zh-TW" altLang="zh-TW" sz="3200" dirty="0">
                <a:solidFill>
                  <a:schemeClr val="tx1">
                    <a:lumMod val="85000"/>
                    <a:lumOff val="15000"/>
                  </a:schemeClr>
                </a:solidFill>
              </a:rPr>
              <a:t>第五條</a:t>
            </a:r>
            <a:r>
              <a:rPr lang="en-US" altLang="zh-TW" sz="3200" dirty="0">
                <a:solidFill>
                  <a:schemeClr val="tx1">
                    <a:lumMod val="85000"/>
                    <a:lumOff val="15000"/>
                  </a:schemeClr>
                </a:solidFill>
              </a:rPr>
              <a:t>)</a:t>
            </a:r>
            <a:endParaRPr lang="zh-TW" altLang="zh-TW" sz="3200" dirty="0">
              <a:solidFill>
                <a:schemeClr val="tx1">
                  <a:lumMod val="85000"/>
                  <a:lumOff val="15000"/>
                </a:schemeClr>
              </a:solidFill>
            </a:endParaRPr>
          </a:p>
          <a:p>
            <a:pPr marL="365760" indent="-365760" eaLnBrk="1" fontAlgn="auto" hangingPunct="1">
              <a:spcAft>
                <a:spcPts val="0"/>
              </a:spcAft>
              <a:defRPr/>
            </a:pPr>
            <a:endParaRPr lang="en-US" altLang="zh-TW" sz="3200" dirty="0" smtClean="0">
              <a:solidFill>
                <a:schemeClr val="tx1">
                  <a:lumMod val="85000"/>
                  <a:lumOff val="15000"/>
                </a:schemeClr>
              </a:solidFill>
            </a:endParaRPr>
          </a:p>
          <a:p>
            <a:pPr marL="365760" indent="-365760" eaLnBrk="1" fontAlgn="auto" hangingPunct="1">
              <a:spcAft>
                <a:spcPts val="0"/>
              </a:spcAft>
              <a:defRPr/>
            </a:pPr>
            <a:r>
              <a:rPr lang="zh-TW" altLang="zh-TW" sz="3200" dirty="0">
                <a:solidFill>
                  <a:schemeClr val="tx1">
                    <a:lumMod val="85000"/>
                    <a:lumOff val="15000"/>
                  </a:schemeClr>
                </a:solidFill>
              </a:rPr>
              <a:t>人人在任何地方有權被承認在法律前的人格。</a:t>
            </a:r>
            <a:r>
              <a:rPr lang="en-US" altLang="zh-TW" sz="3200" dirty="0">
                <a:solidFill>
                  <a:schemeClr val="tx1">
                    <a:lumMod val="85000"/>
                    <a:lumOff val="15000"/>
                  </a:schemeClr>
                </a:solidFill>
              </a:rPr>
              <a:t>  (</a:t>
            </a:r>
            <a:r>
              <a:rPr lang="zh-TW" altLang="zh-TW" sz="3200" dirty="0">
                <a:solidFill>
                  <a:schemeClr val="tx1">
                    <a:lumMod val="85000"/>
                    <a:lumOff val="15000"/>
                  </a:schemeClr>
                </a:solidFill>
              </a:rPr>
              <a:t>第六條</a:t>
            </a:r>
            <a:r>
              <a:rPr lang="en-US" altLang="zh-TW" sz="3200" dirty="0" smtClean="0">
                <a:solidFill>
                  <a:schemeClr val="tx1">
                    <a:lumMod val="85000"/>
                    <a:lumOff val="15000"/>
                  </a:schemeClr>
                </a:solidFill>
              </a:rPr>
              <a:t>)</a:t>
            </a:r>
            <a:endParaRPr lang="zh-TW" altLang="zh-TW" sz="32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755650" y="981075"/>
            <a:ext cx="7747000" cy="4824413"/>
          </a:xfrm>
        </p:spPr>
        <p:txBody>
          <a:bodyPr rtlCol="0">
            <a:normAutofit lnSpcReduction="10000"/>
          </a:bodyPr>
          <a:lstStyle/>
          <a:p>
            <a:pPr marL="365760" indent="-365760" eaLnBrk="1" fontAlgn="auto" hangingPunct="1">
              <a:lnSpc>
                <a:spcPct val="200000"/>
              </a:lnSpc>
              <a:spcAft>
                <a:spcPts val="0"/>
              </a:spcAft>
              <a:defRPr/>
            </a:pPr>
            <a:r>
              <a:rPr lang="zh-TW" altLang="zh-TW" sz="3200" dirty="0">
                <a:solidFill>
                  <a:schemeClr val="tx1">
                    <a:lumMod val="85000"/>
                    <a:lumOff val="15000"/>
                  </a:schemeClr>
                </a:solidFill>
              </a:rPr>
              <a:t>法律之前人人平等，並有權享受法律的平等保護，不受任何歧視。人人有權享受平等保護，以免受違反本宣言的任何歧視行為以及煽動這種歧視的任何行為之害。</a:t>
            </a:r>
            <a:r>
              <a:rPr lang="en-US" altLang="zh-TW" sz="3200" dirty="0">
                <a:solidFill>
                  <a:schemeClr val="tx1">
                    <a:lumMod val="85000"/>
                    <a:lumOff val="15000"/>
                  </a:schemeClr>
                </a:solidFill>
              </a:rPr>
              <a:t>  (</a:t>
            </a:r>
            <a:r>
              <a:rPr lang="zh-TW" altLang="zh-TW" sz="3200" dirty="0">
                <a:solidFill>
                  <a:schemeClr val="tx1">
                    <a:lumMod val="85000"/>
                    <a:lumOff val="15000"/>
                  </a:schemeClr>
                </a:solidFill>
              </a:rPr>
              <a:t>第七條</a:t>
            </a:r>
            <a:r>
              <a:rPr lang="en-US" altLang="zh-TW" sz="3200" dirty="0">
                <a:solidFill>
                  <a:schemeClr val="tx1">
                    <a:lumMod val="85000"/>
                    <a:lumOff val="15000"/>
                  </a:schemeClr>
                </a:solidFill>
              </a:rPr>
              <a:t>)</a:t>
            </a:r>
            <a:endParaRPr lang="zh-TW" altLang="zh-TW" sz="3200" dirty="0">
              <a:solidFill>
                <a:schemeClr val="tx1">
                  <a:lumMod val="85000"/>
                  <a:lumOff val="15000"/>
                </a:schemeClr>
              </a:solidFill>
            </a:endParaRPr>
          </a:p>
          <a:p>
            <a:pPr marL="365760" indent="-365760" eaLnBrk="1" fontAlgn="auto" hangingPunct="1">
              <a:lnSpc>
                <a:spcPct val="200000"/>
              </a:lnSpc>
              <a:spcAft>
                <a:spcPts val="0"/>
              </a:spcAft>
              <a:defRPr/>
            </a:pPr>
            <a:endParaRPr lang="zh-TW" altLang="en-US"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en-US" altLang="zh-TW" b="1" smtClean="0"/>
              <a:t>John Rawls</a:t>
            </a:r>
            <a:r>
              <a:rPr lang="zh-TW" altLang="zh-TW" b="1" smtClean="0"/>
              <a:t>及其著作</a:t>
            </a:r>
            <a:endParaRPr lang="zh-TW" altLang="en-US" b="1" smtClean="0"/>
          </a:p>
        </p:txBody>
      </p:sp>
      <p:sp>
        <p:nvSpPr>
          <p:cNvPr id="3" name="內容版面配置區 2"/>
          <p:cNvSpPr>
            <a:spLocks noGrp="1"/>
          </p:cNvSpPr>
          <p:nvPr>
            <p:ph idx="1"/>
          </p:nvPr>
        </p:nvSpPr>
        <p:spPr>
          <a:xfrm>
            <a:off x="1095375" y="2133600"/>
            <a:ext cx="6716713" cy="4535488"/>
          </a:xfrm>
        </p:spPr>
        <p:txBody>
          <a:bodyPr/>
          <a:lstStyle/>
          <a:p>
            <a:pPr marL="0" indent="0" eaLnBrk="1" hangingPunct="1">
              <a:buFont typeface="Wingdings" panose="05000000000000000000" pitchFamily="2" charset="2"/>
              <a:buNone/>
            </a:pPr>
            <a:r>
              <a:rPr lang="zh-TW" altLang="zh-TW" sz="2800" smtClean="0"/>
              <a:t>約翰‧羅爾斯</a:t>
            </a:r>
            <a:r>
              <a:rPr lang="en-US" altLang="zh-TW" sz="2800" smtClean="0"/>
              <a:t>(John Rawls</a:t>
            </a:r>
            <a:r>
              <a:rPr lang="zh-TW" altLang="zh-TW" sz="2800" smtClean="0"/>
              <a:t>，</a:t>
            </a:r>
            <a:r>
              <a:rPr lang="en-US" altLang="zh-TW" sz="2800" smtClean="0"/>
              <a:t>1921 - 2002)</a:t>
            </a:r>
          </a:p>
          <a:p>
            <a:pPr marL="0" indent="0" eaLnBrk="1" hangingPunct="1">
              <a:buFont typeface="Wingdings" panose="05000000000000000000" pitchFamily="2" charset="2"/>
              <a:buNone/>
            </a:pPr>
            <a:endParaRPr lang="zh-TW" altLang="zh-TW" sz="2800" smtClean="0"/>
          </a:p>
          <a:p>
            <a:pPr marL="0" indent="0" eaLnBrk="1" hangingPunct="1">
              <a:buFont typeface="Wingdings" panose="05000000000000000000" pitchFamily="2" charset="2"/>
              <a:buNone/>
            </a:pPr>
            <a:r>
              <a:rPr lang="zh-TW" altLang="zh-TW" smtClean="0"/>
              <a:t>出生於美國 馬里蘭州的</a:t>
            </a:r>
            <a:r>
              <a:rPr lang="en-US" altLang="zh-TW" smtClean="0"/>
              <a:t>Baltimore</a:t>
            </a:r>
            <a:r>
              <a:rPr lang="zh-TW" altLang="zh-TW" smtClean="0"/>
              <a:t>，</a:t>
            </a:r>
            <a:endParaRPr lang="en-US" altLang="zh-TW" smtClean="0"/>
          </a:p>
          <a:p>
            <a:pPr marL="0" indent="0" eaLnBrk="1" hangingPunct="1">
              <a:buFont typeface="Wingdings" panose="05000000000000000000" pitchFamily="2" charset="2"/>
              <a:buNone/>
            </a:pPr>
            <a:r>
              <a:rPr lang="zh-TW" altLang="zh-TW" smtClean="0"/>
              <a:t>從小體弱多病，兩個弟弟皆先後因</a:t>
            </a:r>
            <a:endParaRPr lang="en-US" altLang="zh-TW" smtClean="0"/>
          </a:p>
          <a:p>
            <a:pPr marL="0" indent="0" eaLnBrk="1" hangingPunct="1">
              <a:buFont typeface="Wingdings" panose="05000000000000000000" pitchFamily="2" charset="2"/>
              <a:buNone/>
            </a:pPr>
            <a:r>
              <a:rPr lang="zh-TW" altLang="zh-TW" smtClean="0"/>
              <a:t>他傳染而病逝。</a:t>
            </a:r>
            <a:endParaRPr lang="en-US" altLang="zh-TW" smtClean="0"/>
          </a:p>
          <a:p>
            <a:pPr marL="0" indent="0" eaLnBrk="1" hangingPunct="1">
              <a:buFont typeface="Wingdings" panose="05000000000000000000" pitchFamily="2" charset="2"/>
              <a:buNone/>
            </a:pPr>
            <a:endParaRPr lang="zh-TW" altLang="zh-TW" smtClean="0"/>
          </a:p>
          <a:p>
            <a:pPr marL="0" indent="0" eaLnBrk="1" hangingPunct="1">
              <a:buFont typeface="Wingdings" panose="05000000000000000000" pitchFamily="2" charset="2"/>
              <a:buNone/>
            </a:pPr>
            <a:r>
              <a:rPr lang="zh-TW" altLang="zh-TW" smtClean="0"/>
              <a:t>雖然羅爾斯家境富裕，但從小便發</a:t>
            </a:r>
            <a:endParaRPr lang="en-US" altLang="zh-TW" smtClean="0"/>
          </a:p>
          <a:p>
            <a:pPr marL="0" indent="0" eaLnBrk="1" hangingPunct="1">
              <a:buFont typeface="Wingdings" panose="05000000000000000000" pitchFamily="2" charset="2"/>
              <a:buNone/>
            </a:pPr>
            <a:r>
              <a:rPr lang="zh-TW" altLang="zh-TW" smtClean="0"/>
              <a:t>現黑人所遭遇與白人不同的不平等</a:t>
            </a:r>
            <a:endParaRPr lang="en-US" altLang="zh-TW" smtClean="0"/>
          </a:p>
          <a:p>
            <a:pPr marL="0" indent="0" eaLnBrk="1" hangingPunct="1">
              <a:buFont typeface="Wingdings" panose="05000000000000000000" pitchFamily="2" charset="2"/>
              <a:buNone/>
            </a:pPr>
            <a:r>
              <a:rPr lang="zh-TW" altLang="zh-TW" smtClean="0"/>
              <a:t>待遇。</a:t>
            </a:r>
          </a:p>
          <a:p>
            <a:pPr marL="0" indent="0" eaLnBrk="1" hangingPunct="1">
              <a:buFont typeface="Wingdings" panose="05000000000000000000" pitchFamily="2" charset="2"/>
              <a:buNone/>
            </a:pPr>
            <a:endParaRPr lang="zh-TW" altLang="zh-TW" sz="2800" smtClean="0"/>
          </a:p>
        </p:txBody>
      </p:sp>
      <p:pic>
        <p:nvPicPr>
          <p:cNvPr id="1026" name="Picture 2" descr="C:\Users\jason\Desktop\Raw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2852738"/>
            <a:ext cx="24765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6775450" y="5426075"/>
            <a:ext cx="17573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539750" y="908050"/>
            <a:ext cx="8229600" cy="5360988"/>
          </a:xfrm>
        </p:spPr>
        <p:txBody>
          <a:bodyPr rtlCol="0">
            <a:normAutofit/>
          </a:bodyPr>
          <a:lstStyle/>
          <a:p>
            <a:pPr marL="0" indent="0" eaLnBrk="1" fontAlgn="auto" hangingPunct="1">
              <a:spcAft>
                <a:spcPts val="0"/>
              </a:spcAft>
              <a:buFont typeface="Wingdings" panose="05000000000000000000" pitchFamily="2" charset="2"/>
              <a:buNone/>
              <a:defRPr/>
            </a:pPr>
            <a:r>
              <a:rPr lang="en-US" altLang="zh-TW" sz="2800" dirty="0" smtClean="0">
                <a:solidFill>
                  <a:schemeClr val="tx1">
                    <a:lumMod val="85000"/>
                    <a:lumOff val="15000"/>
                  </a:schemeClr>
                </a:solidFill>
              </a:rPr>
              <a:t>1939</a:t>
            </a:r>
            <a:r>
              <a:rPr lang="zh-TW" altLang="zh-TW" sz="2800" dirty="0" smtClean="0">
                <a:solidFill>
                  <a:schemeClr val="tx1">
                    <a:lumMod val="85000"/>
                    <a:lumOff val="15000"/>
                  </a:schemeClr>
                </a:solidFill>
              </a:rPr>
              <a:t>年進入普林斯頓大學，並受當時著名的哲學教授馬科姆的啟蒙</a:t>
            </a:r>
            <a:endParaRPr lang="en-US" altLang="zh-TW" sz="28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28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en-US" altLang="zh-TW" sz="2800" dirty="0">
                <a:solidFill>
                  <a:schemeClr val="tx1">
                    <a:lumMod val="85000"/>
                    <a:lumOff val="15000"/>
                  </a:schemeClr>
                </a:solidFill>
              </a:rPr>
              <a:t>1943</a:t>
            </a:r>
            <a:r>
              <a:rPr lang="zh-TW" altLang="zh-TW" sz="2800" dirty="0">
                <a:solidFill>
                  <a:schemeClr val="tx1">
                    <a:lumMod val="85000"/>
                    <a:lumOff val="15000"/>
                  </a:schemeClr>
                </a:solidFill>
              </a:rPr>
              <a:t>年畢業後立刻從軍，並參與對日的戰爭，對於其戰爭經歷從未公開談論過。</a:t>
            </a:r>
          </a:p>
          <a:p>
            <a:pPr marL="0" indent="0" eaLnBrk="1" fontAlgn="auto" hangingPunct="1">
              <a:spcAft>
                <a:spcPts val="0"/>
              </a:spcAft>
              <a:buFont typeface="Wingdings" panose="05000000000000000000" pitchFamily="2" charset="2"/>
              <a:buNone/>
              <a:defRPr/>
            </a:pPr>
            <a:endParaRPr lang="en-US" altLang="zh-TW" sz="28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zh-TW" sz="2800" dirty="0">
                <a:solidFill>
                  <a:schemeClr val="tx1">
                    <a:lumMod val="85000"/>
                    <a:lumOff val="15000"/>
                  </a:schemeClr>
                </a:solidFill>
              </a:rPr>
              <a:t>戰爭結束後，</a:t>
            </a:r>
            <a:r>
              <a:rPr lang="en-US" altLang="zh-TW" sz="2800" dirty="0">
                <a:solidFill>
                  <a:schemeClr val="tx1">
                    <a:lumMod val="85000"/>
                    <a:lumOff val="15000"/>
                  </a:schemeClr>
                </a:solidFill>
              </a:rPr>
              <a:t>1946</a:t>
            </a:r>
            <a:r>
              <a:rPr lang="zh-TW" altLang="zh-TW" sz="2800" dirty="0">
                <a:solidFill>
                  <a:schemeClr val="tx1">
                    <a:lumMod val="85000"/>
                    <a:lumOff val="15000"/>
                  </a:schemeClr>
                </a:solidFill>
              </a:rPr>
              <a:t>年回大學繼續攻讀碩士，並在</a:t>
            </a:r>
            <a:r>
              <a:rPr lang="en-US" altLang="zh-TW" sz="2800" dirty="0">
                <a:solidFill>
                  <a:schemeClr val="tx1">
                    <a:lumMod val="85000"/>
                    <a:lumOff val="15000"/>
                  </a:schemeClr>
                </a:solidFill>
              </a:rPr>
              <a:t>1950</a:t>
            </a:r>
            <a:r>
              <a:rPr lang="zh-TW" altLang="zh-TW" sz="2800" dirty="0">
                <a:solidFill>
                  <a:schemeClr val="tx1">
                    <a:lumMod val="85000"/>
                    <a:lumOff val="15000"/>
                  </a:schemeClr>
                </a:solidFill>
              </a:rPr>
              <a:t>年遞交論文</a:t>
            </a:r>
          </a:p>
          <a:p>
            <a:pPr marL="0" indent="0" eaLnBrk="1" fontAlgn="auto" hangingPunct="1">
              <a:spcAft>
                <a:spcPts val="0"/>
              </a:spcAft>
              <a:buFont typeface="Wingdings" panose="05000000000000000000" pitchFamily="2" charset="2"/>
              <a:buNone/>
              <a:defRPr/>
            </a:pPr>
            <a:r>
              <a:rPr lang="zh-TW" altLang="zh-TW" sz="2800" dirty="0">
                <a:solidFill>
                  <a:schemeClr val="tx1">
                    <a:lumMod val="85000"/>
                    <a:lumOff val="15000"/>
                  </a:schemeClr>
                </a:solidFill>
              </a:rPr>
              <a:t>〈一個倫理學知識基礎的研究：對於品格的道德價值的判斷的有關考察〉</a:t>
            </a:r>
          </a:p>
          <a:p>
            <a:pPr marL="0" indent="0" eaLnBrk="1" fontAlgn="auto" hangingPunct="1">
              <a:spcAft>
                <a:spcPts val="0"/>
              </a:spcAft>
              <a:buFont typeface="Wingdings" panose="05000000000000000000" pitchFamily="2" charset="2"/>
              <a:buNone/>
              <a:defRPr/>
            </a:pPr>
            <a:endParaRPr lang="zh-TW" altLang="zh-TW" sz="2800" dirty="0" smtClean="0">
              <a:solidFill>
                <a:schemeClr val="tx1">
                  <a:lumMod val="85000"/>
                  <a:lumOff val="15000"/>
                </a:schemeClr>
              </a:solidFill>
            </a:endParaRPr>
          </a:p>
          <a:p>
            <a:pPr marL="365760" indent="-365760" eaLnBrk="1" fontAlgn="auto" hangingPunct="1">
              <a:spcAft>
                <a:spcPts val="0"/>
              </a:spcAft>
              <a:defRPr/>
            </a:pPr>
            <a:endParaRPr lang="zh-TW" altLang="en-US"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zh-TW" altLang="en-US" b="1" smtClean="0"/>
              <a:t>平等</a:t>
            </a:r>
            <a:r>
              <a:rPr lang="en-US" altLang="zh-TW" b="1" smtClean="0"/>
              <a:t>?</a:t>
            </a:r>
            <a:r>
              <a:rPr lang="zh-TW" altLang="en-US" b="1" smtClean="0"/>
              <a:t>公平</a:t>
            </a:r>
            <a:r>
              <a:rPr lang="en-US" altLang="zh-TW" b="1" smtClean="0"/>
              <a:t>?</a:t>
            </a:r>
            <a:endParaRPr lang="zh-TW" altLang="en-US" b="1" smtClean="0"/>
          </a:p>
        </p:txBody>
      </p:sp>
      <p:sp>
        <p:nvSpPr>
          <p:cNvPr id="3" name="內容版面配置區 2"/>
          <p:cNvSpPr>
            <a:spLocks noGrp="1"/>
          </p:cNvSpPr>
          <p:nvPr>
            <p:ph idx="1"/>
          </p:nvPr>
        </p:nvSpPr>
        <p:spPr>
          <a:xfrm>
            <a:off x="1042988" y="2287588"/>
            <a:ext cx="7745412" cy="3878262"/>
          </a:xfrm>
        </p:spPr>
        <p:txBody>
          <a:bodyPr/>
          <a:lstStyle/>
          <a:p>
            <a:pPr eaLnBrk="1" hangingPunct="1">
              <a:lnSpc>
                <a:spcPct val="150000"/>
              </a:lnSpc>
            </a:pPr>
            <a:r>
              <a:rPr lang="zh-TW" altLang="en-US" sz="2800" smtClean="0"/>
              <a:t>平等和公平的差別？</a:t>
            </a:r>
            <a:endParaRPr lang="en-US" altLang="zh-TW" sz="2800" smtClean="0"/>
          </a:p>
          <a:p>
            <a:pPr eaLnBrk="1" hangingPunct="1">
              <a:lnSpc>
                <a:spcPct val="150000"/>
              </a:lnSpc>
            </a:pPr>
            <a:r>
              <a:rPr lang="zh-TW" altLang="en-US" sz="2800" smtClean="0"/>
              <a:t>平等</a:t>
            </a:r>
            <a:r>
              <a:rPr lang="en-US" altLang="zh-TW" sz="2800" smtClean="0"/>
              <a:t>:</a:t>
            </a:r>
            <a:r>
              <a:rPr lang="zh-TW" altLang="en-US" sz="2800" smtClean="0"/>
              <a:t>就是大家所得到的都一樣。</a:t>
            </a:r>
            <a:endParaRPr lang="en-US" altLang="zh-TW" sz="2800" smtClean="0"/>
          </a:p>
          <a:p>
            <a:pPr eaLnBrk="1" hangingPunct="1"/>
            <a:endParaRPr lang="en-US" altLang="zh-TW" sz="2000" smtClean="0"/>
          </a:p>
          <a:p>
            <a:pPr eaLnBrk="1" hangingPunct="1"/>
            <a:endParaRPr lang="zh-TW" altLang="en-US" sz="2000"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5488" y="4483100"/>
            <a:ext cx="2068512"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129088"/>
            <a:ext cx="2303463"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圓角矩形圖說文字 5"/>
          <p:cNvSpPr/>
          <p:nvPr/>
        </p:nvSpPr>
        <p:spPr>
          <a:xfrm>
            <a:off x="3276600" y="4951413"/>
            <a:ext cx="1943100" cy="1296987"/>
          </a:xfrm>
          <a:prstGeom prst="wedgeRoundRectCallout">
            <a:avLst>
              <a:gd name="adj1" fmla="val -93566"/>
              <a:gd name="adj2" fmla="val -514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我分到二碗飯</a:t>
            </a:r>
          </a:p>
        </p:txBody>
      </p:sp>
      <p:sp>
        <p:nvSpPr>
          <p:cNvPr id="7" name="圓角矩形圖說文字 6"/>
          <p:cNvSpPr/>
          <p:nvPr/>
        </p:nvSpPr>
        <p:spPr>
          <a:xfrm>
            <a:off x="5724525" y="3727450"/>
            <a:ext cx="1655763" cy="1223963"/>
          </a:xfrm>
          <a:prstGeom prst="wedgeRoundRectCallout">
            <a:avLst>
              <a:gd name="adj1" fmla="val 72602"/>
              <a:gd name="adj2" fmla="val 1107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我也分到二碗飯</a:t>
            </a:r>
          </a:p>
        </p:txBody>
      </p:sp>
      <p:sp>
        <p:nvSpPr>
          <p:cNvPr id="8" name="文字方塊 7"/>
          <p:cNvSpPr txBox="1">
            <a:spLocks noChangeArrowheads="1"/>
          </p:cNvSpPr>
          <p:nvPr/>
        </p:nvSpPr>
        <p:spPr bwMode="auto">
          <a:xfrm>
            <a:off x="427038" y="5213350"/>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
        <p:nvSpPr>
          <p:cNvPr id="9" name="文字方塊 8"/>
          <p:cNvSpPr txBox="1">
            <a:spLocks noChangeArrowheads="1"/>
          </p:cNvSpPr>
          <p:nvPr/>
        </p:nvSpPr>
        <p:spPr bwMode="auto">
          <a:xfrm>
            <a:off x="6764338" y="5300663"/>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7" grpId="0" animBg="1"/>
      <p:bldP spid="8"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539750" y="515938"/>
            <a:ext cx="8229600" cy="3849687"/>
          </a:xfrm>
        </p:spPr>
        <p:txBody>
          <a:bodyPr/>
          <a:lstStyle/>
          <a:p>
            <a:pPr marL="0" indent="0" eaLnBrk="1" hangingPunct="1">
              <a:buFont typeface="Wingdings" panose="05000000000000000000" pitchFamily="2" charset="2"/>
              <a:buNone/>
            </a:pPr>
            <a:r>
              <a:rPr lang="en-US" altLang="zh-TW" sz="2800" smtClean="0"/>
              <a:t>1952</a:t>
            </a:r>
            <a:r>
              <a:rPr lang="zh-TW" altLang="zh-TW" sz="2800" smtClean="0"/>
              <a:t>年，羅爾斯獲獎學金前往牛津大學修學一年，也在那裏認識柏林、哈特等當代著名哲學家，而運用假然契約論證道德原則的構想亦於當時所成形。</a:t>
            </a:r>
          </a:p>
          <a:p>
            <a:pPr marL="0" indent="0" eaLnBrk="1" hangingPunct="1">
              <a:buFont typeface="Wingdings" panose="05000000000000000000" pitchFamily="2" charset="2"/>
              <a:buNone/>
            </a:pPr>
            <a:endParaRPr lang="en-US" altLang="zh-TW" smtClean="0"/>
          </a:p>
          <a:p>
            <a:pPr marL="0" indent="0" eaLnBrk="1" hangingPunct="1">
              <a:buFont typeface="Wingdings" panose="05000000000000000000" pitchFamily="2" charset="2"/>
              <a:buNone/>
            </a:pPr>
            <a:r>
              <a:rPr lang="zh-TW" altLang="zh-TW" sz="2800" smtClean="0"/>
              <a:t>羅爾斯雖廣受各方尊崇，但為人卻極為低調，既不接受傳媒訪問，亦不喜交際。</a:t>
            </a:r>
          </a:p>
          <a:p>
            <a:pPr marL="0" indent="0" eaLnBrk="1" hangingPunct="1">
              <a:buFont typeface="Wingdings" panose="05000000000000000000" pitchFamily="2" charset="2"/>
              <a:buNone/>
            </a:pPr>
            <a:r>
              <a:rPr lang="zh-TW" altLang="zh-TW" sz="2800" smtClean="0"/>
              <a:t>他的文章與著作也都經過嚴謹的修改後才願意出版。</a:t>
            </a:r>
          </a:p>
        </p:txBody>
      </p:sp>
      <p:pic>
        <p:nvPicPr>
          <p:cNvPr id="2050" name="Picture 2" descr="C:\Users\jason\Desktop\bookinfo_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3943350"/>
            <a:ext cx="23050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jason\Documents\Bluetooth Folder\DSC_01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275" y="4067175"/>
            <a:ext cx="1674813"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1979613" y="6300788"/>
            <a:ext cx="20875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1400"/>
              <a:t>來源：</a:t>
            </a:r>
            <a:r>
              <a:rPr kumimoji="0" lang="en-US" altLang="zh-TW" sz="1400"/>
              <a:t>Google</a:t>
            </a:r>
            <a:r>
              <a:rPr kumimoji="0" lang="zh-TW" altLang="en-US" sz="1400"/>
              <a:t>圖片</a:t>
            </a:r>
          </a:p>
        </p:txBody>
      </p:sp>
      <p:sp>
        <p:nvSpPr>
          <p:cNvPr id="5" name="文字方塊 4"/>
          <p:cNvSpPr txBox="1">
            <a:spLocks noChangeArrowheads="1"/>
          </p:cNvSpPr>
          <p:nvPr/>
        </p:nvSpPr>
        <p:spPr bwMode="auto">
          <a:xfrm>
            <a:off x="5292725" y="6361113"/>
            <a:ext cx="215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1400"/>
              <a:t>來源：老師的正義論拍攝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1000"/>
                                        <p:tgtEl>
                                          <p:spTgt spid="2052"/>
                                        </p:tgtEl>
                                      </p:cBhvr>
                                    </p:animEffect>
                                    <p:anim calcmode="lin" valueType="num">
                                      <p:cBhvr>
                                        <p:cTn id="32" dur="1000" fill="hold"/>
                                        <p:tgtEl>
                                          <p:spTgt spid="2052"/>
                                        </p:tgtEl>
                                        <p:attrNameLst>
                                          <p:attrName>ppt_x</p:attrName>
                                        </p:attrNameLst>
                                      </p:cBhvr>
                                      <p:tavLst>
                                        <p:tav tm="0">
                                          <p:val>
                                            <p:strVal val="#ppt_x"/>
                                          </p:val>
                                        </p:tav>
                                        <p:tav tm="100000">
                                          <p:val>
                                            <p:strVal val="#ppt_x"/>
                                          </p:val>
                                        </p:tav>
                                      </p:tavLst>
                                    </p:anim>
                                    <p:anim calcmode="lin" valueType="num">
                                      <p:cBhvr>
                                        <p:cTn id="33" dur="1000" fill="hold"/>
                                        <p:tgtEl>
                                          <p:spTgt spid="20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46088" y="588963"/>
            <a:ext cx="8229600" cy="5576887"/>
          </a:xfrm>
        </p:spPr>
        <p:txBody>
          <a:bodyPr/>
          <a:lstStyle/>
          <a:p>
            <a:pPr marL="0" indent="0" eaLnBrk="1" hangingPunct="1">
              <a:buFont typeface="Wingdings" panose="05000000000000000000" pitchFamily="2" charset="2"/>
              <a:buNone/>
            </a:pPr>
            <a:r>
              <a:rPr lang="zh-TW" altLang="zh-TW" sz="2800" smtClean="0"/>
              <a:t>例如：</a:t>
            </a:r>
            <a:endParaRPr lang="en-US" altLang="zh-TW" sz="2800" smtClean="0"/>
          </a:p>
          <a:p>
            <a:pPr marL="0" indent="0" eaLnBrk="1" hangingPunct="1">
              <a:buFont typeface="Wingdings" panose="05000000000000000000" pitchFamily="2" charset="2"/>
              <a:buNone/>
            </a:pPr>
            <a:r>
              <a:rPr lang="zh-TW" altLang="zh-TW" sz="2800" smtClean="0"/>
              <a:t>《正義論》中的許多概念，羅爾斯早在</a:t>
            </a:r>
            <a:r>
              <a:rPr lang="en-US" altLang="zh-TW" sz="2800" smtClean="0"/>
              <a:t>50</a:t>
            </a:r>
            <a:r>
              <a:rPr lang="zh-TW" altLang="zh-TW" sz="2800" smtClean="0"/>
              <a:t>年代就已經形成，並先後出版了多篇論文。</a:t>
            </a:r>
            <a:endParaRPr lang="en-US" altLang="zh-TW" sz="2800" smtClean="0"/>
          </a:p>
          <a:p>
            <a:pPr marL="0" indent="0" eaLnBrk="1" hangingPunct="1">
              <a:buFont typeface="Wingdings" panose="05000000000000000000" pitchFamily="2" charset="2"/>
              <a:buNone/>
            </a:pPr>
            <a:endParaRPr lang="zh-TW" altLang="zh-TW" sz="2800" smtClean="0"/>
          </a:p>
          <a:p>
            <a:pPr marL="0" indent="0" eaLnBrk="1" hangingPunct="1">
              <a:buFont typeface="Wingdings" panose="05000000000000000000" pitchFamily="2" charset="2"/>
              <a:buNone/>
            </a:pPr>
            <a:r>
              <a:rPr lang="zh-TW" altLang="zh-TW" sz="2800" smtClean="0"/>
              <a:t>而到</a:t>
            </a:r>
            <a:r>
              <a:rPr lang="en-US" altLang="zh-TW" sz="2800" smtClean="0"/>
              <a:t>60</a:t>
            </a:r>
            <a:r>
              <a:rPr lang="zh-TW" altLang="zh-TW" sz="2800" smtClean="0"/>
              <a:t>年代，他甚至已經開始用《正義論》的第一稿作為上課講義，前後修改</a:t>
            </a:r>
            <a:r>
              <a:rPr lang="en-US" altLang="zh-TW" sz="2800" smtClean="0"/>
              <a:t>3</a:t>
            </a:r>
            <a:r>
              <a:rPr lang="zh-TW" altLang="zh-TW" sz="2800" smtClean="0"/>
              <a:t>次，直至</a:t>
            </a:r>
            <a:r>
              <a:rPr lang="en-US" altLang="zh-TW" sz="2800" smtClean="0"/>
              <a:t>1971</a:t>
            </a:r>
            <a:r>
              <a:rPr lang="zh-TW" altLang="zh-TW" sz="2800" smtClean="0"/>
              <a:t>才正式出版。</a:t>
            </a:r>
          </a:p>
          <a:p>
            <a:pPr marL="0" indent="0" eaLnBrk="1" hangingPunct="1">
              <a:buFont typeface="Wingdings" panose="05000000000000000000" pitchFamily="2" charset="2"/>
              <a:buNone/>
            </a:pPr>
            <a:endParaRPr lang="zh-TW" altLang="zh-TW" sz="2800" smtClean="0"/>
          </a:p>
          <a:p>
            <a:pPr marL="0" indent="0" eaLnBrk="1" hangingPunct="1">
              <a:buFont typeface="Wingdings" panose="05000000000000000000" pitchFamily="2" charset="2"/>
              <a:buNone/>
            </a:pPr>
            <a:r>
              <a:rPr lang="zh-TW" altLang="zh-TW" sz="2800" smtClean="0"/>
              <a:t>第一本著作出版後，羅爾斯接受各方評論，繼續修正並發展他的理論，至</a:t>
            </a:r>
            <a:r>
              <a:rPr lang="en-US" altLang="zh-TW" sz="2800" smtClean="0"/>
              <a:t>1993</a:t>
            </a:r>
            <a:r>
              <a:rPr lang="zh-TW" altLang="zh-TW" sz="2800" smtClean="0"/>
              <a:t>年發表第二本著作《政治自由主義》，並對原來理論作相當大的修正。</a:t>
            </a:r>
          </a:p>
          <a:p>
            <a:pPr marL="0" indent="0" eaLnBrk="1" hangingPunct="1">
              <a:buFont typeface="Wingdings" panose="05000000000000000000" pitchFamily="2" charset="2"/>
              <a:buNone/>
            </a:pPr>
            <a:endParaRPr lang="en-US" altLang="zh-TW"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95288" y="1412875"/>
            <a:ext cx="8229600" cy="4248150"/>
          </a:xfrm>
        </p:spPr>
        <p:txBody>
          <a:bodyPr/>
          <a:lstStyle/>
          <a:p>
            <a:pPr marL="0" indent="0" eaLnBrk="1" hangingPunct="1">
              <a:buFont typeface="Wingdings" panose="05000000000000000000" pitchFamily="2" charset="2"/>
              <a:buNone/>
            </a:pPr>
            <a:r>
              <a:rPr lang="en-US" altLang="zh-TW" sz="2800" smtClean="0"/>
              <a:t>1999</a:t>
            </a:r>
            <a:r>
              <a:rPr lang="zh-TW" altLang="zh-TW" sz="2800" smtClean="0"/>
              <a:t>年，他的第三本著作，《萬民法》，面世。專門討論國際正義問題。</a:t>
            </a:r>
          </a:p>
          <a:p>
            <a:pPr marL="0" indent="0" eaLnBrk="1" hangingPunct="1">
              <a:buFont typeface="Wingdings" panose="05000000000000000000" pitchFamily="2" charset="2"/>
              <a:buNone/>
            </a:pPr>
            <a:endParaRPr lang="en-US" altLang="zh-TW" sz="2800" smtClean="0"/>
          </a:p>
          <a:p>
            <a:pPr marL="0" indent="0" eaLnBrk="1" hangingPunct="1">
              <a:buFont typeface="Wingdings" panose="05000000000000000000" pitchFamily="2" charset="2"/>
              <a:buNone/>
            </a:pPr>
            <a:r>
              <a:rPr lang="zh-TW" altLang="zh-TW" sz="2800" smtClean="0"/>
              <a:t>而他在哈佛大學教書時所用的《道德哲學史講義》則於</a:t>
            </a:r>
            <a:r>
              <a:rPr lang="en-US" altLang="zh-TW" sz="2800" smtClean="0"/>
              <a:t>2000</a:t>
            </a:r>
            <a:r>
              <a:rPr lang="zh-TW" altLang="zh-TW" sz="2800" smtClean="0"/>
              <a:t>年才出版。</a:t>
            </a:r>
            <a:endParaRPr lang="en-US" altLang="zh-TW" sz="2800" smtClean="0"/>
          </a:p>
          <a:p>
            <a:pPr marL="0" indent="0" eaLnBrk="1" hangingPunct="1">
              <a:buFont typeface="Wingdings" panose="05000000000000000000" pitchFamily="2" charset="2"/>
              <a:buNone/>
            </a:pPr>
            <a:endParaRPr lang="zh-TW" altLang="zh-TW" sz="2800" smtClean="0"/>
          </a:p>
          <a:p>
            <a:pPr marL="0" indent="0" eaLnBrk="1" hangingPunct="1">
              <a:buFont typeface="Wingdings" panose="05000000000000000000" pitchFamily="2" charset="2"/>
              <a:buNone/>
            </a:pPr>
            <a:r>
              <a:rPr lang="zh-TW" altLang="zh-TW" sz="2800" smtClean="0"/>
              <a:t>另一本對《正義論》作補充說明的《公平式的正義：一個重申》亦於隔年</a:t>
            </a:r>
            <a:r>
              <a:rPr lang="en-US" altLang="zh-TW" sz="2800" smtClean="0"/>
              <a:t>2001</a:t>
            </a:r>
            <a:r>
              <a:rPr lang="zh-TW" altLang="zh-TW" sz="2800" smtClean="0"/>
              <a:t>年出版。</a:t>
            </a:r>
          </a:p>
          <a:p>
            <a:pPr marL="0" indent="0" eaLnBrk="1" hangingPunct="1">
              <a:buFont typeface="Wingdings" panose="05000000000000000000" pitchFamily="2" charset="2"/>
              <a:buNone/>
            </a:pPr>
            <a:endParaRPr lang="en-US" altLang="zh-TW"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519113" y="876300"/>
            <a:ext cx="8229600" cy="5576888"/>
          </a:xfrm>
        </p:spPr>
        <p:txBody>
          <a:bodyPr/>
          <a:lstStyle/>
          <a:p>
            <a:pPr marL="0" indent="0" eaLnBrk="1" hangingPunct="1">
              <a:buFont typeface="Wingdings" panose="05000000000000000000" pitchFamily="2" charset="2"/>
              <a:buNone/>
            </a:pPr>
            <a:r>
              <a:rPr lang="zh-TW" altLang="zh-TW" sz="2800" smtClean="0"/>
              <a:t>最初，羅爾斯是嘗試以洛克、盧梭以及康德等人的傳統社會契約論為基礎，然後論證西方民主社會的道德價值，反對所謂效益主義。</a:t>
            </a:r>
          </a:p>
          <a:p>
            <a:pPr marL="0" indent="0" eaLnBrk="1" hangingPunct="1">
              <a:buFont typeface="Wingdings" panose="05000000000000000000" pitchFamily="2" charset="2"/>
              <a:buNone/>
            </a:pPr>
            <a:endParaRPr lang="en-US" altLang="zh-TW" sz="2800" smtClean="0"/>
          </a:p>
          <a:p>
            <a:pPr marL="0" indent="0" eaLnBrk="1" hangingPunct="1">
              <a:buFont typeface="Wingdings" panose="05000000000000000000" pitchFamily="2" charset="2"/>
              <a:buNone/>
            </a:pPr>
            <a:r>
              <a:rPr lang="zh-TW" altLang="zh-TW" sz="2800" smtClean="0"/>
              <a:t>《正義論》的主要目的，是要建構一套在道德上值得追求，同時在實踐上可行的道德原則，以此規範社會的基本制度，決定公民的權利與義務，及分配社會合作中的個人應得的利益。</a:t>
            </a:r>
          </a:p>
          <a:p>
            <a:pPr marL="0" indent="0" eaLnBrk="1" hangingPunct="1">
              <a:buFont typeface="Wingdings" panose="05000000000000000000" pitchFamily="2" charset="2"/>
              <a:buNone/>
            </a:pPr>
            <a:endParaRPr lang="en-US" altLang="zh-TW" sz="2800" smtClean="0"/>
          </a:p>
          <a:p>
            <a:pPr marL="0" indent="0" eaLnBrk="1" hangingPunct="1">
              <a:buFont typeface="Wingdings" panose="05000000000000000000" pitchFamily="2" charset="2"/>
              <a:buNone/>
            </a:pPr>
            <a:r>
              <a:rPr lang="zh-TW" altLang="zh-TW" sz="2800" smtClean="0"/>
              <a:t>這樣的一套原則，便是所謂的正義原則。</a:t>
            </a:r>
          </a:p>
          <a:p>
            <a:pPr marL="0" indent="0" eaLnBrk="1" hangingPunct="1">
              <a:buFont typeface="Wingdings" panose="05000000000000000000" pitchFamily="2" charset="2"/>
              <a:buNone/>
            </a:pPr>
            <a:endParaRPr lang="en-US" altLang="zh-TW"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95288" y="660400"/>
            <a:ext cx="8229600" cy="5576888"/>
          </a:xfrm>
        </p:spPr>
        <p:txBody>
          <a:bodyPr/>
          <a:lstStyle/>
          <a:p>
            <a:pPr marL="0" indent="0" eaLnBrk="1" hangingPunct="1">
              <a:buFont typeface="Wingdings" panose="05000000000000000000" pitchFamily="2" charset="2"/>
              <a:buNone/>
            </a:pPr>
            <a:r>
              <a:rPr lang="zh-TW" altLang="zh-TW" sz="2800" smtClean="0"/>
              <a:t>羅爾斯認為</a:t>
            </a:r>
            <a:r>
              <a:rPr lang="zh-TW" altLang="en-US" sz="2800" smtClean="0"/>
              <a:t>：</a:t>
            </a:r>
            <a:endParaRPr lang="en-US" altLang="zh-TW" sz="2800" smtClean="0"/>
          </a:p>
          <a:p>
            <a:pPr marL="0" indent="0" eaLnBrk="1" hangingPunct="1">
              <a:buFont typeface="Wingdings" panose="05000000000000000000" pitchFamily="2" charset="2"/>
              <a:buNone/>
            </a:pPr>
            <a:endParaRPr lang="en-US" altLang="zh-TW" sz="2800" smtClean="0"/>
          </a:p>
          <a:p>
            <a:pPr marL="0" indent="0" eaLnBrk="1" hangingPunct="1">
              <a:buFont typeface="Wingdings" panose="05000000000000000000" pitchFamily="2" charset="2"/>
              <a:buNone/>
            </a:pPr>
            <a:r>
              <a:rPr lang="zh-TW" altLang="zh-TW" sz="2800" smtClean="0"/>
              <a:t>一個正義的社會，必須充分保障每個人都有平等權利享有一系列的基本自由和權利</a:t>
            </a:r>
            <a:r>
              <a:rPr lang="zh-TW" altLang="en-US" sz="2800" smtClean="0"/>
              <a:t>。</a:t>
            </a:r>
            <a:endParaRPr lang="en-US" altLang="zh-TW" sz="2800" smtClean="0"/>
          </a:p>
          <a:p>
            <a:pPr marL="0" indent="0" eaLnBrk="1" hangingPunct="1">
              <a:buFont typeface="Wingdings" panose="05000000000000000000" pitchFamily="2" charset="2"/>
              <a:buNone/>
            </a:pPr>
            <a:endParaRPr lang="en-US" altLang="zh-TW" sz="2800" smtClean="0"/>
          </a:p>
          <a:p>
            <a:pPr marL="0" indent="0" eaLnBrk="1" hangingPunct="1">
              <a:buFont typeface="Wingdings" panose="05000000000000000000" pitchFamily="2" charset="2"/>
              <a:buNone/>
            </a:pPr>
            <a:r>
              <a:rPr lang="zh-TW" altLang="zh-TW" sz="2800" smtClean="0"/>
              <a:t>同時保證每個人有平等機會追求自己的事業和人生計畫，而在經濟分配上，則強調任何不平等的分配</a:t>
            </a:r>
            <a:r>
              <a:rPr lang="zh-TW" altLang="en-US" sz="2800" smtClean="0"/>
              <a:t>。</a:t>
            </a:r>
            <a:endParaRPr lang="en-US" altLang="zh-TW" sz="2800" smtClean="0"/>
          </a:p>
          <a:p>
            <a:pPr marL="0" indent="0" eaLnBrk="1" hangingPunct="1">
              <a:buFont typeface="Wingdings" panose="05000000000000000000" pitchFamily="2" charset="2"/>
              <a:buNone/>
            </a:pPr>
            <a:endParaRPr lang="en-US" altLang="zh-TW" sz="2800" smtClean="0"/>
          </a:p>
          <a:p>
            <a:pPr marL="0" indent="0" eaLnBrk="1" hangingPunct="1">
              <a:buFont typeface="Wingdings" panose="05000000000000000000" pitchFamily="2" charset="2"/>
              <a:buNone/>
            </a:pPr>
            <a:r>
              <a:rPr lang="zh-TW" altLang="zh-TW" sz="2800" smtClean="0"/>
              <a:t>必須在對社會中最為弱勢的人最為有利的情況下，才被允許。</a:t>
            </a:r>
          </a:p>
          <a:p>
            <a:pPr marL="0" indent="0" eaLnBrk="1" hangingPunct="1">
              <a:buFont typeface="Wingdings" panose="05000000000000000000" pitchFamily="2" charset="2"/>
              <a:buNone/>
            </a:pPr>
            <a:endParaRPr lang="en-US" altLang="zh-TW"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95288" y="876300"/>
            <a:ext cx="8229600" cy="5576888"/>
          </a:xfrm>
        </p:spPr>
        <p:txBody>
          <a:bodyPr rtlCol="0">
            <a:normAutofit/>
          </a:bodyPr>
          <a:lstStyle/>
          <a:p>
            <a:pPr marL="0" indent="0" eaLnBrk="1" fontAlgn="auto" hangingPunct="1">
              <a:spcAft>
                <a:spcPts val="0"/>
              </a:spcAft>
              <a:buFont typeface="Wingdings" panose="05000000000000000000" pitchFamily="2" charset="2"/>
              <a:buNone/>
              <a:defRPr/>
            </a:pPr>
            <a:r>
              <a:rPr lang="zh-TW" altLang="zh-TW" sz="2800" dirty="0">
                <a:solidFill>
                  <a:schemeClr val="tx1">
                    <a:lumMod val="85000"/>
                    <a:lumOff val="15000"/>
                  </a:schemeClr>
                </a:solidFill>
              </a:rPr>
              <a:t>正義原則必須體現一種公平精神，並能夠得到自由平等的參與者的合理接受</a:t>
            </a:r>
            <a:r>
              <a:rPr lang="zh-TW" altLang="zh-TW" sz="2800" dirty="0" smtClean="0">
                <a:solidFill>
                  <a:schemeClr val="tx1">
                    <a:lumMod val="85000"/>
                    <a:lumOff val="15000"/>
                  </a:schemeClr>
                </a:solidFill>
              </a:rPr>
              <a:t>。</a:t>
            </a:r>
            <a:endParaRPr lang="en-US" altLang="zh-TW" sz="28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28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zh-TW" sz="2800" dirty="0">
                <a:solidFill>
                  <a:schemeClr val="tx1">
                    <a:lumMod val="85000"/>
                    <a:lumOff val="15000"/>
                  </a:schemeClr>
                </a:solidFill>
              </a:rPr>
              <a:t>這樣的一個合作體系，是羅爾斯所稱的「良序社會」，良序社會有三個特點</a:t>
            </a:r>
            <a:r>
              <a:rPr lang="zh-TW" altLang="zh-TW" sz="2800" dirty="0" smtClean="0">
                <a:solidFill>
                  <a:schemeClr val="tx1">
                    <a:lumMod val="85000"/>
                    <a:lumOff val="15000"/>
                  </a:schemeClr>
                </a:solidFill>
              </a:rPr>
              <a:t>：</a:t>
            </a:r>
            <a:endParaRPr lang="zh-TW" altLang="zh-TW" sz="2800" dirty="0">
              <a:solidFill>
                <a:schemeClr val="tx1">
                  <a:lumMod val="85000"/>
                  <a:lumOff val="15000"/>
                </a:schemeClr>
              </a:solidFill>
            </a:endParaRPr>
          </a:p>
          <a:p>
            <a:pPr marL="514350" indent="-514350" eaLnBrk="1" fontAlgn="auto" hangingPunct="1">
              <a:spcAft>
                <a:spcPts val="0"/>
              </a:spcAft>
              <a:buFont typeface="+mj-lt"/>
              <a:buAutoNum type="arabicPeriod"/>
              <a:defRPr/>
            </a:pPr>
            <a:r>
              <a:rPr lang="zh-TW" altLang="zh-TW" sz="2800" dirty="0">
                <a:solidFill>
                  <a:schemeClr val="tx1">
                    <a:lumMod val="85000"/>
                    <a:lumOff val="15000"/>
                  </a:schemeClr>
                </a:solidFill>
              </a:rPr>
              <a:t>每一成員都接受，並知道其他人也接受同樣的正義</a:t>
            </a:r>
            <a:r>
              <a:rPr lang="zh-TW" altLang="zh-TW" sz="2800" dirty="0" smtClean="0">
                <a:solidFill>
                  <a:schemeClr val="tx1">
                    <a:lumMod val="85000"/>
                    <a:lumOff val="15000"/>
                  </a:schemeClr>
                </a:solidFill>
              </a:rPr>
              <a:t>原則</a:t>
            </a:r>
            <a:r>
              <a:rPr lang="zh-TW" altLang="en-US" sz="2800" dirty="0" smtClean="0">
                <a:solidFill>
                  <a:schemeClr val="tx1">
                    <a:lumMod val="85000"/>
                    <a:lumOff val="15000"/>
                  </a:schemeClr>
                </a:solidFill>
              </a:rPr>
              <a:t>。</a:t>
            </a:r>
            <a:endParaRPr lang="zh-TW" altLang="zh-TW" sz="2800" dirty="0">
              <a:solidFill>
                <a:schemeClr val="tx1">
                  <a:lumMod val="85000"/>
                  <a:lumOff val="15000"/>
                </a:schemeClr>
              </a:solidFill>
            </a:endParaRPr>
          </a:p>
          <a:p>
            <a:pPr marL="514350" indent="-514350" eaLnBrk="1" fontAlgn="auto" hangingPunct="1">
              <a:spcAft>
                <a:spcPts val="0"/>
              </a:spcAft>
              <a:buFont typeface="+mj-lt"/>
              <a:buAutoNum type="arabicPeriod"/>
              <a:defRPr/>
            </a:pPr>
            <a:r>
              <a:rPr lang="zh-TW" altLang="zh-TW" sz="2800" dirty="0">
                <a:solidFill>
                  <a:schemeClr val="tx1">
                    <a:lumMod val="85000"/>
                    <a:lumOff val="15000"/>
                  </a:schemeClr>
                </a:solidFill>
              </a:rPr>
              <a:t>社會基本結構公開地滿足正義原則的</a:t>
            </a:r>
            <a:r>
              <a:rPr lang="zh-TW" altLang="zh-TW" sz="2800" dirty="0" smtClean="0">
                <a:solidFill>
                  <a:schemeClr val="tx1">
                    <a:lumMod val="85000"/>
                    <a:lumOff val="15000"/>
                  </a:schemeClr>
                </a:solidFill>
              </a:rPr>
              <a:t>要求</a:t>
            </a:r>
            <a:r>
              <a:rPr lang="zh-TW" altLang="en-US" sz="2800" dirty="0" smtClean="0">
                <a:solidFill>
                  <a:schemeClr val="tx1">
                    <a:lumMod val="85000"/>
                    <a:lumOff val="15000"/>
                  </a:schemeClr>
                </a:solidFill>
              </a:rPr>
              <a:t>。</a:t>
            </a:r>
            <a:endParaRPr lang="zh-TW" altLang="zh-TW" sz="2800" dirty="0">
              <a:solidFill>
                <a:schemeClr val="tx1">
                  <a:lumMod val="85000"/>
                  <a:lumOff val="15000"/>
                </a:schemeClr>
              </a:solidFill>
            </a:endParaRPr>
          </a:p>
          <a:p>
            <a:pPr marL="514350" indent="-514350" eaLnBrk="1" fontAlgn="auto" hangingPunct="1">
              <a:spcAft>
                <a:spcPts val="0"/>
              </a:spcAft>
              <a:buFont typeface="+mj-lt"/>
              <a:buAutoNum type="arabicPeriod"/>
              <a:defRPr/>
            </a:pPr>
            <a:r>
              <a:rPr lang="zh-TW" altLang="zh-TW" sz="2800" dirty="0">
                <a:solidFill>
                  <a:schemeClr val="tx1">
                    <a:lumMod val="85000"/>
                    <a:lumOff val="15000"/>
                  </a:schemeClr>
                </a:solidFill>
              </a:rPr>
              <a:t>合作成員普遍具備有效的正義感，能自願遵從正義原則的</a:t>
            </a:r>
            <a:r>
              <a:rPr lang="zh-TW" altLang="zh-TW" sz="2800" dirty="0" smtClean="0">
                <a:solidFill>
                  <a:schemeClr val="tx1">
                    <a:lumMod val="85000"/>
                    <a:lumOff val="15000"/>
                  </a:schemeClr>
                </a:solidFill>
              </a:rPr>
              <a:t>要求</a:t>
            </a:r>
            <a:r>
              <a:rPr lang="zh-TW" altLang="en-US" sz="2800" dirty="0" smtClean="0">
                <a:solidFill>
                  <a:schemeClr val="tx1">
                    <a:lumMod val="85000"/>
                    <a:lumOff val="15000"/>
                  </a:schemeClr>
                </a:solidFill>
              </a:rPr>
              <a:t>。</a:t>
            </a:r>
            <a:endParaRPr lang="zh-TW" altLang="zh-TW" sz="28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2800" dirty="0" smtClean="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8313" y="1165225"/>
            <a:ext cx="8229600" cy="4567238"/>
          </a:xfrm>
        </p:spPr>
        <p:txBody>
          <a:bodyPr/>
          <a:lstStyle/>
          <a:p>
            <a:pPr marL="0" indent="0" eaLnBrk="1" hangingPunct="1">
              <a:buFont typeface="Wingdings" panose="05000000000000000000" pitchFamily="2" charset="2"/>
              <a:buNone/>
            </a:pPr>
            <a:r>
              <a:rPr lang="zh-TW" altLang="zh-TW" sz="2800" smtClean="0"/>
              <a:t>良序社會是一個理想社會的模式，目的是幫助我們比較和判斷不同正義觀念的優劣。</a:t>
            </a:r>
          </a:p>
          <a:p>
            <a:pPr marL="0" indent="0" eaLnBrk="1" hangingPunct="1">
              <a:buFont typeface="Wingdings" panose="05000000000000000000" pitchFamily="2" charset="2"/>
              <a:buNone/>
            </a:pPr>
            <a:endParaRPr lang="en-US" altLang="zh-TW" sz="2800" smtClean="0"/>
          </a:p>
          <a:p>
            <a:pPr marL="0" indent="0" eaLnBrk="1" hangingPunct="1">
              <a:buFont typeface="Wingdings" panose="05000000000000000000" pitchFamily="2" charset="2"/>
              <a:buNone/>
            </a:pPr>
            <a:endParaRPr lang="en-US" altLang="zh-TW" sz="2800" smtClean="0"/>
          </a:p>
          <a:p>
            <a:pPr marL="0" indent="0" eaLnBrk="1" hangingPunct="1">
              <a:buFont typeface="Wingdings" panose="05000000000000000000" pitchFamily="2" charset="2"/>
              <a:buNone/>
            </a:pPr>
            <a:r>
              <a:rPr lang="zh-TW" altLang="zh-TW" sz="2800" smtClean="0"/>
              <a:t>良序社會的優點：</a:t>
            </a:r>
            <a:endParaRPr lang="en-US" altLang="zh-TW" sz="2800" smtClean="0"/>
          </a:p>
          <a:p>
            <a:pPr marL="0" indent="0" eaLnBrk="1" hangingPunct="1">
              <a:buFont typeface="Wingdings" panose="05000000000000000000" pitchFamily="2" charset="2"/>
              <a:buNone/>
            </a:pPr>
            <a:r>
              <a:rPr lang="zh-TW" altLang="zh-TW" sz="2800" smtClean="0"/>
              <a:t>所有人都能公開地接受同樣的原則，亦清楚原則背後的證成理據。</a:t>
            </a:r>
          </a:p>
          <a:p>
            <a:pPr marL="0" indent="0" eaLnBrk="1" hangingPunct="1">
              <a:buFont typeface="Wingdings" panose="05000000000000000000" pitchFamily="2" charset="2"/>
              <a:buNone/>
            </a:pPr>
            <a:r>
              <a:rPr lang="zh-TW" altLang="zh-TW" sz="2800" smtClean="0"/>
              <a:t>而這個公共的原則亦能有效培養人們的正義感，從而確保社會穩定。</a:t>
            </a:r>
          </a:p>
          <a:p>
            <a:pPr marL="0" indent="0" eaLnBrk="1" hangingPunct="1">
              <a:buFont typeface="Wingdings" panose="05000000000000000000" pitchFamily="2" charset="2"/>
              <a:buNone/>
            </a:pPr>
            <a:endParaRPr lang="en-US" altLang="zh-TW"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806450" y="947738"/>
            <a:ext cx="8229600" cy="5576887"/>
          </a:xfrm>
        </p:spPr>
        <p:txBody>
          <a:bodyPr/>
          <a:lstStyle/>
          <a:p>
            <a:pPr marL="0" indent="0" eaLnBrk="1" hangingPunct="1">
              <a:buFont typeface="Wingdings" panose="05000000000000000000" pitchFamily="2" charset="2"/>
              <a:buNone/>
            </a:pPr>
            <a:r>
              <a:rPr lang="zh-TW" altLang="zh-TW" sz="3200" smtClean="0"/>
              <a:t>羅爾斯假定</a:t>
            </a:r>
            <a:r>
              <a:rPr lang="zh-TW" altLang="en-US" sz="3200" smtClean="0"/>
              <a:t>：</a:t>
            </a:r>
            <a:endParaRPr lang="en-US" altLang="zh-TW" sz="3200" smtClean="0"/>
          </a:p>
          <a:p>
            <a:pPr marL="0" indent="0" eaLnBrk="1" hangingPunct="1">
              <a:buFont typeface="Wingdings" panose="05000000000000000000" pitchFamily="2" charset="2"/>
              <a:buNone/>
            </a:pPr>
            <a:endParaRPr lang="en-US" altLang="zh-TW" sz="3200" smtClean="0"/>
          </a:p>
          <a:p>
            <a:pPr marL="0" indent="0" eaLnBrk="1" hangingPunct="1">
              <a:buFont typeface="Wingdings" panose="05000000000000000000" pitchFamily="2" charset="2"/>
              <a:buNone/>
            </a:pPr>
            <a:r>
              <a:rPr lang="zh-TW" altLang="zh-TW" sz="3200" smtClean="0"/>
              <a:t>正義原則只是用於一封閉的社會體系，和其他社會沒有任何聯繫。</a:t>
            </a:r>
            <a:endParaRPr lang="en-US" altLang="zh-TW" sz="3200" smtClean="0"/>
          </a:p>
          <a:p>
            <a:pPr marL="0" indent="0" eaLnBrk="1" hangingPunct="1">
              <a:buFont typeface="Wingdings" panose="05000000000000000000" pitchFamily="2" charset="2"/>
              <a:buNone/>
            </a:pPr>
            <a:endParaRPr lang="en-US" altLang="zh-TW" sz="3200" smtClean="0"/>
          </a:p>
          <a:p>
            <a:pPr marL="0" indent="0" eaLnBrk="1" hangingPunct="1">
              <a:buFont typeface="Wingdings" panose="05000000000000000000" pitchFamily="2" charset="2"/>
              <a:buNone/>
            </a:pPr>
            <a:r>
              <a:rPr lang="zh-TW" altLang="zh-TW" sz="3200" smtClean="0"/>
              <a:t>即使在此封閉體系內，正義原則也不是應用到社會各個領域，而只是用於「社會基本結構」。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8313" y="333375"/>
            <a:ext cx="8229600" cy="3816350"/>
          </a:xfrm>
        </p:spPr>
        <p:txBody>
          <a:bodyPr rtlCol="0">
            <a:normAutofit/>
          </a:bodyPr>
          <a:lstStyle/>
          <a:p>
            <a:pPr marL="0" indent="0" eaLnBrk="1" fontAlgn="auto" hangingPunct="1">
              <a:spcAft>
                <a:spcPts val="0"/>
              </a:spcAft>
              <a:buFont typeface="Wingdings" panose="05000000000000000000" pitchFamily="2" charset="2"/>
              <a:buNone/>
              <a:defRPr/>
            </a:pPr>
            <a:endParaRPr lang="en-US" altLang="zh-TW" sz="2800" dirty="0" smtClean="0">
              <a:solidFill>
                <a:schemeClr val="tx1">
                  <a:lumMod val="85000"/>
                  <a:lumOff val="15000"/>
                </a:schemeClr>
              </a:solidFill>
            </a:endParaRPr>
          </a:p>
          <a:p>
            <a:pPr marL="365760" indent="-365760" eaLnBrk="1" fontAlgn="auto" hangingPunct="1">
              <a:spcAft>
                <a:spcPts val="0"/>
              </a:spcAft>
              <a:defRPr/>
            </a:pPr>
            <a:r>
              <a:rPr lang="zh-TW" altLang="zh-TW" sz="3200" dirty="0">
                <a:solidFill>
                  <a:schemeClr val="tx1">
                    <a:lumMod val="85000"/>
                    <a:lumOff val="15000"/>
                  </a:schemeClr>
                </a:solidFill>
              </a:rPr>
              <a:t>純粹的程序正義</a:t>
            </a:r>
            <a:r>
              <a:rPr lang="zh-TW" altLang="zh-TW" sz="3200" dirty="0" smtClean="0">
                <a:solidFill>
                  <a:schemeClr val="tx1">
                    <a:lumMod val="85000"/>
                    <a:lumOff val="15000"/>
                  </a:schemeClr>
                </a:solidFill>
              </a:rPr>
              <a:t>：</a:t>
            </a:r>
            <a:endParaRPr lang="en-US" altLang="zh-TW" sz="32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32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zh-TW" sz="3200" dirty="0" smtClean="0">
                <a:solidFill>
                  <a:schemeClr val="tx1">
                    <a:lumMod val="85000"/>
                    <a:lumOff val="15000"/>
                  </a:schemeClr>
                </a:solidFill>
              </a:rPr>
              <a:t>沒有</a:t>
            </a:r>
            <a:r>
              <a:rPr lang="zh-TW" altLang="zh-TW" sz="3200" dirty="0">
                <a:solidFill>
                  <a:schemeClr val="tx1">
                    <a:lumMod val="85000"/>
                    <a:lumOff val="15000"/>
                  </a:schemeClr>
                </a:solidFill>
              </a:rPr>
              <a:t>獨立的標準決定何者是正確的結果，但卻有一公平的程序，保證無論得出什麼結果，都是合理公正的</a:t>
            </a:r>
            <a:r>
              <a:rPr lang="zh-TW" altLang="zh-TW" sz="3200" dirty="0" smtClean="0">
                <a:solidFill>
                  <a:schemeClr val="tx1">
                    <a:lumMod val="85000"/>
                    <a:lumOff val="15000"/>
                  </a:schemeClr>
                </a:solidFill>
              </a:rPr>
              <a:t>。</a:t>
            </a:r>
            <a:endParaRPr lang="zh-TW" altLang="zh-TW" sz="3200" dirty="0">
              <a:solidFill>
                <a:schemeClr val="tx1">
                  <a:lumMod val="85000"/>
                  <a:lumOff val="15000"/>
                </a:schemeClr>
              </a:solidFill>
            </a:endParaRPr>
          </a:p>
        </p:txBody>
      </p:sp>
      <p:sp>
        <p:nvSpPr>
          <p:cNvPr id="4" name="內容版面配置區 2"/>
          <p:cNvSpPr txBox="1">
            <a:spLocks/>
          </p:cNvSpPr>
          <p:nvPr/>
        </p:nvSpPr>
        <p:spPr bwMode="auto">
          <a:xfrm>
            <a:off x="468313" y="4149725"/>
            <a:ext cx="82296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spcBef>
                <a:spcPct val="20000"/>
              </a:spcBef>
              <a:buFont typeface="Arial" panose="020B0604020202020204" pitchFamily="34" charset="0"/>
              <a:buNone/>
            </a:pPr>
            <a:r>
              <a:rPr kumimoji="0" lang="zh-TW" altLang="zh-TW" sz="3200"/>
              <a:t>純粹程序正義的最大好處，是達到一種社會分工的效果，大大減低分配正義的複雜程度。</a:t>
            </a:r>
          </a:p>
          <a:p>
            <a:pPr eaLnBrk="1" hangingPunct="1">
              <a:spcBef>
                <a:spcPct val="20000"/>
              </a:spcBef>
              <a:buFont typeface="Arial" panose="020B0604020202020204" pitchFamily="34" charset="0"/>
              <a:buNone/>
            </a:pPr>
            <a:endParaRPr kumimoji="0" lang="en-US" altLang="zh-TW"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539750" y="1268413"/>
            <a:ext cx="8229600" cy="5576887"/>
          </a:xfrm>
        </p:spPr>
        <p:txBody>
          <a:bodyPr rtlCol="0">
            <a:normAutofit/>
          </a:bodyPr>
          <a:lstStyle/>
          <a:p>
            <a:pPr marL="0" indent="0" eaLnBrk="1" fontAlgn="auto" hangingPunct="1">
              <a:spcAft>
                <a:spcPts val="0"/>
              </a:spcAft>
              <a:buFont typeface="Wingdings" panose="05000000000000000000" pitchFamily="2" charset="2"/>
              <a:buNone/>
              <a:defRPr/>
            </a:pPr>
            <a:r>
              <a:rPr lang="zh-TW" altLang="zh-TW" sz="3200" dirty="0">
                <a:solidFill>
                  <a:schemeClr val="tx1">
                    <a:lumMod val="85000"/>
                    <a:lumOff val="15000"/>
                  </a:schemeClr>
                </a:solidFill>
              </a:rPr>
              <a:t>羅爾斯希望，他的正義原則規範的社會基本結構，亦能保證一公平的程序，令德社會分配的結果總是公正的。但這卻需兩個條件</a:t>
            </a:r>
            <a:r>
              <a:rPr lang="zh-TW" altLang="zh-TW" sz="3200" dirty="0" smtClean="0">
                <a:solidFill>
                  <a:schemeClr val="tx1">
                    <a:lumMod val="85000"/>
                    <a:lumOff val="15000"/>
                  </a:schemeClr>
                </a:solidFill>
              </a:rPr>
              <a:t>。</a:t>
            </a:r>
            <a:endParaRPr lang="en-US" altLang="zh-TW" sz="32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3200" dirty="0">
              <a:solidFill>
                <a:schemeClr val="tx1">
                  <a:lumMod val="85000"/>
                  <a:lumOff val="15000"/>
                </a:schemeClr>
              </a:solidFill>
            </a:endParaRPr>
          </a:p>
          <a:p>
            <a:pPr marL="514350" indent="-514350" eaLnBrk="1" fontAlgn="auto" hangingPunct="1">
              <a:spcAft>
                <a:spcPts val="0"/>
              </a:spcAft>
              <a:buFont typeface="+mj-lt"/>
              <a:buAutoNum type="arabicPeriod"/>
              <a:defRPr/>
            </a:pPr>
            <a:r>
              <a:rPr lang="zh-TW" altLang="zh-TW" sz="3200" dirty="0">
                <a:solidFill>
                  <a:schemeClr val="tx1">
                    <a:lumMod val="85000"/>
                    <a:lumOff val="15000"/>
                  </a:schemeClr>
                </a:solidFill>
              </a:rPr>
              <a:t>正義原則本身須公平</a:t>
            </a:r>
            <a:r>
              <a:rPr lang="zh-TW" altLang="zh-TW" sz="3200" dirty="0" smtClean="0">
                <a:solidFill>
                  <a:schemeClr val="tx1">
                    <a:lumMod val="85000"/>
                    <a:lumOff val="15000"/>
                  </a:schemeClr>
                </a:solidFill>
              </a:rPr>
              <a:t>公正</a:t>
            </a:r>
            <a:endParaRPr lang="en-US" altLang="zh-TW" sz="3200" dirty="0" smtClean="0">
              <a:solidFill>
                <a:schemeClr val="tx1">
                  <a:lumMod val="85000"/>
                  <a:lumOff val="15000"/>
                </a:schemeClr>
              </a:solidFill>
            </a:endParaRPr>
          </a:p>
          <a:p>
            <a:pPr marL="514350" indent="-514350" eaLnBrk="1" fontAlgn="auto" hangingPunct="1">
              <a:spcAft>
                <a:spcPts val="0"/>
              </a:spcAft>
              <a:buFont typeface="+mj-lt"/>
              <a:buAutoNum type="arabicPeriod"/>
              <a:defRPr/>
            </a:pPr>
            <a:endParaRPr lang="zh-TW" altLang="zh-TW" sz="3200" dirty="0">
              <a:solidFill>
                <a:schemeClr val="tx1">
                  <a:lumMod val="85000"/>
                  <a:lumOff val="15000"/>
                </a:schemeClr>
              </a:solidFill>
            </a:endParaRPr>
          </a:p>
          <a:p>
            <a:pPr marL="514350" indent="-514350" eaLnBrk="1" fontAlgn="auto" hangingPunct="1">
              <a:spcAft>
                <a:spcPts val="0"/>
              </a:spcAft>
              <a:buFont typeface="+mj-lt"/>
              <a:buAutoNum type="arabicPeriod"/>
              <a:defRPr/>
            </a:pPr>
            <a:r>
              <a:rPr lang="zh-TW" altLang="zh-TW" sz="3200" dirty="0">
                <a:solidFill>
                  <a:schemeClr val="tx1">
                    <a:lumMod val="85000"/>
                    <a:lumOff val="15000"/>
                  </a:schemeClr>
                </a:solidFill>
              </a:rPr>
              <a:t>基本結構必須能充分實現該原則的要求</a:t>
            </a:r>
            <a:r>
              <a:rPr lang="zh-TW" altLang="zh-TW" sz="2800" dirty="0">
                <a:solidFill>
                  <a:schemeClr val="tx1">
                    <a:lumMod val="85000"/>
                    <a:lumOff val="15000"/>
                  </a:schemeClr>
                </a:solidFill>
              </a:rPr>
              <a:t>。</a:t>
            </a:r>
          </a:p>
          <a:p>
            <a:pPr marL="0" indent="0" eaLnBrk="1" fontAlgn="auto" hangingPunct="1">
              <a:spcAft>
                <a:spcPts val="0"/>
              </a:spcAft>
              <a:buFont typeface="Wingdings" panose="05000000000000000000" pitchFamily="2" charset="2"/>
              <a:buNone/>
              <a:defRPr/>
            </a:pPr>
            <a:endParaRPr lang="zh-TW" altLang="zh-TW" sz="28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2800" dirty="0" smtClean="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785813" y="981075"/>
            <a:ext cx="7747000" cy="5040313"/>
          </a:xfrm>
        </p:spPr>
        <p:txBody>
          <a:bodyPr rtlCol="0">
            <a:normAutofit/>
          </a:bodyPr>
          <a:lstStyle/>
          <a:p>
            <a:pPr marL="365760" indent="-365760" eaLnBrk="1" fontAlgn="auto" hangingPunct="1">
              <a:lnSpc>
                <a:spcPct val="150000"/>
              </a:lnSpc>
              <a:spcAft>
                <a:spcPts val="0"/>
              </a:spcAft>
              <a:defRPr/>
            </a:pPr>
            <a:r>
              <a:rPr lang="zh-TW" altLang="en-US" sz="3300" dirty="0" smtClean="0">
                <a:solidFill>
                  <a:schemeClr val="tx1">
                    <a:lumMod val="85000"/>
                    <a:lumOff val="15000"/>
                  </a:schemeClr>
                </a:solidFill>
              </a:rPr>
              <a:t>公平</a:t>
            </a:r>
            <a:r>
              <a:rPr lang="en-US" altLang="zh-TW" sz="3300" dirty="0" smtClean="0">
                <a:solidFill>
                  <a:schemeClr val="tx1">
                    <a:lumMod val="85000"/>
                    <a:lumOff val="15000"/>
                  </a:schemeClr>
                </a:solidFill>
              </a:rPr>
              <a:t>:</a:t>
            </a:r>
            <a:r>
              <a:rPr lang="zh-TW" altLang="en-US" sz="3300" dirty="0" smtClean="0">
                <a:solidFill>
                  <a:schemeClr val="tx1">
                    <a:lumMod val="85000"/>
                    <a:lumOff val="15000"/>
                  </a:schemeClr>
                </a:solidFill>
              </a:rPr>
              <a:t>就是依其的價值按比例</a:t>
            </a:r>
            <a:r>
              <a:rPr lang="zh-TW" altLang="en-US" sz="3300" dirty="0">
                <a:solidFill>
                  <a:schemeClr val="tx1">
                    <a:lumMod val="85000"/>
                    <a:lumOff val="15000"/>
                  </a:schemeClr>
                </a:solidFill>
              </a:rPr>
              <a:t>分配與之相衡稱的事物</a:t>
            </a:r>
            <a:r>
              <a:rPr lang="zh-TW" altLang="en-US" sz="3300" dirty="0" smtClean="0">
                <a:solidFill>
                  <a:schemeClr val="tx1">
                    <a:lumMod val="85000"/>
                    <a:lumOff val="15000"/>
                  </a:schemeClr>
                </a:solidFill>
              </a:rPr>
              <a:t>。</a:t>
            </a:r>
            <a:endParaRPr lang="en-US" altLang="zh-TW" sz="3300" dirty="0" smtClean="0">
              <a:solidFill>
                <a:schemeClr val="tx1">
                  <a:lumMod val="85000"/>
                  <a:lumOff val="15000"/>
                </a:schemeClr>
              </a:solidFill>
            </a:endParaRPr>
          </a:p>
          <a:p>
            <a:pPr marL="365760" indent="-365760" eaLnBrk="1" fontAlgn="auto" hangingPunct="1">
              <a:lnSpc>
                <a:spcPct val="150000"/>
              </a:lnSpc>
              <a:spcAft>
                <a:spcPts val="0"/>
              </a:spcAft>
              <a:defRPr/>
            </a:pPr>
            <a:endParaRPr lang="en-US" altLang="zh-TW" sz="3300" dirty="0">
              <a:solidFill>
                <a:schemeClr val="tx1">
                  <a:lumMod val="85000"/>
                  <a:lumOff val="15000"/>
                </a:schemeClr>
              </a:solidFill>
            </a:endParaRPr>
          </a:p>
          <a:p>
            <a:pPr marL="365760" indent="-365760" eaLnBrk="1" fontAlgn="auto" hangingPunct="1">
              <a:lnSpc>
                <a:spcPct val="150000"/>
              </a:lnSpc>
              <a:spcAft>
                <a:spcPts val="0"/>
              </a:spcAft>
              <a:defRPr/>
            </a:pPr>
            <a:r>
              <a:rPr lang="en-US" altLang="zh-TW" sz="3200" dirty="0">
                <a:solidFill>
                  <a:schemeClr val="tx1">
                    <a:lumMod val="85000"/>
                    <a:lumOff val="15000"/>
                  </a:schemeClr>
                </a:solidFill>
                <a:latin typeface="+mj-ea"/>
                <a:ea typeface="+mj-ea"/>
              </a:rPr>
              <a:t>“</a:t>
            </a:r>
            <a:r>
              <a:rPr lang="zh-TW" altLang="en-US" sz="3200" dirty="0">
                <a:solidFill>
                  <a:schemeClr val="tx1">
                    <a:lumMod val="85000"/>
                    <a:lumOff val="15000"/>
                  </a:schemeClr>
                </a:solidFill>
                <a:latin typeface="+mj-ea"/>
                <a:ea typeface="+mj-ea"/>
              </a:rPr>
              <a:t>店長的工作比店員的工作困難，所以店長得到的報酬會比店員多。</a:t>
            </a:r>
            <a:r>
              <a:rPr lang="en-US" altLang="zh-TW" sz="3200" dirty="0" smtClean="0">
                <a:solidFill>
                  <a:schemeClr val="tx1">
                    <a:lumMod val="85000"/>
                    <a:lumOff val="15000"/>
                  </a:schemeClr>
                </a:solidFill>
                <a:latin typeface="+mj-ea"/>
                <a:ea typeface="+mj-ea"/>
              </a:rPr>
              <a:t>”</a:t>
            </a:r>
            <a:endParaRPr lang="en-US" altLang="zh-TW" sz="3200" dirty="0">
              <a:solidFill>
                <a:schemeClr val="tx1">
                  <a:lumMod val="85000"/>
                  <a:lumOff val="15000"/>
                </a:schemeClr>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23850" y="660400"/>
            <a:ext cx="8229600" cy="5576888"/>
          </a:xfrm>
        </p:spPr>
        <p:txBody>
          <a:bodyPr rtlCol="0">
            <a:normAutofit/>
          </a:bodyPr>
          <a:lstStyle/>
          <a:p>
            <a:pPr marL="0" indent="0" eaLnBrk="1" fontAlgn="auto" hangingPunct="1">
              <a:spcAft>
                <a:spcPts val="0"/>
              </a:spcAft>
              <a:buFont typeface="Wingdings" panose="05000000000000000000" pitchFamily="2" charset="2"/>
              <a:buNone/>
              <a:defRPr/>
            </a:pPr>
            <a:r>
              <a:rPr lang="zh-TW" altLang="zh-TW" sz="2800" dirty="0">
                <a:solidFill>
                  <a:schemeClr val="tx1">
                    <a:lumMod val="85000"/>
                    <a:lumOff val="15000"/>
                  </a:schemeClr>
                </a:solidFill>
              </a:rPr>
              <a:t>羅爾斯所提出的兩條正義原則如下：</a:t>
            </a:r>
          </a:p>
          <a:p>
            <a:pPr marL="0" indent="0" eaLnBrk="1" fontAlgn="auto" hangingPunct="1">
              <a:spcAft>
                <a:spcPts val="0"/>
              </a:spcAft>
              <a:buFont typeface="Wingdings" panose="05000000000000000000" pitchFamily="2" charset="2"/>
              <a:buNone/>
              <a:defRPr/>
            </a:pPr>
            <a:endParaRPr lang="en-US" altLang="zh-TW" sz="2800" dirty="0" smtClean="0">
              <a:solidFill>
                <a:schemeClr val="tx1">
                  <a:lumMod val="85000"/>
                  <a:lumOff val="15000"/>
                </a:schemeClr>
              </a:solidFill>
            </a:endParaRPr>
          </a:p>
          <a:p>
            <a:pPr marL="514350" indent="-514350" eaLnBrk="1" fontAlgn="auto" hangingPunct="1">
              <a:spcAft>
                <a:spcPts val="0"/>
              </a:spcAft>
              <a:buFont typeface="+mj-lt"/>
              <a:buAutoNum type="arabicPeriod"/>
              <a:defRPr/>
            </a:pPr>
            <a:r>
              <a:rPr lang="zh-TW" altLang="zh-TW" sz="2800" dirty="0">
                <a:solidFill>
                  <a:schemeClr val="tx1">
                    <a:lumMod val="85000"/>
                    <a:lumOff val="15000"/>
                  </a:schemeClr>
                </a:solidFill>
              </a:rPr>
              <a:t>每個人都有同等的權利，在與所有人同樣的自由體系相容的情況下，擁有最廣泛的平等的基本自由體系</a:t>
            </a:r>
            <a:r>
              <a:rPr lang="zh-TW" altLang="zh-TW" sz="2800" dirty="0" smtClean="0">
                <a:solidFill>
                  <a:schemeClr val="tx1">
                    <a:lumMod val="85000"/>
                    <a:lumOff val="15000"/>
                  </a:schemeClr>
                </a:solidFill>
              </a:rPr>
              <a:t>。</a:t>
            </a:r>
            <a:endParaRPr lang="en-US" altLang="zh-TW" sz="2800" dirty="0" smtClean="0">
              <a:solidFill>
                <a:schemeClr val="tx1">
                  <a:lumMod val="85000"/>
                  <a:lumOff val="15000"/>
                </a:schemeClr>
              </a:solidFill>
            </a:endParaRPr>
          </a:p>
          <a:p>
            <a:pPr marL="514350" indent="-514350" eaLnBrk="1" fontAlgn="auto" hangingPunct="1">
              <a:spcAft>
                <a:spcPts val="0"/>
              </a:spcAft>
              <a:buFont typeface="+mj-lt"/>
              <a:buAutoNum type="arabicPeriod"/>
              <a:defRPr/>
            </a:pPr>
            <a:endParaRPr lang="en-US" altLang="zh-TW" sz="2800" dirty="0" smtClean="0">
              <a:solidFill>
                <a:schemeClr val="tx1">
                  <a:lumMod val="85000"/>
                  <a:lumOff val="15000"/>
                </a:schemeClr>
              </a:solidFill>
            </a:endParaRPr>
          </a:p>
          <a:p>
            <a:pPr marL="514350" indent="-514350" eaLnBrk="1" fontAlgn="auto" hangingPunct="1">
              <a:spcAft>
                <a:spcPts val="0"/>
              </a:spcAft>
              <a:buFont typeface="+mj-lt"/>
              <a:buAutoNum type="arabicPeriod"/>
              <a:defRPr/>
            </a:pPr>
            <a:r>
              <a:rPr lang="zh-TW" altLang="zh-TW" sz="2800" dirty="0" smtClean="0">
                <a:solidFill>
                  <a:schemeClr val="tx1">
                    <a:lumMod val="85000"/>
                    <a:lumOff val="15000"/>
                  </a:schemeClr>
                </a:solidFill>
              </a:rPr>
              <a:t>社會</a:t>
            </a:r>
            <a:r>
              <a:rPr lang="zh-TW" altLang="zh-TW" sz="2800" dirty="0">
                <a:solidFill>
                  <a:schemeClr val="tx1">
                    <a:lumMod val="85000"/>
                    <a:lumOff val="15000"/>
                  </a:schemeClr>
                </a:solidFill>
              </a:rPr>
              <a:t>和經濟的不平等應這樣安排</a:t>
            </a:r>
            <a:r>
              <a:rPr lang="zh-TW" altLang="zh-TW" sz="2800" dirty="0" smtClean="0">
                <a:solidFill>
                  <a:schemeClr val="tx1">
                    <a:lumMod val="85000"/>
                    <a:lumOff val="15000"/>
                  </a:schemeClr>
                </a:solidFill>
              </a:rPr>
              <a:t>：</a:t>
            </a:r>
            <a:endParaRPr lang="zh-TW" altLang="zh-TW" sz="2800" dirty="0">
              <a:solidFill>
                <a:schemeClr val="tx1">
                  <a:lumMod val="85000"/>
                  <a:lumOff val="15000"/>
                </a:schemeClr>
              </a:solidFill>
            </a:endParaRPr>
          </a:p>
          <a:p>
            <a:pPr marL="914400" lvl="1" indent="-514350" eaLnBrk="1" fontAlgn="auto" hangingPunct="1">
              <a:spcAft>
                <a:spcPts val="0"/>
              </a:spcAft>
              <a:buFont typeface="Wingdings" panose="05000000000000000000" pitchFamily="2" charset="2"/>
              <a:buAutoNum type="circleNumWdWhitePlain"/>
              <a:defRPr/>
            </a:pPr>
            <a:r>
              <a:rPr lang="zh-TW" altLang="zh-TW" sz="2400" dirty="0" smtClean="0">
                <a:solidFill>
                  <a:schemeClr val="tx1">
                    <a:lumMod val="85000"/>
                    <a:lumOff val="15000"/>
                  </a:schemeClr>
                </a:solidFill>
              </a:rPr>
              <a:t>在</a:t>
            </a:r>
            <a:r>
              <a:rPr lang="zh-TW" altLang="zh-TW" sz="2400" dirty="0">
                <a:solidFill>
                  <a:schemeClr val="tx1">
                    <a:lumMod val="85000"/>
                    <a:lumOff val="15000"/>
                  </a:schemeClr>
                </a:solidFill>
              </a:rPr>
              <a:t>和公正的儲蓄原則一致的前提下，對社會中最弱勢的人最為有利</a:t>
            </a:r>
            <a:r>
              <a:rPr lang="zh-TW" altLang="zh-TW" sz="2400" dirty="0" smtClean="0">
                <a:solidFill>
                  <a:schemeClr val="tx1">
                    <a:lumMod val="85000"/>
                    <a:lumOff val="15000"/>
                  </a:schemeClr>
                </a:solidFill>
              </a:rPr>
              <a:t>。</a:t>
            </a:r>
            <a:endParaRPr lang="en-US" altLang="zh-TW" sz="2400" dirty="0" smtClean="0">
              <a:solidFill>
                <a:schemeClr val="tx1">
                  <a:lumMod val="85000"/>
                  <a:lumOff val="15000"/>
                </a:schemeClr>
              </a:solidFill>
            </a:endParaRPr>
          </a:p>
          <a:p>
            <a:pPr marL="914400" lvl="1" indent="-514350" eaLnBrk="1" fontAlgn="auto" hangingPunct="1">
              <a:spcAft>
                <a:spcPts val="0"/>
              </a:spcAft>
              <a:buFont typeface="Wingdings" panose="05000000000000000000" pitchFamily="2" charset="2"/>
              <a:buAutoNum type="circleNumWdWhitePlain"/>
              <a:defRPr/>
            </a:pPr>
            <a:r>
              <a:rPr lang="zh-TW" altLang="zh-TW" sz="2400" dirty="0" smtClean="0">
                <a:solidFill>
                  <a:schemeClr val="tx1">
                    <a:lumMod val="85000"/>
                    <a:lumOff val="15000"/>
                  </a:schemeClr>
                </a:solidFill>
              </a:rPr>
              <a:t>在公平的平等機會的條件下，職位與工作向所有人開放。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95288" y="1196975"/>
            <a:ext cx="8424862" cy="4570413"/>
          </a:xfrm>
        </p:spPr>
        <p:txBody>
          <a:bodyPr rtlCol="0">
            <a:normAutofit/>
          </a:bodyPr>
          <a:lstStyle/>
          <a:p>
            <a:pPr marL="0" indent="0" eaLnBrk="1" fontAlgn="auto" hangingPunct="1">
              <a:spcAft>
                <a:spcPts val="0"/>
              </a:spcAft>
              <a:buFont typeface="Wingdings" panose="05000000000000000000" pitchFamily="2" charset="2"/>
              <a:buNone/>
              <a:defRPr/>
            </a:pPr>
            <a:r>
              <a:rPr lang="zh-TW" altLang="zh-TW" sz="3200" dirty="0">
                <a:solidFill>
                  <a:schemeClr val="tx1">
                    <a:lumMod val="85000"/>
                    <a:lumOff val="15000"/>
                  </a:schemeClr>
                </a:solidFill>
              </a:rPr>
              <a:t>平等的優先順序如</a:t>
            </a:r>
            <a:r>
              <a:rPr lang="zh-TW" altLang="zh-TW" sz="3200" dirty="0" smtClean="0">
                <a:solidFill>
                  <a:schemeClr val="tx1">
                    <a:lumMod val="85000"/>
                    <a:lumOff val="15000"/>
                  </a:schemeClr>
                </a:solidFill>
              </a:rPr>
              <a:t>：</a:t>
            </a:r>
            <a:endParaRPr lang="en-US" altLang="zh-TW" sz="32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3200" dirty="0" smtClean="0">
              <a:solidFill>
                <a:schemeClr val="tx1">
                  <a:lumMod val="85000"/>
                  <a:lumOff val="15000"/>
                </a:schemeClr>
              </a:solidFill>
            </a:endParaRPr>
          </a:p>
          <a:p>
            <a:pPr marL="514350" indent="-514350" eaLnBrk="1" fontAlgn="auto" hangingPunct="1">
              <a:spcAft>
                <a:spcPts val="0"/>
              </a:spcAft>
              <a:buFont typeface="+mj-lt"/>
              <a:buAutoNum type="arabicPeriod"/>
              <a:defRPr/>
            </a:pPr>
            <a:r>
              <a:rPr lang="zh-TW" altLang="en-US" sz="3200" dirty="0" smtClean="0">
                <a:solidFill>
                  <a:schemeClr val="tx1">
                    <a:lumMod val="85000"/>
                    <a:lumOff val="15000"/>
                  </a:schemeClr>
                </a:solidFill>
              </a:rPr>
              <a:t>「</a:t>
            </a:r>
            <a:r>
              <a:rPr lang="zh-TW" altLang="zh-TW" sz="3200" dirty="0" smtClean="0">
                <a:solidFill>
                  <a:schemeClr val="tx1">
                    <a:lumMod val="85000"/>
                    <a:lumOff val="15000"/>
                  </a:schemeClr>
                </a:solidFill>
              </a:rPr>
              <a:t>最</a:t>
            </a:r>
            <a:r>
              <a:rPr lang="zh-TW" altLang="zh-TW" sz="3200" dirty="0">
                <a:solidFill>
                  <a:schemeClr val="tx1">
                    <a:lumMod val="85000"/>
                    <a:lumOff val="15000"/>
                  </a:schemeClr>
                </a:solidFill>
              </a:rPr>
              <a:t>不利地位得利最多原則」不能違反「最大均等得利原則</a:t>
            </a:r>
            <a:r>
              <a:rPr lang="zh-TW" altLang="zh-TW" sz="3200" dirty="0" smtClean="0">
                <a:solidFill>
                  <a:schemeClr val="tx1">
                    <a:lumMod val="85000"/>
                    <a:lumOff val="15000"/>
                  </a:schemeClr>
                </a:solidFill>
              </a:rPr>
              <a:t>」</a:t>
            </a:r>
            <a:endParaRPr lang="en-US" altLang="zh-TW" sz="3200" dirty="0" smtClean="0">
              <a:solidFill>
                <a:schemeClr val="tx1">
                  <a:lumMod val="85000"/>
                  <a:lumOff val="15000"/>
                </a:schemeClr>
              </a:solidFill>
            </a:endParaRPr>
          </a:p>
          <a:p>
            <a:pPr marL="514350" indent="-514350" eaLnBrk="1" fontAlgn="auto" hangingPunct="1">
              <a:spcAft>
                <a:spcPts val="0"/>
              </a:spcAft>
              <a:buFont typeface="+mj-lt"/>
              <a:buAutoNum type="arabicPeriod"/>
              <a:defRPr/>
            </a:pPr>
            <a:endParaRPr lang="en-US" altLang="zh-TW" sz="3200" dirty="0">
              <a:solidFill>
                <a:schemeClr val="tx1">
                  <a:lumMod val="85000"/>
                  <a:lumOff val="15000"/>
                </a:schemeClr>
              </a:solidFill>
            </a:endParaRPr>
          </a:p>
          <a:p>
            <a:pPr marL="514350" indent="-514350" eaLnBrk="1" fontAlgn="auto" hangingPunct="1">
              <a:spcAft>
                <a:spcPts val="0"/>
              </a:spcAft>
              <a:buFont typeface="+mj-lt"/>
              <a:buAutoNum type="arabicPeriod"/>
              <a:defRPr/>
            </a:pPr>
            <a:r>
              <a:rPr lang="zh-TW" altLang="zh-TW" sz="3200" dirty="0">
                <a:solidFill>
                  <a:schemeClr val="tx1">
                    <a:lumMod val="85000"/>
                    <a:lumOff val="15000"/>
                  </a:schemeClr>
                </a:solidFill>
              </a:rPr>
              <a:t>只有不平等對大多數人有利時，不平等才被允許，但必須以法律的方式為之</a:t>
            </a:r>
            <a:r>
              <a:rPr lang="zh-TW" altLang="zh-TW" sz="3200" dirty="0" smtClean="0">
                <a:solidFill>
                  <a:schemeClr val="tx1">
                    <a:lumMod val="85000"/>
                    <a:lumOff val="15000"/>
                  </a:schemeClr>
                </a:solidFill>
              </a:rPr>
              <a:t>。</a:t>
            </a:r>
            <a:endParaRPr lang="zh-TW" altLang="zh-TW" sz="32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84213" y="908050"/>
            <a:ext cx="8229600" cy="5576888"/>
          </a:xfrm>
        </p:spPr>
        <p:txBody>
          <a:bodyPr rtlCol="0">
            <a:normAutofit/>
          </a:bodyPr>
          <a:lstStyle/>
          <a:p>
            <a:pPr marL="0" indent="0" eaLnBrk="1" fontAlgn="auto" hangingPunct="1">
              <a:spcAft>
                <a:spcPts val="0"/>
              </a:spcAft>
              <a:buFont typeface="Wingdings" panose="05000000000000000000" pitchFamily="2" charset="2"/>
              <a:buNone/>
              <a:defRPr/>
            </a:pPr>
            <a:r>
              <a:rPr lang="zh-TW" altLang="zh-TW" sz="3200" dirty="0">
                <a:solidFill>
                  <a:schemeClr val="tx1">
                    <a:lumMod val="85000"/>
                    <a:lumOff val="15000"/>
                  </a:schemeClr>
                </a:solidFill>
              </a:rPr>
              <a:t>正義論中很重要的兩個核心名詞：</a:t>
            </a:r>
          </a:p>
          <a:p>
            <a:pPr marL="0" indent="0" eaLnBrk="1" fontAlgn="auto" hangingPunct="1">
              <a:spcAft>
                <a:spcPts val="0"/>
              </a:spcAft>
              <a:buFont typeface="Wingdings" panose="05000000000000000000" pitchFamily="2" charset="2"/>
              <a:buNone/>
              <a:defRPr/>
            </a:pPr>
            <a:endParaRPr lang="en-US" altLang="zh-TW" sz="32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3200" dirty="0" smtClean="0">
              <a:solidFill>
                <a:schemeClr val="tx1">
                  <a:lumMod val="85000"/>
                  <a:lumOff val="15000"/>
                </a:schemeClr>
              </a:solidFill>
            </a:endParaRPr>
          </a:p>
          <a:p>
            <a:pPr marL="365760" indent="-365760" eaLnBrk="1" fontAlgn="auto" hangingPunct="1">
              <a:spcAft>
                <a:spcPts val="0"/>
              </a:spcAft>
              <a:defRPr/>
            </a:pPr>
            <a:r>
              <a:rPr lang="zh-TW" altLang="zh-TW" sz="3200" b="1" dirty="0">
                <a:solidFill>
                  <a:schemeClr val="tx1">
                    <a:lumMod val="85000"/>
                    <a:lumOff val="15000"/>
                  </a:schemeClr>
                </a:solidFill>
              </a:rPr>
              <a:t>原初</a:t>
            </a:r>
            <a:r>
              <a:rPr lang="zh-TW" altLang="zh-TW" sz="3200" b="1" dirty="0" smtClean="0">
                <a:solidFill>
                  <a:schemeClr val="tx1">
                    <a:lumMod val="85000"/>
                    <a:lumOff val="15000"/>
                  </a:schemeClr>
                </a:solidFill>
              </a:rPr>
              <a:t>立場</a:t>
            </a:r>
            <a:endParaRPr lang="en-US" altLang="zh-TW" sz="3200" b="1" dirty="0" smtClean="0">
              <a:solidFill>
                <a:schemeClr val="tx1">
                  <a:lumMod val="85000"/>
                  <a:lumOff val="15000"/>
                </a:schemeClr>
              </a:solidFill>
            </a:endParaRPr>
          </a:p>
          <a:p>
            <a:pPr marL="365760" indent="-365760" eaLnBrk="1" fontAlgn="auto" hangingPunct="1">
              <a:spcAft>
                <a:spcPts val="0"/>
              </a:spcAft>
              <a:defRPr/>
            </a:pPr>
            <a:endParaRPr lang="en-US" altLang="zh-TW" sz="32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zh-TW" altLang="zh-TW" sz="3200" b="1" dirty="0">
              <a:solidFill>
                <a:schemeClr val="tx1">
                  <a:lumMod val="85000"/>
                  <a:lumOff val="15000"/>
                </a:schemeClr>
              </a:solidFill>
            </a:endParaRPr>
          </a:p>
          <a:p>
            <a:pPr marL="365760" indent="-365760" eaLnBrk="1" fontAlgn="auto" hangingPunct="1">
              <a:spcAft>
                <a:spcPts val="0"/>
              </a:spcAft>
              <a:defRPr/>
            </a:pPr>
            <a:r>
              <a:rPr lang="zh-TW" altLang="zh-TW" sz="3200" b="1" dirty="0">
                <a:solidFill>
                  <a:schemeClr val="tx1">
                    <a:lumMod val="85000"/>
                    <a:lumOff val="15000"/>
                  </a:schemeClr>
                </a:solidFill>
              </a:rPr>
              <a:t>無知之幕</a:t>
            </a:r>
          </a:p>
          <a:p>
            <a:pPr marL="0" indent="0" eaLnBrk="1" fontAlgn="auto" hangingPunct="1">
              <a:spcAft>
                <a:spcPts val="0"/>
              </a:spcAft>
              <a:buFont typeface="Wingdings" panose="05000000000000000000" pitchFamily="2" charset="2"/>
              <a:buNone/>
              <a:defRPr/>
            </a:pPr>
            <a:endParaRPr lang="en-US" altLang="zh-TW" sz="2800" dirty="0" smtClean="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84213" y="836613"/>
            <a:ext cx="8229600" cy="5576887"/>
          </a:xfrm>
        </p:spPr>
        <p:txBody>
          <a:bodyPr/>
          <a:lstStyle/>
          <a:p>
            <a:pPr marL="0" indent="0" eaLnBrk="1" hangingPunct="1">
              <a:buFont typeface="Wingdings" panose="05000000000000000000" pitchFamily="2" charset="2"/>
              <a:buNone/>
            </a:pPr>
            <a:r>
              <a:rPr lang="zh-TW" altLang="zh-TW" sz="3200" smtClean="0"/>
              <a:t>由於人生下來在先天上便有不平等，於是羅爾斯以「原初立場」為分析出發點。</a:t>
            </a:r>
          </a:p>
          <a:p>
            <a:pPr marL="0" indent="0" eaLnBrk="1" hangingPunct="1">
              <a:buFont typeface="Wingdings" panose="05000000000000000000" pitchFamily="2" charset="2"/>
              <a:buNone/>
            </a:pPr>
            <a:endParaRPr lang="en-US" altLang="zh-TW" sz="3200" smtClean="0"/>
          </a:p>
          <a:p>
            <a:pPr marL="0" indent="0" eaLnBrk="1" hangingPunct="1">
              <a:buFont typeface="Wingdings" panose="05000000000000000000" pitchFamily="2" charset="2"/>
              <a:buNone/>
            </a:pPr>
            <a:endParaRPr lang="en-US" altLang="zh-TW" sz="3200" smtClean="0"/>
          </a:p>
          <a:p>
            <a:pPr marL="0" indent="0" eaLnBrk="1" hangingPunct="1">
              <a:buFont typeface="Wingdings" panose="05000000000000000000" pitchFamily="2" charset="2"/>
              <a:buNone/>
            </a:pPr>
            <a:r>
              <a:rPr lang="zh-TW" altLang="zh-TW" sz="3200" smtClean="0"/>
              <a:t>羅爾斯認為，除非回到「原初狀態」，大家處於「無知之幕」才有公平可言。</a:t>
            </a:r>
            <a:endParaRPr lang="en-US" altLang="zh-TW" sz="3200" smtClean="0"/>
          </a:p>
          <a:p>
            <a:pPr marL="0" indent="0" eaLnBrk="1" hangingPunct="1">
              <a:buFont typeface="Wingdings" panose="05000000000000000000" pitchFamily="2" charset="2"/>
              <a:buNone/>
            </a:pPr>
            <a:endParaRPr lang="en-US" altLang="zh-TW" sz="3200" smtClean="0"/>
          </a:p>
          <a:p>
            <a:pPr marL="0" indent="0" eaLnBrk="1" hangingPunct="1">
              <a:buFont typeface="Wingdings" panose="05000000000000000000" pitchFamily="2" charset="2"/>
              <a:buNone/>
            </a:pPr>
            <a:r>
              <a:rPr lang="zh-TW" altLang="zh-TW" sz="3200" smtClean="0"/>
              <a:t>因此對於先天和後天的差異所造成的不平等須盡可能彌補。</a:t>
            </a:r>
          </a:p>
          <a:p>
            <a:pPr marL="0" indent="0" eaLnBrk="1" hangingPunct="1">
              <a:buFont typeface="Wingdings" panose="05000000000000000000" pitchFamily="2" charset="2"/>
              <a:buNone/>
            </a:pPr>
            <a:endParaRPr lang="en-US" altLang="zh-TW"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755650" y="660400"/>
            <a:ext cx="8229600" cy="5576888"/>
          </a:xfrm>
        </p:spPr>
        <p:txBody>
          <a:bodyPr rtlCol="0">
            <a:normAutofit lnSpcReduction="10000"/>
          </a:bodyPr>
          <a:lstStyle/>
          <a:p>
            <a:pPr marL="0" indent="0" eaLnBrk="1" fontAlgn="auto" hangingPunct="1">
              <a:spcAft>
                <a:spcPts val="0"/>
              </a:spcAft>
              <a:buFont typeface="Wingdings" panose="05000000000000000000" pitchFamily="2" charset="2"/>
              <a:buNone/>
              <a:defRPr/>
            </a:pPr>
            <a:r>
              <a:rPr lang="zh-TW" altLang="zh-TW" sz="3200" dirty="0">
                <a:solidFill>
                  <a:schemeClr val="tx1">
                    <a:lumMod val="85000"/>
                    <a:lumOff val="15000"/>
                  </a:schemeClr>
                </a:solidFill>
              </a:rPr>
              <a:t>那麼，什麼又是「無知之幕」？</a:t>
            </a:r>
          </a:p>
          <a:p>
            <a:pPr marL="0" indent="0" eaLnBrk="1" fontAlgn="auto" hangingPunct="1">
              <a:spcAft>
                <a:spcPts val="0"/>
              </a:spcAft>
              <a:buFont typeface="Wingdings" panose="05000000000000000000" pitchFamily="2" charset="2"/>
              <a:buNone/>
              <a:defRPr/>
            </a:pPr>
            <a:endParaRPr lang="en-US" altLang="zh-TW" sz="32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zh-TW" sz="3200" dirty="0">
                <a:solidFill>
                  <a:schemeClr val="tx1">
                    <a:lumMod val="85000"/>
                    <a:lumOff val="15000"/>
                  </a:schemeClr>
                </a:solidFill>
              </a:rPr>
              <a:t>無知之幕</a:t>
            </a:r>
            <a:r>
              <a:rPr lang="zh-TW" altLang="zh-TW" sz="3200" dirty="0" smtClean="0">
                <a:solidFill>
                  <a:schemeClr val="tx1">
                    <a:lumMod val="85000"/>
                    <a:lumOff val="15000"/>
                  </a:schemeClr>
                </a:solidFill>
              </a:rPr>
              <a:t>：</a:t>
            </a:r>
            <a:endParaRPr lang="en-US" altLang="zh-TW" sz="3200" dirty="0" smtClean="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en-US" altLang="zh-TW" sz="32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zh-TW" sz="3200" dirty="0" smtClean="0">
                <a:solidFill>
                  <a:schemeClr val="tx1">
                    <a:lumMod val="85000"/>
                    <a:lumOff val="15000"/>
                  </a:schemeClr>
                </a:solidFill>
              </a:rPr>
              <a:t>假設</a:t>
            </a:r>
            <a:r>
              <a:rPr lang="zh-TW" altLang="zh-TW" sz="3200" dirty="0">
                <a:solidFill>
                  <a:schemeClr val="tx1">
                    <a:lumMod val="85000"/>
                    <a:lumOff val="15000"/>
                  </a:schemeClr>
                </a:solidFill>
              </a:rPr>
              <a:t>立約者在原初立場中不知道某些特殊事實</a:t>
            </a:r>
            <a:r>
              <a:rPr lang="en-US" altLang="zh-TW" sz="3200" dirty="0">
                <a:solidFill>
                  <a:schemeClr val="tx1">
                    <a:lumMod val="85000"/>
                    <a:lumOff val="15000"/>
                  </a:schemeClr>
                </a:solidFill>
              </a:rPr>
              <a:t>(</a:t>
            </a:r>
            <a:r>
              <a:rPr lang="zh-TW" altLang="zh-TW" sz="3200" dirty="0">
                <a:solidFill>
                  <a:schemeClr val="tx1">
                    <a:lumMod val="85000"/>
                    <a:lumOff val="15000"/>
                  </a:schemeClr>
                </a:solidFill>
              </a:rPr>
              <a:t>不知道自己的背景、身分、地位；也不知道自己的價值觀</a:t>
            </a:r>
            <a:r>
              <a:rPr lang="en-US" altLang="zh-TW" sz="3200" dirty="0">
                <a:solidFill>
                  <a:schemeClr val="tx1">
                    <a:lumMod val="85000"/>
                    <a:lumOff val="15000"/>
                  </a:schemeClr>
                </a:solidFill>
              </a:rPr>
              <a:t>……</a:t>
            </a:r>
            <a:r>
              <a:rPr lang="zh-TW" altLang="zh-TW" sz="3200" dirty="0">
                <a:solidFill>
                  <a:schemeClr val="tx1">
                    <a:lumMod val="85000"/>
                    <a:lumOff val="15000"/>
                  </a:schemeClr>
                </a:solidFill>
              </a:rPr>
              <a:t>等等</a:t>
            </a:r>
            <a:r>
              <a:rPr lang="en-US" altLang="zh-TW" sz="3200" dirty="0" smtClean="0">
                <a:solidFill>
                  <a:schemeClr val="tx1">
                    <a:lumMod val="85000"/>
                    <a:lumOff val="15000"/>
                  </a:schemeClr>
                </a:solidFill>
              </a:rPr>
              <a:t>)</a:t>
            </a:r>
          </a:p>
          <a:p>
            <a:pPr marL="365760" indent="-365760" eaLnBrk="1" fontAlgn="auto" hangingPunct="1">
              <a:spcAft>
                <a:spcPts val="0"/>
              </a:spcAft>
              <a:defRPr/>
            </a:pPr>
            <a:endParaRPr lang="zh-TW" altLang="zh-TW" sz="3200"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zh-TW" altLang="zh-TW" sz="3200" dirty="0">
                <a:solidFill>
                  <a:schemeClr val="tx1">
                    <a:lumMod val="85000"/>
                    <a:lumOff val="15000"/>
                  </a:schemeClr>
                </a:solidFill>
              </a:rPr>
              <a:t>除此之外，立約者也不知道自己的社會特殊處境、文明水準和文化成就、屬於哪一個世代。</a:t>
            </a:r>
          </a:p>
          <a:p>
            <a:pPr marL="0" indent="0" eaLnBrk="1" fontAlgn="auto" hangingPunct="1">
              <a:spcAft>
                <a:spcPts val="0"/>
              </a:spcAft>
              <a:buFont typeface="Wingdings" panose="05000000000000000000" pitchFamily="2" charset="2"/>
              <a:buNone/>
              <a:defRPr/>
            </a:pPr>
            <a:endParaRPr lang="en-US" altLang="zh-TW" sz="2800" dirty="0" smtClean="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806450" y="549275"/>
            <a:ext cx="8229600" cy="5975350"/>
          </a:xfrm>
        </p:spPr>
        <p:txBody>
          <a:bodyPr rtlCol="0">
            <a:normAutofit lnSpcReduction="10000"/>
          </a:bodyPr>
          <a:lstStyle/>
          <a:p>
            <a:pPr marL="0" indent="0" eaLnBrk="1" fontAlgn="auto" hangingPunct="1">
              <a:lnSpc>
                <a:spcPct val="150000"/>
              </a:lnSpc>
              <a:spcAft>
                <a:spcPts val="0"/>
              </a:spcAft>
              <a:buFont typeface="Wingdings" panose="05000000000000000000" pitchFamily="2" charset="2"/>
              <a:buNone/>
              <a:defRPr/>
            </a:pPr>
            <a:r>
              <a:rPr lang="zh-TW" altLang="zh-TW" sz="3200" dirty="0" smtClean="0">
                <a:solidFill>
                  <a:schemeClr val="tx1">
                    <a:lumMod val="85000"/>
                    <a:lumOff val="15000"/>
                  </a:schemeClr>
                </a:solidFill>
              </a:rPr>
              <a:t>所以</a:t>
            </a:r>
            <a:r>
              <a:rPr lang="zh-TW" altLang="zh-TW" sz="3200" dirty="0">
                <a:solidFill>
                  <a:schemeClr val="tx1">
                    <a:lumMod val="85000"/>
                    <a:lumOff val="15000"/>
                  </a:schemeClr>
                </a:solidFill>
              </a:rPr>
              <a:t>，如果說無知之幕的假設對於正義原則之選擇是合理公平</a:t>
            </a:r>
            <a:r>
              <a:rPr lang="zh-TW" altLang="zh-TW" sz="3200" dirty="0" smtClean="0">
                <a:solidFill>
                  <a:schemeClr val="tx1">
                    <a:lumMod val="85000"/>
                    <a:lumOff val="15000"/>
                  </a:schemeClr>
                </a:solidFill>
              </a:rPr>
              <a:t>的</a:t>
            </a:r>
            <a:r>
              <a:rPr lang="zh-TW" altLang="en-US" sz="3200" dirty="0" smtClean="0">
                <a:solidFill>
                  <a:schemeClr val="tx1">
                    <a:lumMod val="85000"/>
                    <a:lumOff val="15000"/>
                  </a:schemeClr>
                </a:solidFill>
              </a:rPr>
              <a:t>。</a:t>
            </a:r>
            <a:endParaRPr lang="en-US" altLang="zh-TW" sz="32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endParaRPr lang="en-US" altLang="zh-TW" sz="3200" dirty="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zh-TW" sz="3200" dirty="0">
                <a:solidFill>
                  <a:schemeClr val="tx1">
                    <a:lumMod val="85000"/>
                    <a:lumOff val="15000"/>
                  </a:schemeClr>
                </a:solidFill>
              </a:rPr>
              <a:t>那麼即便因為我們不可能處於真正無知的狀態</a:t>
            </a:r>
            <a:r>
              <a:rPr lang="zh-TW" altLang="zh-TW" sz="3200" dirty="0" smtClean="0">
                <a:solidFill>
                  <a:schemeClr val="tx1">
                    <a:lumMod val="85000"/>
                    <a:lumOff val="15000"/>
                  </a:schemeClr>
                </a:solidFill>
              </a:rPr>
              <a:t>，</a:t>
            </a:r>
            <a:endParaRPr lang="en-US" altLang="zh-TW" sz="3200" dirty="0" smtClean="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r>
              <a:rPr lang="zh-TW" altLang="zh-TW" sz="3200" dirty="0" smtClean="0">
                <a:solidFill>
                  <a:schemeClr val="tx1">
                    <a:lumMod val="85000"/>
                    <a:lumOff val="15000"/>
                  </a:schemeClr>
                </a:solidFill>
              </a:rPr>
              <a:t>我們</a:t>
            </a:r>
            <a:r>
              <a:rPr lang="zh-TW" altLang="zh-TW" sz="3200" dirty="0">
                <a:solidFill>
                  <a:schemeClr val="tx1">
                    <a:lumMod val="85000"/>
                    <a:lumOff val="15000"/>
                  </a:schemeClr>
                </a:solidFill>
              </a:rPr>
              <a:t>在決定或選擇一個制度或政策是否合乎正義之時，應盡可能使自己無限接近無知之幕的狀態。</a:t>
            </a:r>
          </a:p>
          <a:p>
            <a:pPr marL="0" indent="0" eaLnBrk="1" fontAlgn="auto" hangingPunct="1">
              <a:spcAft>
                <a:spcPts val="0"/>
              </a:spcAft>
              <a:buFont typeface="Wingdings" panose="05000000000000000000" pitchFamily="2" charset="2"/>
              <a:buNone/>
              <a:defRPr/>
            </a:pPr>
            <a:endParaRPr lang="en-US" altLang="zh-TW" sz="2800" dirty="0" smtClean="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1520" y="764704"/>
            <a:ext cx="8712968" cy="1466351"/>
          </a:xfrm>
          <a:extLst/>
        </p:spPr>
        <p:txBody>
          <a:bodyPr rtlCol="0">
            <a:noAutofit/>
          </a:bodyPr>
          <a:lstStyle/>
          <a:p>
            <a:pPr eaLnBrk="1" fontAlgn="auto" hangingPunct="1">
              <a:spcAft>
                <a:spcPts val="0"/>
              </a:spcAft>
              <a:defRPr/>
            </a:pPr>
            <a:r>
              <a:rPr lang="zh-TW" altLang="en-US" sz="7200" b="1" dirty="0" smtClean="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rPr>
              <a:t>世界的現況探討</a:t>
            </a:r>
            <a:endParaRPr lang="zh-HK" altLang="en-US" sz="7200" b="1" dirty="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ndParaRPr>
          </a:p>
        </p:txBody>
      </p:sp>
      <p:sp>
        <p:nvSpPr>
          <p:cNvPr id="3" name="副標題 2"/>
          <p:cNvSpPr>
            <a:spLocks noGrp="1"/>
          </p:cNvSpPr>
          <p:nvPr>
            <p:ph type="subTitle" idx="1"/>
          </p:nvPr>
        </p:nvSpPr>
        <p:spPr>
          <a:xfrm>
            <a:off x="784225" y="3284538"/>
            <a:ext cx="4579938" cy="3568700"/>
          </a:xfrm>
        </p:spPr>
        <p:txBody>
          <a:bodyPr rtlCol="0">
            <a:noAutofit/>
          </a:bodyPr>
          <a:lstStyle/>
          <a:p>
            <a:pPr eaLnBrk="1" fontAlgn="auto" hangingPunct="1">
              <a:lnSpc>
                <a:spcPct val="150000"/>
              </a:lnSpc>
              <a:spcAft>
                <a:spcPts val="0"/>
              </a:spcAft>
              <a:defRPr/>
            </a:pPr>
            <a:r>
              <a:rPr lang="en-US" altLang="zh-TW" sz="3600" dirty="0" smtClean="0"/>
              <a:t>1.</a:t>
            </a:r>
            <a:r>
              <a:rPr lang="zh-TW" altLang="en-US" sz="3600" dirty="0" smtClean="0"/>
              <a:t>種族問題</a:t>
            </a:r>
            <a:endParaRPr lang="en-US" altLang="zh-TW" sz="3600" dirty="0" smtClean="0"/>
          </a:p>
          <a:p>
            <a:pPr eaLnBrk="1" fontAlgn="auto" hangingPunct="1">
              <a:lnSpc>
                <a:spcPct val="150000"/>
              </a:lnSpc>
              <a:spcAft>
                <a:spcPts val="0"/>
              </a:spcAft>
              <a:defRPr/>
            </a:pPr>
            <a:r>
              <a:rPr lang="en-US" altLang="zh-TW" sz="3600" dirty="0" smtClean="0"/>
              <a:t>2.</a:t>
            </a:r>
            <a:r>
              <a:rPr lang="zh-TW" altLang="en-US" sz="3600" dirty="0" smtClean="0"/>
              <a:t>性別問題</a:t>
            </a:r>
            <a:endParaRPr lang="en-US" altLang="zh-TW" sz="3600" dirty="0" smtClean="0"/>
          </a:p>
          <a:p>
            <a:pPr eaLnBrk="1" fontAlgn="auto" hangingPunct="1">
              <a:lnSpc>
                <a:spcPct val="150000"/>
              </a:lnSpc>
              <a:spcAft>
                <a:spcPts val="0"/>
              </a:spcAft>
              <a:defRPr/>
            </a:pPr>
            <a:r>
              <a:rPr lang="en-US" altLang="zh-TW" sz="3600" dirty="0" smtClean="0"/>
              <a:t>3.</a:t>
            </a:r>
            <a:r>
              <a:rPr lang="zh-TW" altLang="en-US" sz="3600" dirty="0" smtClean="0"/>
              <a:t>經濟問題</a:t>
            </a:r>
            <a:endParaRPr lang="en-US" altLang="zh-TW" sz="3600" dirty="0"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2738" y="2781300"/>
            <a:ext cx="171291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7025" y="4749800"/>
            <a:ext cx="1712913"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a:spLocks noChangeArrowheads="1"/>
          </p:cNvSpPr>
          <p:nvPr/>
        </p:nvSpPr>
        <p:spPr bwMode="auto">
          <a:xfrm>
            <a:off x="4356100" y="6218238"/>
            <a:ext cx="36718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
        <p:nvSpPr>
          <p:cNvPr id="7" name="文字方塊 6"/>
          <p:cNvSpPr txBox="1">
            <a:spLocks noChangeArrowheads="1"/>
          </p:cNvSpPr>
          <p:nvPr/>
        </p:nvSpPr>
        <p:spPr bwMode="auto">
          <a:xfrm>
            <a:off x="4356100" y="4344988"/>
            <a:ext cx="3671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
        <p:nvSpPr>
          <p:cNvPr id="8" name="文字方塊 7"/>
          <p:cNvSpPr txBox="1">
            <a:spLocks noChangeArrowheads="1"/>
          </p:cNvSpPr>
          <p:nvPr/>
        </p:nvSpPr>
        <p:spPr bwMode="auto">
          <a:xfrm>
            <a:off x="7812088" y="6021388"/>
            <a:ext cx="1152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2800"/>
              <a:t>尤偉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fade">
                                      <p:cBhvr>
                                        <p:cTn id="55" dur="1000"/>
                                        <p:tgtEl>
                                          <p:spTgt spid="3">
                                            <p:txEl>
                                              <p:pRg st="2" end="2"/>
                                            </p:txEl>
                                          </p:spTgt>
                                        </p:tgtEl>
                                      </p:cBhvr>
                                    </p:animEffect>
                                    <p:anim calcmode="lin" valueType="num">
                                      <p:cBhvr>
                                        <p:cTn id="5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348038" y="2636838"/>
            <a:ext cx="2376487" cy="1354137"/>
          </a:xfrm>
        </p:spPr>
        <p:txBody>
          <a:bodyPr rtlCol="0">
            <a:noAutofit/>
          </a:bodyPr>
          <a:lstStyle/>
          <a:p>
            <a:pPr eaLnBrk="1" fontAlgn="auto" hangingPunct="1">
              <a:spcAft>
                <a:spcPts val="0"/>
              </a:spcAft>
              <a:defRPr/>
            </a:pPr>
            <a:r>
              <a:rPr lang="zh-TW" altLang="en-US" sz="7200" b="1" dirty="0" smtClean="0">
                <a:solidFill>
                  <a:schemeClr val="accent2">
                    <a:lumMod val="75000"/>
                  </a:schemeClr>
                </a:solidFill>
              </a:rPr>
              <a:t>種族</a:t>
            </a:r>
            <a:endParaRPr lang="zh-HK" altLang="en-US" sz="72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2988" y="188913"/>
            <a:ext cx="6913562" cy="1535112"/>
          </a:xfrm>
        </p:spPr>
        <p:txBody>
          <a:bodyPr rtlCol="0">
            <a:normAutofit/>
          </a:bodyPr>
          <a:lstStyle/>
          <a:p>
            <a:pPr eaLnBrk="1" fontAlgn="auto" hangingPunct="1">
              <a:spcAft>
                <a:spcPts val="0"/>
              </a:spcAft>
              <a:defRPr/>
            </a:pPr>
            <a:r>
              <a:rPr lang="zh-TW" altLang="en-US" b="1" dirty="0" smtClean="0">
                <a:solidFill>
                  <a:schemeClr val="accent2">
                    <a:lumMod val="75000"/>
                  </a:schemeClr>
                </a:solidFill>
              </a:rPr>
              <a:t>在瑞典的</a:t>
            </a:r>
            <a:r>
              <a:rPr lang="zh-TW" altLang="en-US" sz="6600" b="1" dirty="0" smtClean="0">
                <a:solidFill>
                  <a:schemeClr val="accent2">
                    <a:lumMod val="75000"/>
                  </a:schemeClr>
                </a:solidFill>
              </a:rPr>
              <a:t>種族歧視</a:t>
            </a:r>
            <a:endParaRPr lang="zh-HK" altLang="en-US" sz="6600" b="1" dirty="0">
              <a:solidFill>
                <a:schemeClr val="accent2">
                  <a:lumMod val="75000"/>
                </a:schemeClr>
              </a:solidFill>
            </a:endParaRPr>
          </a:p>
        </p:txBody>
      </p:sp>
      <p:sp>
        <p:nvSpPr>
          <p:cNvPr id="3" name="內容版面配置區 2"/>
          <p:cNvSpPr>
            <a:spLocks noGrp="1"/>
          </p:cNvSpPr>
          <p:nvPr>
            <p:ph idx="1"/>
          </p:nvPr>
        </p:nvSpPr>
        <p:spPr>
          <a:xfrm>
            <a:off x="684213" y="1989138"/>
            <a:ext cx="7848600" cy="4824412"/>
          </a:xfrm>
        </p:spPr>
        <p:txBody>
          <a:bodyPr rtlCol="0">
            <a:noAutofit/>
          </a:bodyPr>
          <a:lstStyle/>
          <a:p>
            <a:pPr marL="365760" indent="-365760" eaLnBrk="1" fontAlgn="auto" hangingPunct="1">
              <a:lnSpc>
                <a:spcPct val="150000"/>
              </a:lnSpc>
              <a:spcAft>
                <a:spcPts val="0"/>
              </a:spcAft>
              <a:defRPr/>
            </a:pPr>
            <a:r>
              <a:rPr lang="zh-TW" altLang="en-US" sz="3200" dirty="0">
                <a:solidFill>
                  <a:schemeClr val="tx1">
                    <a:lumMod val="85000"/>
                    <a:lumOff val="15000"/>
                  </a:schemeClr>
                </a:solidFill>
              </a:rPr>
              <a:t>因當地種族歧視嚴重</a:t>
            </a:r>
            <a:r>
              <a:rPr lang="en-US" altLang="zh-TW" sz="3200" dirty="0">
                <a:solidFill>
                  <a:schemeClr val="tx1">
                    <a:lumMod val="85000"/>
                    <a:lumOff val="15000"/>
                  </a:schemeClr>
                </a:solidFill>
              </a:rPr>
              <a:t>,</a:t>
            </a:r>
            <a:r>
              <a:rPr lang="zh-TW" altLang="en-US" sz="3200" dirty="0">
                <a:solidFill>
                  <a:schemeClr val="tx1">
                    <a:lumMod val="85000"/>
                    <a:lumOff val="15000"/>
                  </a:schemeClr>
                </a:solidFill>
              </a:rPr>
              <a:t>居住在瑞典</a:t>
            </a:r>
            <a:r>
              <a:rPr lang="zh-TW" altLang="en-US" sz="3200" dirty="0" smtClean="0">
                <a:solidFill>
                  <a:schemeClr val="tx1">
                    <a:lumMod val="85000"/>
                    <a:lumOff val="15000"/>
                  </a:schemeClr>
                </a:solidFill>
              </a:rPr>
              <a:t>的</a:t>
            </a:r>
            <a:r>
              <a:rPr lang="zh-HK" altLang="en-US" sz="3200" dirty="0">
                <a:solidFill>
                  <a:schemeClr val="tx1">
                    <a:lumMod val="85000"/>
                    <a:lumOff val="15000"/>
                  </a:schemeClr>
                </a:solidFill>
              </a:rPr>
              <a:t>外</a:t>
            </a:r>
            <a:r>
              <a:rPr lang="zh-TW" altLang="en-US" sz="3200" dirty="0">
                <a:solidFill>
                  <a:schemeClr val="tx1">
                    <a:lumMod val="85000"/>
                    <a:lumOff val="15000"/>
                  </a:schemeClr>
                </a:solidFill>
              </a:rPr>
              <a:t>來</a:t>
            </a:r>
            <a:r>
              <a:rPr lang="zh-HK" altLang="en-US" sz="3200" dirty="0">
                <a:solidFill>
                  <a:schemeClr val="tx1">
                    <a:lumMod val="85000"/>
                    <a:lumOff val="15000"/>
                  </a:schemeClr>
                </a:solidFill>
              </a:rPr>
              <a:t>移民</a:t>
            </a:r>
            <a:r>
              <a:rPr lang="zh-TW" altLang="en-US" sz="3200" dirty="0" smtClean="0">
                <a:solidFill>
                  <a:schemeClr val="tx1">
                    <a:lumMod val="85000"/>
                    <a:lumOff val="15000"/>
                  </a:schemeClr>
                </a:solidFill>
              </a:rPr>
              <a:t>常常</a:t>
            </a:r>
            <a:r>
              <a:rPr lang="zh-TW" altLang="en-US" sz="3200" dirty="0">
                <a:solidFill>
                  <a:schemeClr val="tx1">
                    <a:lumMod val="85000"/>
                    <a:lumOff val="15000"/>
                  </a:schemeClr>
                </a:solidFill>
              </a:rPr>
              <a:t>被種族歧視分子壓迫</a:t>
            </a:r>
            <a:r>
              <a:rPr lang="en-US" altLang="zh-TW" sz="3200" dirty="0" smtClean="0">
                <a:solidFill>
                  <a:schemeClr val="tx1">
                    <a:lumMod val="85000"/>
                    <a:lumOff val="15000"/>
                  </a:schemeClr>
                </a:solidFill>
              </a:rPr>
              <a:t>.</a:t>
            </a:r>
            <a:endParaRPr lang="en-US" altLang="zh-TW" sz="3200" dirty="0">
              <a:solidFill>
                <a:schemeClr val="tx1">
                  <a:lumMod val="85000"/>
                  <a:lumOff val="15000"/>
                </a:schemeClr>
              </a:solidFill>
            </a:endParaRPr>
          </a:p>
          <a:p>
            <a:pPr marL="365760" indent="-365760" eaLnBrk="1" fontAlgn="auto" hangingPunct="1">
              <a:lnSpc>
                <a:spcPct val="150000"/>
              </a:lnSpc>
              <a:spcAft>
                <a:spcPts val="0"/>
              </a:spcAft>
              <a:defRPr/>
            </a:pPr>
            <a:r>
              <a:rPr lang="zh-TW" altLang="en-US" sz="3200" dirty="0" smtClean="0">
                <a:solidFill>
                  <a:schemeClr val="tx1">
                    <a:lumMod val="85000"/>
                    <a:lumOff val="15000"/>
                  </a:schemeClr>
                </a:solidFill>
              </a:rPr>
              <a:t>瑞典市民發起反種族歧視和新</a:t>
            </a:r>
            <a:r>
              <a:rPr lang="zh-TW" altLang="en-US" sz="3200" dirty="0">
                <a:solidFill>
                  <a:schemeClr val="tx1">
                    <a:lumMod val="85000"/>
                    <a:lumOff val="15000"/>
                  </a:schemeClr>
                </a:solidFill>
              </a:rPr>
              <a:t>納粹主義</a:t>
            </a:r>
            <a:r>
              <a:rPr lang="zh-TW" altLang="en-US" sz="3200" dirty="0" smtClean="0">
                <a:solidFill>
                  <a:schemeClr val="tx1">
                    <a:lumMod val="85000"/>
                    <a:lumOff val="15000"/>
                  </a:schemeClr>
                </a:solidFill>
              </a:rPr>
              <a:t>者的遊行</a:t>
            </a:r>
            <a:r>
              <a:rPr lang="en-US" altLang="zh-TW" sz="3200" dirty="0" smtClean="0">
                <a:solidFill>
                  <a:schemeClr val="tx1">
                    <a:lumMod val="85000"/>
                    <a:lumOff val="15000"/>
                  </a:schemeClr>
                </a:solidFill>
              </a:rPr>
              <a:t>.</a:t>
            </a:r>
          </a:p>
          <a:p>
            <a:pPr marL="365760" indent="-365760" eaLnBrk="1" fontAlgn="auto" hangingPunct="1">
              <a:lnSpc>
                <a:spcPct val="150000"/>
              </a:lnSpc>
              <a:spcAft>
                <a:spcPts val="0"/>
              </a:spcAft>
              <a:defRPr/>
            </a:pPr>
            <a:r>
              <a:rPr lang="zh-TW" altLang="en-US" sz="3200" dirty="0" smtClean="0">
                <a:solidFill>
                  <a:schemeClr val="tx1">
                    <a:lumMod val="85000"/>
                    <a:lumOff val="15000"/>
                  </a:schemeClr>
                </a:solidFill>
              </a:rPr>
              <a:t>反種族歧視遊行中</a:t>
            </a:r>
            <a:r>
              <a:rPr lang="en-US" altLang="zh-TW" sz="3200" dirty="0" smtClean="0">
                <a:solidFill>
                  <a:schemeClr val="tx1">
                    <a:lumMod val="85000"/>
                    <a:lumOff val="15000"/>
                  </a:schemeClr>
                </a:solidFill>
              </a:rPr>
              <a:t>,</a:t>
            </a:r>
            <a:r>
              <a:rPr lang="zh-TW" altLang="en-US" sz="3200" dirty="0" smtClean="0">
                <a:solidFill>
                  <a:schemeClr val="tx1">
                    <a:lumMod val="85000"/>
                    <a:lumOff val="15000"/>
                  </a:schemeClr>
                </a:solidFill>
              </a:rPr>
              <a:t>被</a:t>
            </a:r>
            <a:r>
              <a:rPr lang="zh-TW" altLang="en-US" sz="3200" dirty="0">
                <a:solidFill>
                  <a:schemeClr val="tx1">
                    <a:lumMod val="85000"/>
                    <a:lumOff val="15000"/>
                  </a:schemeClr>
                </a:solidFill>
              </a:rPr>
              <a:t>新</a:t>
            </a:r>
            <a:r>
              <a:rPr lang="zh-TW" altLang="en-US" sz="3200" dirty="0" smtClean="0">
                <a:solidFill>
                  <a:schemeClr val="tx1">
                    <a:lumMod val="85000"/>
                    <a:lumOff val="15000"/>
                  </a:schemeClr>
                </a:solidFill>
              </a:rPr>
              <a:t>納粹分子攻擊</a:t>
            </a:r>
            <a:r>
              <a:rPr lang="en-US" altLang="zh-TW" sz="3200" dirty="0" smtClean="0">
                <a:solidFill>
                  <a:schemeClr val="tx1">
                    <a:lumMod val="85000"/>
                    <a:lumOff val="15000"/>
                  </a:schemeClr>
                </a:solidFill>
              </a:rPr>
              <a:t>,</a:t>
            </a:r>
            <a:r>
              <a:rPr lang="zh-TW" altLang="en-US" sz="3200" dirty="0" smtClean="0">
                <a:solidFill>
                  <a:schemeClr val="tx1">
                    <a:lumMod val="85000"/>
                    <a:lumOff val="15000"/>
                  </a:schemeClr>
                </a:solidFill>
              </a:rPr>
              <a:t>造成最少三人受傷</a:t>
            </a:r>
            <a:r>
              <a:rPr lang="en-US" altLang="zh-TW" sz="3200" dirty="0" smtClean="0">
                <a:solidFill>
                  <a:schemeClr val="tx1">
                    <a:lumMod val="85000"/>
                    <a:lumOff val="15000"/>
                  </a:schemeClr>
                </a:solidFill>
              </a:rPr>
              <a:t>.</a:t>
            </a:r>
            <a:endParaRPr lang="en-US" altLang="zh-TW" sz="3600" dirty="0">
              <a:solidFill>
                <a:schemeClr val="tx1">
                  <a:lumMod val="85000"/>
                  <a:lumOff val="15000"/>
                </a:schemeClr>
              </a:solidFill>
            </a:endParaRPr>
          </a:p>
          <a:p>
            <a:pPr marL="0" indent="0" eaLnBrk="1" fontAlgn="auto" hangingPunct="1">
              <a:lnSpc>
                <a:spcPct val="150000"/>
              </a:lnSpc>
              <a:spcAft>
                <a:spcPts val="0"/>
              </a:spcAft>
              <a:buFont typeface="Wingdings" panose="05000000000000000000" pitchFamily="2" charset="2"/>
              <a:buNone/>
              <a:defRPr/>
            </a:pPr>
            <a:endParaRPr lang="en-US" altLang="zh-TW" sz="3600" dirty="0" smtClean="0">
              <a:solidFill>
                <a:schemeClr val="tx1">
                  <a:lumMod val="85000"/>
                  <a:lumOff val="15000"/>
                </a:schemeClr>
              </a:solidFill>
            </a:endParaRPr>
          </a:p>
          <a:p>
            <a:pPr marL="365760" indent="-365760" eaLnBrk="1" fontAlgn="auto" hangingPunct="1">
              <a:lnSpc>
                <a:spcPct val="150000"/>
              </a:lnSpc>
              <a:spcAft>
                <a:spcPts val="0"/>
              </a:spcAft>
              <a:defRPr/>
            </a:pPr>
            <a:endParaRPr lang="en-US" altLang="zh-TW" sz="3200" dirty="0" smtClean="0">
              <a:solidFill>
                <a:schemeClr val="tx1">
                  <a:lumMod val="85000"/>
                  <a:lumOff val="15000"/>
                </a:schemeClr>
              </a:solidFill>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738688"/>
            <a:ext cx="3770313"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724400"/>
            <a:ext cx="2592387"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a:spLocks noChangeArrowheads="1"/>
          </p:cNvSpPr>
          <p:nvPr/>
        </p:nvSpPr>
        <p:spPr bwMode="auto">
          <a:xfrm>
            <a:off x="4532313" y="4997450"/>
            <a:ext cx="40005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
        <p:nvSpPr>
          <p:cNvPr id="7" name="文字方塊 6"/>
          <p:cNvSpPr txBox="1">
            <a:spLocks noChangeArrowheads="1"/>
          </p:cNvSpPr>
          <p:nvPr/>
        </p:nvSpPr>
        <p:spPr bwMode="auto">
          <a:xfrm>
            <a:off x="8709025" y="4997450"/>
            <a:ext cx="40005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46088" y="-315913"/>
            <a:ext cx="8158162" cy="3313113"/>
          </a:xfrm>
        </p:spPr>
        <p:txBody>
          <a:bodyPr/>
          <a:lstStyle/>
          <a:p>
            <a:pPr eaLnBrk="1" hangingPunct="1"/>
            <a:r>
              <a:rPr lang="zh-TW" altLang="en-US" sz="4400" smtClean="0">
                <a:solidFill>
                  <a:schemeClr val="tx1"/>
                </a:solidFill>
              </a:rPr>
              <a:t>在</a:t>
            </a:r>
            <a:r>
              <a:rPr lang="en-US" altLang="zh-TW" sz="4400" smtClean="0">
                <a:solidFill>
                  <a:schemeClr val="tx1"/>
                </a:solidFill>
              </a:rPr>
              <a:t>2013</a:t>
            </a:r>
            <a:r>
              <a:rPr lang="zh-TW" altLang="en-US" sz="4400" smtClean="0">
                <a:solidFill>
                  <a:schemeClr val="tx1"/>
                </a:solidFill>
              </a:rPr>
              <a:t>年</a:t>
            </a:r>
            <a:r>
              <a:rPr lang="en-US" altLang="zh-TW" sz="4400" smtClean="0">
                <a:solidFill>
                  <a:schemeClr val="tx1"/>
                </a:solidFill>
              </a:rPr>
              <a:t>12</a:t>
            </a:r>
            <a:r>
              <a:rPr lang="zh-TW" altLang="en-US" sz="4400" smtClean="0">
                <a:solidFill>
                  <a:schemeClr val="tx1"/>
                </a:solidFill>
              </a:rPr>
              <a:t>月</a:t>
            </a:r>
            <a:r>
              <a:rPr lang="en-US" altLang="zh-TW" sz="4400" smtClean="0">
                <a:solidFill>
                  <a:schemeClr val="tx1"/>
                </a:solidFill>
              </a:rPr>
              <a:t>22</a:t>
            </a:r>
            <a:r>
              <a:rPr lang="zh-TW" altLang="en-US" sz="4400" smtClean="0">
                <a:solidFill>
                  <a:schemeClr val="tx1"/>
                </a:solidFill>
              </a:rPr>
              <a:t>日，在瑞典斯德哥爾摩有</a:t>
            </a:r>
            <a:r>
              <a:rPr lang="en-US" altLang="zh-TW" sz="4400" smtClean="0">
                <a:solidFill>
                  <a:schemeClr val="tx1"/>
                </a:solidFill>
              </a:rPr>
              <a:t>16000</a:t>
            </a:r>
            <a:r>
              <a:rPr lang="zh-TW" altLang="en-US" sz="4400" smtClean="0">
                <a:solidFill>
                  <a:schemeClr val="tx1"/>
                </a:solidFill>
              </a:rPr>
              <a:t>人占領街道，反對新納粹及種族歧視</a:t>
            </a:r>
            <a:r>
              <a:rPr lang="en-US" altLang="zh-TW" sz="4400" smtClean="0">
                <a:solidFill>
                  <a:schemeClr val="tx1"/>
                </a:solidFill>
              </a:rPr>
              <a:t>.</a:t>
            </a:r>
            <a:endParaRPr lang="zh-HK" altLang="en-US" sz="4400" smtClean="0">
              <a:solidFill>
                <a:schemeClr val="tx1"/>
              </a:solidFill>
            </a:endParaRPr>
          </a:p>
        </p:txBody>
      </p:sp>
      <p:pic>
        <p:nvPicPr>
          <p:cNvPr id="4" name="內容版面配置區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514600"/>
            <a:ext cx="4737100" cy="3578225"/>
          </a:xfrm>
          <a:effectLst>
            <a:softEdge rad="112500"/>
          </a:effectLst>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428" y="3285830"/>
            <a:ext cx="4381920" cy="3180868"/>
          </a:xfrm>
          <a:prstGeom prst="rect">
            <a:avLst/>
          </a:prstGeom>
          <a:ln>
            <a:noFill/>
          </a:ln>
          <a:effectLst>
            <a:softEdge rad="112500"/>
          </a:effectLst>
        </p:spPr>
      </p:pic>
      <p:sp>
        <p:nvSpPr>
          <p:cNvPr id="6" name="文字方塊 5"/>
          <p:cNvSpPr txBox="1">
            <a:spLocks noChangeArrowheads="1"/>
          </p:cNvSpPr>
          <p:nvPr/>
        </p:nvSpPr>
        <p:spPr bwMode="auto">
          <a:xfrm>
            <a:off x="1042988" y="6011863"/>
            <a:ext cx="3673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來源：中國日報網</a:t>
            </a:r>
          </a:p>
        </p:txBody>
      </p:sp>
      <p:sp>
        <p:nvSpPr>
          <p:cNvPr id="7" name="文字方塊 6"/>
          <p:cNvSpPr txBox="1">
            <a:spLocks noChangeArrowheads="1"/>
          </p:cNvSpPr>
          <p:nvPr/>
        </p:nvSpPr>
        <p:spPr bwMode="auto">
          <a:xfrm>
            <a:off x="5867400" y="6402388"/>
            <a:ext cx="2017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梯形 5"/>
          <p:cNvSpPr/>
          <p:nvPr/>
        </p:nvSpPr>
        <p:spPr>
          <a:xfrm>
            <a:off x="4356100" y="4721225"/>
            <a:ext cx="2447925" cy="1731963"/>
          </a:xfrm>
          <a:prstGeom prst="trapezoi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75000"/>
                </a:schemeClr>
              </a:solidFill>
            </a:endParaRPr>
          </a:p>
        </p:txBody>
      </p:sp>
      <p:sp>
        <p:nvSpPr>
          <p:cNvPr id="10" name="梯形 9"/>
          <p:cNvSpPr/>
          <p:nvPr/>
        </p:nvSpPr>
        <p:spPr>
          <a:xfrm>
            <a:off x="4787900" y="3324225"/>
            <a:ext cx="1584325" cy="1397000"/>
          </a:xfrm>
          <a:prstGeom prst="trapezoi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等腰三角形 10"/>
          <p:cNvSpPr/>
          <p:nvPr/>
        </p:nvSpPr>
        <p:spPr>
          <a:xfrm>
            <a:off x="5148263" y="2100263"/>
            <a:ext cx="863600" cy="1223962"/>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FFFF00"/>
              </a:solidFill>
            </a:endParaRPr>
          </a:p>
        </p:txBody>
      </p:sp>
      <p:sp>
        <p:nvSpPr>
          <p:cNvPr id="3" name="內容版面配置區 2"/>
          <p:cNvSpPr>
            <a:spLocks noGrp="1"/>
          </p:cNvSpPr>
          <p:nvPr>
            <p:ph idx="1"/>
          </p:nvPr>
        </p:nvSpPr>
        <p:spPr>
          <a:xfrm>
            <a:off x="539750" y="1916113"/>
            <a:ext cx="4103688" cy="4968875"/>
          </a:xfrm>
        </p:spPr>
        <p:txBody>
          <a:bodyPr rtlCol="0">
            <a:normAutofit/>
          </a:bodyPr>
          <a:lstStyle/>
          <a:p>
            <a:pPr marL="365760" indent="-365760" eaLnBrk="1" fontAlgn="auto" hangingPunct="1">
              <a:spcAft>
                <a:spcPts val="0"/>
              </a:spcAft>
              <a:defRPr/>
            </a:pPr>
            <a:endParaRPr lang="en-US" altLang="zh-TW" sz="2800" dirty="0" smtClean="0">
              <a:solidFill>
                <a:schemeClr val="tx1">
                  <a:lumMod val="85000"/>
                  <a:lumOff val="15000"/>
                </a:schemeClr>
              </a:solidFill>
            </a:endParaRPr>
          </a:p>
          <a:p>
            <a:pPr marL="365760" indent="-365760" eaLnBrk="1" fontAlgn="auto" hangingPunct="1">
              <a:spcAft>
                <a:spcPts val="0"/>
              </a:spcAft>
              <a:defRPr/>
            </a:pPr>
            <a:r>
              <a:rPr lang="zh-TW" altLang="en-US" sz="3200" dirty="0" smtClean="0">
                <a:solidFill>
                  <a:schemeClr val="tx1">
                    <a:lumMod val="85000"/>
                    <a:lumOff val="15000"/>
                  </a:schemeClr>
                </a:solidFill>
              </a:rPr>
              <a:t>正義</a:t>
            </a:r>
            <a:r>
              <a:rPr lang="en-US" altLang="zh-TW" sz="3200" dirty="0" smtClean="0">
                <a:solidFill>
                  <a:schemeClr val="tx1">
                    <a:lumMod val="85000"/>
                    <a:lumOff val="15000"/>
                  </a:schemeClr>
                </a:solidFill>
              </a:rPr>
              <a:t>==</a:t>
            </a:r>
            <a:r>
              <a:rPr lang="zh-TW" altLang="en-US" sz="3200" dirty="0" smtClean="0">
                <a:solidFill>
                  <a:schemeClr val="tx1">
                    <a:lumMod val="85000"/>
                    <a:lumOff val="15000"/>
                  </a:schemeClr>
                </a:solidFill>
              </a:rPr>
              <a:t>公平</a:t>
            </a:r>
            <a:endParaRPr lang="en-US" altLang="zh-TW" sz="3200" dirty="0" smtClean="0">
              <a:solidFill>
                <a:schemeClr val="tx1">
                  <a:lumMod val="85000"/>
                  <a:lumOff val="15000"/>
                </a:schemeClr>
              </a:solidFill>
            </a:endParaRPr>
          </a:p>
          <a:p>
            <a:pPr marL="365760" indent="-365760" eaLnBrk="1" fontAlgn="auto" hangingPunct="1">
              <a:lnSpc>
                <a:spcPct val="150000"/>
              </a:lnSpc>
              <a:spcAft>
                <a:spcPts val="0"/>
              </a:spcAft>
              <a:defRPr/>
            </a:pPr>
            <a:r>
              <a:rPr lang="zh-TW" altLang="en-US" sz="3200" dirty="0" smtClean="0">
                <a:solidFill>
                  <a:schemeClr val="tx1">
                    <a:lumMod val="85000"/>
                    <a:lumOff val="15000"/>
                  </a:schemeClr>
                </a:solidFill>
              </a:rPr>
              <a:t>每</a:t>
            </a:r>
            <a:r>
              <a:rPr lang="zh-TW" altLang="en-US" sz="3200" dirty="0">
                <a:solidFill>
                  <a:schemeClr val="tx1">
                    <a:lumMod val="85000"/>
                    <a:lumOff val="15000"/>
                  </a:schemeClr>
                </a:solidFill>
              </a:rPr>
              <a:t>個人出生時，的資質就不同。</a:t>
            </a:r>
          </a:p>
          <a:p>
            <a:pPr marL="365760" indent="-365760" eaLnBrk="1" fontAlgn="auto" hangingPunct="1">
              <a:spcAft>
                <a:spcPts val="0"/>
              </a:spcAft>
              <a:defRPr/>
            </a:pPr>
            <a:endParaRPr lang="en-US" altLang="zh-TW" sz="3200" dirty="0" smtClean="0">
              <a:solidFill>
                <a:schemeClr val="tx1">
                  <a:lumMod val="85000"/>
                  <a:lumOff val="15000"/>
                </a:schemeClr>
              </a:solidFill>
            </a:endParaRPr>
          </a:p>
          <a:p>
            <a:pPr marL="365760" indent="-365760" eaLnBrk="1" fontAlgn="auto" hangingPunct="1">
              <a:spcAft>
                <a:spcPts val="0"/>
              </a:spcAft>
              <a:defRPr/>
            </a:pPr>
            <a:r>
              <a:rPr lang="zh-TW" altLang="en-US" sz="3200" dirty="0" smtClean="0">
                <a:solidFill>
                  <a:schemeClr val="tx1">
                    <a:lumMod val="85000"/>
                    <a:lumOff val="15000"/>
                  </a:schemeClr>
                </a:solidFill>
              </a:rPr>
              <a:t>可以</a:t>
            </a:r>
            <a:r>
              <a:rPr lang="zh-TW" altLang="en-US" sz="3200" dirty="0">
                <a:solidFill>
                  <a:schemeClr val="tx1">
                    <a:lumMod val="85000"/>
                    <a:lumOff val="15000"/>
                  </a:schemeClr>
                </a:solidFill>
              </a:rPr>
              <a:t>分成三種不同的人。</a:t>
            </a:r>
          </a:p>
          <a:p>
            <a:pPr marL="0" indent="0" eaLnBrk="1" fontAlgn="auto" hangingPunct="1">
              <a:spcAft>
                <a:spcPts val="0"/>
              </a:spcAft>
              <a:buFont typeface="Wingdings" panose="05000000000000000000" pitchFamily="2" charset="2"/>
              <a:buNone/>
              <a:defRPr/>
            </a:pPr>
            <a:endParaRPr lang="zh-TW" altLang="en-US" sz="3200" dirty="0">
              <a:solidFill>
                <a:schemeClr val="tx1">
                  <a:lumMod val="85000"/>
                  <a:lumOff val="15000"/>
                </a:schemeClr>
              </a:solidFill>
            </a:endParaRPr>
          </a:p>
        </p:txBody>
      </p:sp>
      <p:sp>
        <p:nvSpPr>
          <p:cNvPr id="2" name="標題 1"/>
          <p:cNvSpPr>
            <a:spLocks noGrp="1"/>
          </p:cNvSpPr>
          <p:nvPr>
            <p:ph type="title"/>
          </p:nvPr>
        </p:nvSpPr>
        <p:spPr/>
        <p:txBody>
          <a:bodyPr/>
          <a:lstStyle/>
          <a:p>
            <a:pPr eaLnBrk="1" hangingPunct="1"/>
            <a:r>
              <a:rPr lang="zh-TW" altLang="en-US" b="1" smtClean="0"/>
              <a:t>柏拉圖</a:t>
            </a:r>
          </a:p>
        </p:txBody>
      </p:sp>
      <p:sp>
        <p:nvSpPr>
          <p:cNvPr id="4" name="矩形 3"/>
          <p:cNvSpPr>
            <a:spLocks noChangeArrowheads="1"/>
          </p:cNvSpPr>
          <p:nvPr/>
        </p:nvSpPr>
        <p:spPr bwMode="auto">
          <a:xfrm>
            <a:off x="6516688" y="2471738"/>
            <a:ext cx="45720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a:t>金人</a:t>
            </a:r>
            <a:r>
              <a:rPr kumimoji="0" lang="en-US" altLang="zh-TW"/>
              <a:t>:</a:t>
            </a:r>
            <a:r>
              <a:rPr kumimoji="0" lang="zh-TW" altLang="en-US"/>
              <a:t>國王、賢人</a:t>
            </a:r>
            <a:endParaRPr kumimoji="0" lang="en-US" altLang="zh-TW"/>
          </a:p>
          <a:p>
            <a:pPr eaLnBrk="1" hangingPunct="1"/>
            <a:endParaRPr kumimoji="0" lang="zh-TW" altLang="en-US"/>
          </a:p>
          <a:p>
            <a:pPr eaLnBrk="1" hangingPunct="1"/>
            <a:endParaRPr kumimoji="0" lang="en-US" altLang="zh-TW"/>
          </a:p>
          <a:p>
            <a:pPr eaLnBrk="1" hangingPunct="1"/>
            <a:r>
              <a:rPr kumimoji="0" lang="zh-TW" altLang="en-US"/>
              <a:t/>
            </a:r>
            <a:br>
              <a:rPr kumimoji="0" lang="zh-TW" altLang="en-US"/>
            </a:br>
            <a:r>
              <a:rPr kumimoji="0" lang="zh-TW" altLang="en-US"/>
              <a:t/>
            </a:r>
            <a:br>
              <a:rPr kumimoji="0" lang="zh-TW" altLang="en-US"/>
            </a:br>
            <a:r>
              <a:rPr kumimoji="0" lang="zh-TW" altLang="en-US"/>
              <a:t>銀人</a:t>
            </a:r>
            <a:r>
              <a:rPr kumimoji="0" lang="en-US" altLang="zh-TW"/>
              <a:t>:</a:t>
            </a:r>
            <a:r>
              <a:rPr kumimoji="0" lang="zh-TW" altLang="en-US"/>
              <a:t>保護家園的軍人</a:t>
            </a:r>
            <a:endParaRPr kumimoji="0" lang="en-US" altLang="zh-TW"/>
          </a:p>
          <a:p>
            <a:pPr eaLnBrk="1" hangingPunct="1"/>
            <a:endParaRPr kumimoji="0" lang="zh-TW" altLang="en-US"/>
          </a:p>
          <a:p>
            <a:pPr eaLnBrk="1" hangingPunct="1"/>
            <a:r>
              <a:rPr kumimoji="0" lang="zh-TW" altLang="en-US"/>
              <a:t/>
            </a:r>
            <a:br>
              <a:rPr kumimoji="0" lang="zh-TW" altLang="en-US"/>
            </a:br>
            <a:endParaRPr kumimoji="0" lang="en-US" altLang="zh-TW"/>
          </a:p>
          <a:p>
            <a:pPr eaLnBrk="1" hangingPunct="1"/>
            <a:r>
              <a:rPr kumimoji="0" lang="zh-TW" altLang="en-US"/>
              <a:t/>
            </a:r>
            <a:br>
              <a:rPr kumimoji="0" lang="zh-TW" altLang="en-US"/>
            </a:br>
            <a:r>
              <a:rPr kumimoji="0" lang="zh-TW" altLang="en-US"/>
              <a:t>銅鐵人</a:t>
            </a:r>
            <a:r>
              <a:rPr kumimoji="0" lang="en-US" altLang="zh-TW"/>
              <a:t>:</a:t>
            </a:r>
            <a:r>
              <a:rPr kumimoji="0" lang="zh-TW" altLang="en-US"/>
              <a:t>負責勞動的平民</a:t>
            </a:r>
          </a:p>
          <a:p>
            <a:pPr eaLnBrk="1" hangingPunct="1"/>
            <a:r>
              <a:rPr kumimoji="0" lang="zh-TW" altLang="en-US"/>
              <a:t/>
            </a:r>
            <a:br>
              <a:rPr kumimoji="0" lang="zh-TW" altLang="en-US"/>
            </a:br>
            <a:endParaRPr kumimoji="0" lang="zh-TW" altLang="en-US"/>
          </a:p>
        </p:txBody>
      </p:sp>
      <p:pic>
        <p:nvPicPr>
          <p:cNvPr id="8" name="內容版面配置區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5563" y="49213"/>
            <a:ext cx="23431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8"/>
          <p:cNvSpPr txBox="1">
            <a:spLocks noChangeArrowheads="1"/>
          </p:cNvSpPr>
          <p:nvPr/>
        </p:nvSpPr>
        <p:spPr bwMode="auto">
          <a:xfrm>
            <a:off x="8702675" y="431800"/>
            <a:ext cx="400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0"/>
                                        <p:tgtEl>
                                          <p:spTgt spid="3">
                                            <p:txEl>
                                              <p:pRg st="1" end="1"/>
                                            </p:txEl>
                                          </p:spTgt>
                                        </p:tgtEl>
                                      </p:cBhvr>
                                    </p:animEffect>
                                    <p:anim calcmode="lin" valueType="num">
                                      <p:cBhvr>
                                        <p:cTn id="3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build="p"/>
      <p:bldP spid="2" grpId="0"/>
      <p:bldP spid="4" grpId="0"/>
      <p:bldP spid="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sz="4800" b="1" dirty="0" smtClean="0">
                <a:solidFill>
                  <a:schemeClr val="accent2">
                    <a:lumMod val="75000"/>
                  </a:schemeClr>
                </a:solidFill>
              </a:rPr>
              <a:t>瑞典的種族歧視</a:t>
            </a:r>
            <a:endParaRPr lang="zh-HK" altLang="en-US" sz="4800" b="1" dirty="0">
              <a:solidFill>
                <a:schemeClr val="accent2">
                  <a:lumMod val="75000"/>
                </a:schemeClr>
              </a:solidFill>
            </a:endParaRPr>
          </a:p>
        </p:txBody>
      </p:sp>
      <p:sp>
        <p:nvSpPr>
          <p:cNvPr id="3" name="內容版面配置區 2"/>
          <p:cNvSpPr>
            <a:spLocks noGrp="1"/>
          </p:cNvSpPr>
          <p:nvPr>
            <p:ph idx="1"/>
          </p:nvPr>
        </p:nvSpPr>
        <p:spPr>
          <a:xfrm>
            <a:off x="684213" y="2060575"/>
            <a:ext cx="8048625" cy="5976938"/>
          </a:xfrm>
        </p:spPr>
        <p:txBody>
          <a:bodyPr rtlCol="0">
            <a:noAutofit/>
          </a:bodyPr>
          <a:lstStyle/>
          <a:p>
            <a:pPr marL="365760" indent="-365760" eaLnBrk="1" fontAlgn="auto" hangingPunct="1">
              <a:lnSpc>
                <a:spcPct val="150000"/>
              </a:lnSpc>
              <a:spcAft>
                <a:spcPts val="0"/>
              </a:spcAft>
              <a:defRPr/>
            </a:pPr>
            <a:r>
              <a:rPr lang="zh-TW" altLang="en-US" sz="2800" dirty="0" smtClean="0">
                <a:solidFill>
                  <a:schemeClr val="tx1">
                    <a:lumMod val="85000"/>
                    <a:lumOff val="15000"/>
                  </a:schemeClr>
                </a:solidFill>
              </a:rPr>
              <a:t>在瑞典有</a:t>
            </a:r>
            <a:r>
              <a:rPr lang="en-US" altLang="zh-TW" sz="2800" dirty="0" smtClean="0">
                <a:solidFill>
                  <a:schemeClr val="tx1">
                    <a:lumMod val="85000"/>
                    <a:lumOff val="15000"/>
                  </a:schemeClr>
                </a:solidFill>
              </a:rPr>
              <a:t>1/3</a:t>
            </a:r>
            <a:r>
              <a:rPr lang="zh-TW" altLang="en-US" sz="2800" dirty="0" smtClean="0">
                <a:solidFill>
                  <a:schemeClr val="tx1">
                    <a:lumMod val="85000"/>
                    <a:lumOff val="15000"/>
                  </a:schemeClr>
                </a:solidFill>
              </a:rPr>
              <a:t>以上的人是</a:t>
            </a:r>
            <a:r>
              <a:rPr lang="zh-HK" altLang="en-US" sz="2800" dirty="0" smtClean="0">
                <a:solidFill>
                  <a:schemeClr val="tx1">
                    <a:lumMod val="85000"/>
                    <a:lumOff val="15000"/>
                  </a:schemeClr>
                </a:solidFill>
              </a:rPr>
              <a:t>外</a:t>
            </a:r>
            <a:r>
              <a:rPr lang="zh-TW" altLang="en-US" sz="2800" dirty="0" smtClean="0">
                <a:solidFill>
                  <a:schemeClr val="tx1">
                    <a:lumMod val="85000"/>
                    <a:lumOff val="15000"/>
                  </a:schemeClr>
                </a:solidFill>
              </a:rPr>
              <a:t>來</a:t>
            </a:r>
            <a:r>
              <a:rPr lang="zh-HK" altLang="en-US" sz="2800" dirty="0" smtClean="0">
                <a:solidFill>
                  <a:schemeClr val="tx1">
                    <a:lumMod val="85000"/>
                    <a:lumOff val="15000"/>
                  </a:schemeClr>
                </a:solidFill>
              </a:rPr>
              <a:t>移民</a:t>
            </a: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例如猶太人</a:t>
            </a: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而且</a:t>
            </a:r>
            <a:r>
              <a:rPr lang="zh-HK" altLang="en-US" sz="2800" dirty="0" smtClean="0">
                <a:solidFill>
                  <a:schemeClr val="tx1">
                    <a:lumMod val="85000"/>
                    <a:lumOff val="15000"/>
                  </a:schemeClr>
                </a:solidFill>
              </a:rPr>
              <a:t>外</a:t>
            </a:r>
            <a:r>
              <a:rPr lang="zh-TW" altLang="en-US" sz="2800" dirty="0" smtClean="0">
                <a:solidFill>
                  <a:schemeClr val="tx1">
                    <a:lumMod val="85000"/>
                    <a:lumOff val="15000"/>
                  </a:schemeClr>
                </a:solidFill>
              </a:rPr>
              <a:t>來</a:t>
            </a:r>
            <a:r>
              <a:rPr lang="zh-HK" altLang="en-US" sz="2800" dirty="0" smtClean="0">
                <a:solidFill>
                  <a:schemeClr val="tx1">
                    <a:lumMod val="85000"/>
                    <a:lumOff val="15000"/>
                  </a:schemeClr>
                </a:solidFill>
              </a:rPr>
              <a:t>移民</a:t>
            </a:r>
            <a:r>
              <a:rPr lang="zh-TW" altLang="en-US" sz="2800" dirty="0" smtClean="0">
                <a:solidFill>
                  <a:schemeClr val="tx1">
                    <a:lumMod val="85000"/>
                    <a:lumOff val="15000"/>
                  </a:schemeClr>
                </a:solidFill>
              </a:rPr>
              <a:t>在瑞典當地的失業率是瑞典人的兩倍</a:t>
            </a:r>
            <a:r>
              <a:rPr lang="en-US" altLang="zh-TW" sz="2800" dirty="0" smtClean="0">
                <a:solidFill>
                  <a:schemeClr val="tx1">
                    <a:lumMod val="85000"/>
                    <a:lumOff val="15000"/>
                  </a:schemeClr>
                </a:solidFill>
              </a:rPr>
              <a:t>!</a:t>
            </a:r>
          </a:p>
          <a:p>
            <a:pPr marL="36576" indent="0" eaLnBrk="1" fontAlgn="auto" hangingPunct="1">
              <a:lnSpc>
                <a:spcPct val="150000"/>
              </a:lnSpc>
              <a:spcAft>
                <a:spcPts val="0"/>
              </a:spcAft>
              <a:buFont typeface="Wingdings" panose="05000000000000000000" pitchFamily="2" charset="2"/>
              <a:buNone/>
              <a:defRPr/>
            </a:pPr>
            <a:endParaRPr lang="en-US" altLang="zh-TW" dirty="0">
              <a:solidFill>
                <a:schemeClr val="tx1">
                  <a:lumMod val="85000"/>
                  <a:lumOff val="15000"/>
                </a:schemeClr>
              </a:solidFill>
            </a:endParaRPr>
          </a:p>
          <a:p>
            <a:pPr marL="365760" indent="-365760" eaLnBrk="1" fontAlgn="auto" hangingPunct="1">
              <a:lnSpc>
                <a:spcPct val="150000"/>
              </a:lnSpc>
              <a:spcAft>
                <a:spcPts val="0"/>
              </a:spcAft>
              <a:defRPr/>
            </a:pPr>
            <a:r>
              <a:rPr lang="zh-TW" altLang="en-US" sz="2800" dirty="0" smtClean="0">
                <a:solidFill>
                  <a:schemeClr val="tx1">
                    <a:lumMod val="85000"/>
                    <a:lumOff val="15000"/>
                  </a:schemeClr>
                </a:solidFill>
              </a:rPr>
              <a:t>在瑞典社會仍普遍對來自中東及非洲地區的人存有成見</a:t>
            </a: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許多雇主在看到履歷表上填的是阿拉伯名字</a:t>
            </a: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學歷工作經驗看也不看就直接丟垃圾桶</a:t>
            </a:r>
            <a:r>
              <a:rPr lang="en-US" altLang="zh-TW" sz="2800" dirty="0" smtClean="0">
                <a:solidFill>
                  <a:schemeClr val="tx1">
                    <a:lumMod val="85000"/>
                    <a:lumOff val="15000"/>
                  </a:schemeClr>
                </a:solidFill>
              </a:rPr>
              <a:t>.</a:t>
            </a: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1793275"/>
            <a:ext cx="3038750" cy="1995765"/>
          </a:xfrm>
          <a:prstGeom prst="rect">
            <a:avLst/>
          </a:prstGeom>
          <a:ln>
            <a:noFill/>
          </a:ln>
          <a:effectLst>
            <a:softEdge rad="112500"/>
          </a:effectLst>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4373004"/>
            <a:ext cx="3038750" cy="2080332"/>
          </a:xfrm>
          <a:prstGeom prst="rect">
            <a:avLst/>
          </a:prstGeom>
          <a:ln>
            <a:noFill/>
          </a:ln>
          <a:effectLst>
            <a:softEdge rad="112500"/>
          </a:effectLst>
        </p:spPr>
      </p:pic>
      <p:sp>
        <p:nvSpPr>
          <p:cNvPr id="6" name="文字方塊 5"/>
          <p:cNvSpPr txBox="1">
            <a:spLocks noChangeArrowheads="1"/>
          </p:cNvSpPr>
          <p:nvPr/>
        </p:nvSpPr>
        <p:spPr bwMode="auto">
          <a:xfrm>
            <a:off x="8459788" y="1990725"/>
            <a:ext cx="40005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
        <p:nvSpPr>
          <p:cNvPr id="7" name="文字方塊 6"/>
          <p:cNvSpPr txBox="1">
            <a:spLocks noChangeArrowheads="1"/>
          </p:cNvSpPr>
          <p:nvPr/>
        </p:nvSpPr>
        <p:spPr bwMode="auto">
          <a:xfrm>
            <a:off x="8459788" y="4613275"/>
            <a:ext cx="4000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11188" y="620713"/>
            <a:ext cx="7747000" cy="5616575"/>
          </a:xfrm>
        </p:spPr>
        <p:txBody>
          <a:bodyPr/>
          <a:lstStyle/>
          <a:p>
            <a:pPr eaLnBrk="1" hangingPunct="1">
              <a:lnSpc>
                <a:spcPct val="170000"/>
              </a:lnSpc>
            </a:pPr>
            <a:r>
              <a:rPr lang="en-US" altLang="zh-TW" smtClean="0"/>
              <a:t>[</a:t>
            </a:r>
            <a:r>
              <a:rPr lang="en-US" altLang="zh-HK" smtClean="0"/>
              <a:t>Taiwan News</a:t>
            </a:r>
            <a:r>
              <a:rPr lang="zh-HK" altLang="en-US" smtClean="0"/>
              <a:t>財經˙文化周刊</a:t>
            </a:r>
            <a:r>
              <a:rPr lang="en-US" altLang="zh-TW" smtClean="0"/>
              <a:t>]</a:t>
            </a:r>
          </a:p>
          <a:p>
            <a:pPr eaLnBrk="1" hangingPunct="1">
              <a:lnSpc>
                <a:spcPct val="170000"/>
              </a:lnSpc>
            </a:pPr>
            <a:r>
              <a:rPr lang="zh-TW" altLang="en-US" smtClean="0"/>
              <a:t>某個瑞典大報之前甚至針對這個偏見進行了一個實驗</a:t>
            </a:r>
            <a:r>
              <a:rPr lang="en-US" altLang="zh-TW" smtClean="0"/>
              <a:t>.</a:t>
            </a:r>
          </a:p>
          <a:p>
            <a:pPr eaLnBrk="1" hangingPunct="1">
              <a:lnSpc>
                <a:spcPct val="170000"/>
              </a:lnSpc>
            </a:pPr>
            <a:r>
              <a:rPr lang="zh-TW" altLang="en-US" smtClean="0"/>
              <a:t>讓兩名記者佯裝求職者，先後寄履歷到某一公司求職，這兩名記者的學歷經驗完全一樣，唯一不同的是他們的名字</a:t>
            </a:r>
            <a:r>
              <a:rPr lang="en-US" altLang="zh-TW" smtClean="0"/>
              <a:t>.</a:t>
            </a:r>
          </a:p>
          <a:p>
            <a:pPr eaLnBrk="1" hangingPunct="1">
              <a:lnSpc>
                <a:spcPct val="170000"/>
              </a:lnSpc>
            </a:pPr>
            <a:r>
              <a:rPr lang="zh-TW" altLang="en-US" smtClean="0"/>
              <a:t>一名記者有非常普遍的瑞典名</a:t>
            </a:r>
            <a:r>
              <a:rPr lang="en-US" altLang="zh-TW" smtClean="0"/>
              <a:t>,</a:t>
            </a:r>
            <a:r>
              <a:rPr lang="zh-TW" altLang="en-US" smtClean="0"/>
              <a:t>另一個則是阿拉伯名</a:t>
            </a:r>
            <a:r>
              <a:rPr lang="en-US" altLang="zh-TW" smtClean="0"/>
              <a:t>.</a:t>
            </a:r>
          </a:p>
          <a:p>
            <a:pPr eaLnBrk="1" hangingPunct="1">
              <a:lnSpc>
                <a:spcPct val="170000"/>
              </a:lnSpc>
            </a:pPr>
            <a:r>
              <a:rPr lang="zh-TW" altLang="en-US" smtClean="0"/>
              <a:t>結果只有那名擁有瑞典名字的記者被通知前往面試且得到工作，而他的記者同事則從未被通知</a:t>
            </a:r>
            <a:r>
              <a:rPr lang="en-US" altLang="zh-TW" smtClean="0"/>
              <a:t>.</a:t>
            </a:r>
            <a:endParaRPr lang="en-US" altLang="zh-HK" smtClean="0"/>
          </a:p>
          <a:p>
            <a:pPr eaLnBrk="1" hangingPunct="1">
              <a:lnSpc>
                <a:spcPct val="170000"/>
              </a:lnSpc>
            </a:pPr>
            <a:endParaRPr lang="zh-HK" alt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3" y="333375"/>
            <a:ext cx="7970837" cy="1358900"/>
          </a:xfrm>
        </p:spPr>
        <p:txBody>
          <a:bodyPr rtlCol="0">
            <a:noAutofit/>
          </a:bodyPr>
          <a:lstStyle/>
          <a:p>
            <a:pPr eaLnBrk="1" fontAlgn="auto" hangingPunct="1">
              <a:spcAft>
                <a:spcPts val="0"/>
              </a:spcAft>
              <a:defRPr/>
            </a:pPr>
            <a:r>
              <a:rPr lang="zh-TW" altLang="en-US" sz="4800" b="1" dirty="0" smtClean="0">
                <a:solidFill>
                  <a:schemeClr val="accent2">
                    <a:lumMod val="75000"/>
                  </a:schemeClr>
                </a:solidFill>
              </a:rPr>
              <a:t>瑞典的</a:t>
            </a:r>
            <a:r>
              <a:rPr lang="zh-TW" altLang="en-US" sz="4800" b="1" dirty="0">
                <a:solidFill>
                  <a:schemeClr val="accent2">
                    <a:lumMod val="75000"/>
                  </a:schemeClr>
                </a:solidFill>
              </a:rPr>
              <a:t>外來移民</a:t>
            </a:r>
            <a:r>
              <a:rPr lang="zh-TW" altLang="en-US" sz="4800" b="1" dirty="0" smtClean="0">
                <a:solidFill>
                  <a:schemeClr val="accent2">
                    <a:lumMod val="75000"/>
                  </a:schemeClr>
                </a:solidFill>
              </a:rPr>
              <a:t>因種族歧視</a:t>
            </a:r>
            <a:endParaRPr lang="zh-HK" altLang="en-US" sz="4800" b="1" dirty="0">
              <a:solidFill>
                <a:schemeClr val="accent2">
                  <a:lumMod val="75000"/>
                </a:schemeClr>
              </a:solidFill>
            </a:endParaRPr>
          </a:p>
        </p:txBody>
      </p:sp>
      <p:sp>
        <p:nvSpPr>
          <p:cNvPr id="3" name="內容版面配置區 2"/>
          <p:cNvSpPr>
            <a:spLocks noGrp="1"/>
          </p:cNvSpPr>
          <p:nvPr>
            <p:ph idx="1"/>
          </p:nvPr>
        </p:nvSpPr>
        <p:spPr>
          <a:xfrm>
            <a:off x="698500" y="2133600"/>
            <a:ext cx="7747000" cy="4579938"/>
          </a:xfrm>
        </p:spPr>
        <p:txBody>
          <a:bodyPr rtlCol="0">
            <a:noAutofit/>
          </a:bodyPr>
          <a:lstStyle/>
          <a:p>
            <a:pPr marL="365760" indent="-365760" eaLnBrk="1" fontAlgn="auto" hangingPunct="1">
              <a:spcAft>
                <a:spcPts val="0"/>
              </a:spcAft>
              <a:defRPr/>
            </a:pPr>
            <a:r>
              <a:rPr lang="zh-TW" altLang="en-US" sz="2800" dirty="0" smtClean="0">
                <a:solidFill>
                  <a:schemeClr val="tx1">
                    <a:lumMod val="85000"/>
                    <a:lumOff val="15000"/>
                  </a:schemeClr>
                </a:solidFill>
                <a:latin typeface="+mn-ea"/>
              </a:rPr>
              <a:t>這幾年歐洲的經濟不景氣</a:t>
            </a:r>
            <a:r>
              <a:rPr lang="en-US" altLang="zh-TW" sz="2800" dirty="0" smtClean="0">
                <a:solidFill>
                  <a:schemeClr val="tx1">
                    <a:lumMod val="85000"/>
                    <a:lumOff val="15000"/>
                  </a:schemeClr>
                </a:solidFill>
                <a:latin typeface="+mn-ea"/>
              </a:rPr>
              <a:t>,</a:t>
            </a:r>
            <a:r>
              <a:rPr lang="zh-TW" altLang="en-US" sz="2800" dirty="0" smtClean="0">
                <a:solidFill>
                  <a:schemeClr val="tx1">
                    <a:lumMod val="85000"/>
                    <a:lumOff val="15000"/>
                  </a:schemeClr>
                </a:solidFill>
                <a:latin typeface="+mn-ea"/>
              </a:rPr>
              <a:t>加上</a:t>
            </a:r>
            <a:r>
              <a:rPr lang="zh-TW" altLang="en-US" sz="2800" dirty="0">
                <a:solidFill>
                  <a:schemeClr val="tx1">
                    <a:lumMod val="85000"/>
                    <a:lumOff val="15000"/>
                  </a:schemeClr>
                </a:solidFill>
                <a:latin typeface="+mn-ea"/>
              </a:rPr>
              <a:t>外來</a:t>
            </a:r>
            <a:r>
              <a:rPr lang="zh-HK" altLang="en-US" sz="2800" dirty="0" smtClean="0">
                <a:solidFill>
                  <a:schemeClr val="tx1">
                    <a:lumMod val="85000"/>
                    <a:lumOff val="15000"/>
                  </a:schemeClr>
                </a:solidFill>
                <a:latin typeface="+mn-ea"/>
              </a:rPr>
              <a:t>移民</a:t>
            </a:r>
            <a:r>
              <a:rPr lang="zh-TW" altLang="en-US" sz="2800" dirty="0" smtClean="0">
                <a:solidFill>
                  <a:schemeClr val="tx1">
                    <a:lumMod val="85000"/>
                    <a:lumOff val="15000"/>
                  </a:schemeClr>
                </a:solidFill>
                <a:latin typeface="+mn-ea"/>
              </a:rPr>
              <a:t>多年來的被社會邊緣化</a:t>
            </a:r>
            <a:r>
              <a:rPr lang="en-US" altLang="zh-TW" sz="2800" dirty="0" smtClean="0">
                <a:solidFill>
                  <a:schemeClr val="tx1">
                    <a:lumMod val="85000"/>
                    <a:lumOff val="15000"/>
                  </a:schemeClr>
                </a:solidFill>
                <a:latin typeface="+mn-ea"/>
              </a:rPr>
              <a:t>.</a:t>
            </a:r>
            <a:r>
              <a:rPr lang="zh-TW" altLang="en-US" sz="2800" dirty="0" smtClean="0">
                <a:solidFill>
                  <a:schemeClr val="tx1">
                    <a:lumMod val="85000"/>
                    <a:lumOff val="15000"/>
                  </a:schemeClr>
                </a:solidFill>
                <a:latin typeface="+mn-ea"/>
              </a:rPr>
              <a:t>在</a:t>
            </a:r>
            <a:r>
              <a:rPr lang="en-US" altLang="zh-TW" sz="2800" dirty="0" smtClean="0">
                <a:solidFill>
                  <a:schemeClr val="tx1">
                    <a:lumMod val="85000"/>
                    <a:lumOff val="15000"/>
                  </a:schemeClr>
                </a:solidFill>
                <a:latin typeface="+mn-ea"/>
              </a:rPr>
              <a:t>2013</a:t>
            </a:r>
            <a:r>
              <a:rPr lang="zh-TW" altLang="en-US" sz="2800" dirty="0" smtClean="0">
                <a:solidFill>
                  <a:schemeClr val="tx1">
                    <a:lumMod val="85000"/>
                    <a:lumOff val="15000"/>
                  </a:schemeClr>
                </a:solidFill>
                <a:latin typeface="+mn-ea"/>
              </a:rPr>
              <a:t>年</a:t>
            </a:r>
            <a:r>
              <a:rPr lang="en-US" altLang="zh-TW" sz="2800" dirty="0" smtClean="0">
                <a:solidFill>
                  <a:schemeClr val="tx1">
                    <a:lumMod val="85000"/>
                    <a:lumOff val="15000"/>
                  </a:schemeClr>
                </a:solidFill>
                <a:latin typeface="+mn-ea"/>
              </a:rPr>
              <a:t>5</a:t>
            </a:r>
            <a:r>
              <a:rPr lang="zh-TW" altLang="en-US" sz="2800" dirty="0" smtClean="0">
                <a:solidFill>
                  <a:schemeClr val="tx1">
                    <a:lumMod val="85000"/>
                    <a:lumOff val="15000"/>
                  </a:schemeClr>
                </a:solidFill>
                <a:latin typeface="+mn-ea"/>
              </a:rPr>
              <a:t>月</a:t>
            </a:r>
            <a:r>
              <a:rPr lang="en-US" altLang="zh-TW" sz="2800" dirty="0" smtClean="0">
                <a:solidFill>
                  <a:schemeClr val="tx1">
                    <a:lumMod val="85000"/>
                    <a:lumOff val="15000"/>
                  </a:schemeClr>
                </a:solidFill>
                <a:latin typeface="+mn-ea"/>
              </a:rPr>
              <a:t>19</a:t>
            </a:r>
            <a:r>
              <a:rPr lang="zh-TW" altLang="en-US" sz="2800" dirty="0" smtClean="0">
                <a:solidFill>
                  <a:schemeClr val="tx1">
                    <a:lumMod val="85000"/>
                    <a:lumOff val="15000"/>
                  </a:schemeClr>
                </a:solidFill>
                <a:latin typeface="+mn-ea"/>
              </a:rPr>
              <a:t>日</a:t>
            </a:r>
            <a:r>
              <a:rPr lang="en-US" altLang="zh-TW" sz="2800" dirty="0" smtClean="0">
                <a:solidFill>
                  <a:schemeClr val="tx1">
                    <a:lumMod val="85000"/>
                    <a:lumOff val="15000"/>
                  </a:schemeClr>
                </a:solidFill>
                <a:latin typeface="+mn-ea"/>
              </a:rPr>
              <a:t>,</a:t>
            </a:r>
            <a:r>
              <a:rPr lang="zh-TW" altLang="en-US" sz="2800" dirty="0">
                <a:solidFill>
                  <a:schemeClr val="tx1">
                    <a:lumMod val="85000"/>
                    <a:lumOff val="15000"/>
                  </a:schemeClr>
                </a:solidFill>
                <a:latin typeface="+mn-ea"/>
              </a:rPr>
              <a:t>在瑞典首都斯德哥爾摩</a:t>
            </a:r>
            <a:r>
              <a:rPr lang="zh-TW" altLang="en-US" sz="2800" dirty="0" smtClean="0">
                <a:solidFill>
                  <a:schemeClr val="tx1">
                    <a:lumMod val="85000"/>
                    <a:lumOff val="15000"/>
                  </a:schemeClr>
                </a:solidFill>
                <a:latin typeface="+mn-ea"/>
              </a:rPr>
              <a:t>郊區開始了長達一個多禮拜的暴動</a:t>
            </a:r>
            <a:r>
              <a:rPr lang="en-US" altLang="zh-TW" sz="2800" dirty="0" smtClean="0">
                <a:solidFill>
                  <a:schemeClr val="tx1">
                    <a:lumMod val="85000"/>
                    <a:lumOff val="15000"/>
                  </a:schemeClr>
                </a:solidFill>
                <a:latin typeface="+mn-ea"/>
              </a:rPr>
              <a:t>,</a:t>
            </a:r>
            <a:r>
              <a:rPr lang="zh-TW" altLang="en-US" sz="2800" dirty="0" smtClean="0">
                <a:solidFill>
                  <a:schemeClr val="tx1">
                    <a:lumMod val="85000"/>
                    <a:lumOff val="15000"/>
                  </a:schemeClr>
                </a:solidFill>
                <a:latin typeface="+mn-ea"/>
              </a:rPr>
              <a:t>而這些暴動的人就是</a:t>
            </a:r>
            <a:r>
              <a:rPr lang="zh-TW" altLang="en-US" sz="2800" dirty="0">
                <a:solidFill>
                  <a:schemeClr val="tx1">
                    <a:lumMod val="85000"/>
                    <a:lumOff val="15000"/>
                  </a:schemeClr>
                </a:solidFill>
                <a:latin typeface="+mn-ea"/>
              </a:rPr>
              <a:t>外來</a:t>
            </a:r>
            <a:r>
              <a:rPr lang="zh-HK" altLang="en-US" sz="2800" dirty="0" smtClean="0">
                <a:solidFill>
                  <a:schemeClr val="tx1">
                    <a:lumMod val="85000"/>
                    <a:lumOff val="15000"/>
                  </a:schemeClr>
                </a:solidFill>
                <a:latin typeface="+mn-ea"/>
              </a:rPr>
              <a:t>移民</a:t>
            </a:r>
            <a:r>
              <a:rPr lang="zh-TW" altLang="en-US" sz="2800" dirty="0" smtClean="0">
                <a:solidFill>
                  <a:schemeClr val="tx1">
                    <a:lumMod val="85000"/>
                    <a:lumOff val="15000"/>
                  </a:schemeClr>
                </a:solidFill>
                <a:latin typeface="+mn-ea"/>
              </a:rPr>
              <a:t>的年輕人</a:t>
            </a:r>
            <a:r>
              <a:rPr lang="en-US" altLang="zh-TW" sz="2800" dirty="0" smtClean="0">
                <a:solidFill>
                  <a:schemeClr val="tx1">
                    <a:lumMod val="85000"/>
                    <a:lumOff val="15000"/>
                  </a:schemeClr>
                </a:solidFill>
                <a:latin typeface="+mn-ea"/>
              </a:rPr>
              <a:t>.</a:t>
            </a:r>
          </a:p>
          <a:p>
            <a:pPr marL="365760" indent="-365760" eaLnBrk="1" fontAlgn="auto" hangingPunct="1">
              <a:spcAft>
                <a:spcPts val="0"/>
              </a:spcAft>
              <a:defRPr/>
            </a:pPr>
            <a:endParaRPr lang="en-US" altLang="zh-TW" sz="2800" dirty="0" smtClean="0">
              <a:solidFill>
                <a:schemeClr val="tx1">
                  <a:lumMod val="85000"/>
                  <a:lumOff val="15000"/>
                </a:schemeClr>
              </a:solidFill>
              <a:latin typeface="+mn-ea"/>
            </a:endParaRPr>
          </a:p>
          <a:p>
            <a:pPr marL="365760" indent="-365760" eaLnBrk="1" fontAlgn="auto" hangingPunct="1">
              <a:spcAft>
                <a:spcPts val="0"/>
              </a:spcAft>
              <a:defRPr/>
            </a:pPr>
            <a:r>
              <a:rPr lang="zh-TW" altLang="en-US" sz="2800" dirty="0" smtClean="0">
                <a:solidFill>
                  <a:schemeClr val="tx1">
                    <a:lumMod val="85000"/>
                    <a:lumOff val="15000"/>
                  </a:schemeClr>
                </a:solidFill>
                <a:latin typeface="+mn-ea"/>
              </a:rPr>
              <a:t>這段暴動的導火線</a:t>
            </a:r>
            <a:r>
              <a:rPr lang="en-US" altLang="zh-TW" sz="2800" dirty="0" smtClean="0">
                <a:solidFill>
                  <a:schemeClr val="tx1">
                    <a:lumMod val="85000"/>
                    <a:lumOff val="15000"/>
                  </a:schemeClr>
                </a:solidFill>
                <a:latin typeface="+mn-ea"/>
              </a:rPr>
              <a:t>,</a:t>
            </a:r>
            <a:r>
              <a:rPr lang="zh-TW" altLang="en-US" sz="2800" dirty="0" smtClean="0">
                <a:solidFill>
                  <a:schemeClr val="tx1">
                    <a:lumMod val="85000"/>
                    <a:lumOff val="15000"/>
                  </a:schemeClr>
                </a:solidFill>
                <a:latin typeface="+mn-ea"/>
              </a:rPr>
              <a:t>就是在</a:t>
            </a:r>
            <a:r>
              <a:rPr lang="en-US" altLang="zh-TW" sz="2800" dirty="0" smtClean="0">
                <a:solidFill>
                  <a:schemeClr val="tx1">
                    <a:lumMod val="85000"/>
                    <a:lumOff val="15000"/>
                  </a:schemeClr>
                </a:solidFill>
                <a:latin typeface="+mn-ea"/>
              </a:rPr>
              <a:t>5</a:t>
            </a:r>
            <a:r>
              <a:rPr lang="zh-TW" altLang="en-US" sz="2800" dirty="0" smtClean="0">
                <a:solidFill>
                  <a:schemeClr val="tx1">
                    <a:lumMod val="85000"/>
                    <a:lumOff val="15000"/>
                  </a:schemeClr>
                </a:solidFill>
                <a:latin typeface="+mn-ea"/>
              </a:rPr>
              <a:t>月</a:t>
            </a:r>
            <a:r>
              <a:rPr lang="en-US" altLang="zh-TW" sz="2800" dirty="0" smtClean="0">
                <a:solidFill>
                  <a:schemeClr val="tx1">
                    <a:lumMod val="85000"/>
                    <a:lumOff val="15000"/>
                  </a:schemeClr>
                </a:solidFill>
                <a:latin typeface="+mn-ea"/>
              </a:rPr>
              <a:t>13</a:t>
            </a:r>
            <a:r>
              <a:rPr lang="zh-TW" altLang="en-US" sz="2800" dirty="0" smtClean="0">
                <a:solidFill>
                  <a:schemeClr val="tx1">
                    <a:lumMod val="85000"/>
                    <a:lumOff val="15000"/>
                  </a:schemeClr>
                </a:solidFill>
                <a:latin typeface="+mn-ea"/>
              </a:rPr>
              <a:t>日</a:t>
            </a:r>
            <a:r>
              <a:rPr lang="zh-TW" altLang="en-US" sz="2800" dirty="0">
                <a:solidFill>
                  <a:schemeClr val="tx1">
                    <a:lumMod val="85000"/>
                    <a:lumOff val="15000"/>
                  </a:schemeClr>
                </a:solidFill>
                <a:latin typeface="+mn-ea"/>
              </a:rPr>
              <a:t>傍晚的一起意外所</a:t>
            </a:r>
            <a:r>
              <a:rPr lang="zh-TW" altLang="en-US" sz="2800" dirty="0" smtClean="0">
                <a:solidFill>
                  <a:schemeClr val="tx1">
                    <a:lumMod val="85000"/>
                    <a:lumOff val="15000"/>
                  </a:schemeClr>
                </a:solidFill>
                <a:latin typeface="+mn-ea"/>
              </a:rPr>
              <a:t>引發</a:t>
            </a:r>
            <a:r>
              <a:rPr lang="en-US" altLang="zh-TW" sz="2800" dirty="0" smtClean="0">
                <a:solidFill>
                  <a:schemeClr val="tx1">
                    <a:lumMod val="85000"/>
                    <a:lumOff val="15000"/>
                  </a:schemeClr>
                </a:solidFill>
                <a:latin typeface="+mn-ea"/>
              </a:rPr>
              <a:t>,</a:t>
            </a:r>
            <a:r>
              <a:rPr lang="zh-TW" altLang="en-US" sz="2800" dirty="0" smtClean="0">
                <a:solidFill>
                  <a:schemeClr val="tx1">
                    <a:lumMod val="85000"/>
                    <a:lumOff val="15000"/>
                  </a:schemeClr>
                </a:solidFill>
                <a:latin typeface="+mn-ea"/>
              </a:rPr>
              <a:t> 當時</a:t>
            </a:r>
            <a:r>
              <a:rPr lang="zh-TW" altLang="en-US" sz="2800" dirty="0">
                <a:solidFill>
                  <a:schemeClr val="tx1">
                    <a:lumMod val="85000"/>
                    <a:lumOff val="15000"/>
                  </a:schemeClr>
                </a:solidFill>
                <a:latin typeface="+mn-ea"/>
              </a:rPr>
              <a:t>瑞典警方在一名</a:t>
            </a:r>
            <a:r>
              <a:rPr lang="en-US" altLang="zh-TW" sz="2800" dirty="0">
                <a:solidFill>
                  <a:schemeClr val="tx1">
                    <a:lumMod val="85000"/>
                    <a:lumOff val="15000"/>
                  </a:schemeClr>
                </a:solidFill>
                <a:latin typeface="+mn-ea"/>
              </a:rPr>
              <a:t>69</a:t>
            </a:r>
            <a:r>
              <a:rPr lang="zh-TW" altLang="en-US" sz="2800" dirty="0">
                <a:solidFill>
                  <a:schemeClr val="tx1">
                    <a:lumMod val="85000"/>
                    <a:lumOff val="15000"/>
                  </a:schemeClr>
                </a:solidFill>
                <a:latin typeface="+mn-ea"/>
              </a:rPr>
              <a:t>歲男子的家中和</a:t>
            </a:r>
            <a:r>
              <a:rPr lang="zh-TW" altLang="en-US" sz="2800" dirty="0" smtClean="0">
                <a:solidFill>
                  <a:schemeClr val="tx1">
                    <a:lumMod val="85000"/>
                    <a:lumOff val="15000"/>
                  </a:schemeClr>
                </a:solidFill>
                <a:latin typeface="+mn-ea"/>
              </a:rPr>
              <a:t>其妻子面前</a:t>
            </a:r>
            <a:r>
              <a:rPr lang="en-US" altLang="zh-TW" sz="2800" dirty="0" smtClean="0">
                <a:solidFill>
                  <a:schemeClr val="tx1">
                    <a:lumMod val="85000"/>
                    <a:lumOff val="15000"/>
                  </a:schemeClr>
                </a:solidFill>
                <a:latin typeface="+mn-ea"/>
              </a:rPr>
              <a:t>,</a:t>
            </a:r>
            <a:r>
              <a:rPr lang="zh-TW" altLang="en-US" sz="2800" dirty="0" smtClean="0">
                <a:solidFill>
                  <a:schemeClr val="tx1">
                    <a:lumMod val="85000"/>
                    <a:lumOff val="15000"/>
                  </a:schemeClr>
                </a:solidFill>
                <a:latin typeface="+mn-ea"/>
              </a:rPr>
              <a:t>將</a:t>
            </a:r>
            <a:r>
              <a:rPr lang="zh-TW" altLang="en-US" sz="2800" dirty="0">
                <a:solidFill>
                  <a:schemeClr val="tx1">
                    <a:lumMod val="85000"/>
                    <a:lumOff val="15000"/>
                  </a:schemeClr>
                </a:solidFill>
                <a:latin typeface="+mn-ea"/>
              </a:rPr>
              <a:t>他殘忍地</a:t>
            </a:r>
            <a:r>
              <a:rPr lang="zh-TW" altLang="en-US" sz="2800" dirty="0" smtClean="0">
                <a:solidFill>
                  <a:schemeClr val="tx1">
                    <a:lumMod val="85000"/>
                    <a:lumOff val="15000"/>
                  </a:schemeClr>
                </a:solidFill>
                <a:latin typeface="+mn-ea"/>
              </a:rPr>
              <a:t>射殺</a:t>
            </a:r>
            <a:r>
              <a:rPr lang="en-US" altLang="zh-TW" sz="2800" dirty="0" smtClean="0">
                <a:solidFill>
                  <a:schemeClr val="tx1">
                    <a:lumMod val="85000"/>
                    <a:lumOff val="15000"/>
                  </a:schemeClr>
                </a:solidFill>
                <a:latin typeface="+mn-ea"/>
              </a:rPr>
              <a:t>.</a:t>
            </a:r>
            <a:r>
              <a:rPr lang="zh-TW" altLang="en-US" sz="2800" dirty="0" smtClean="0">
                <a:solidFill>
                  <a:schemeClr val="tx1">
                    <a:lumMod val="85000"/>
                    <a:lumOff val="15000"/>
                  </a:schemeClr>
                </a:solidFill>
                <a:latin typeface="+mn-ea"/>
              </a:rPr>
              <a:t>根據</a:t>
            </a:r>
            <a:r>
              <a:rPr lang="zh-TW" altLang="en-US" sz="2800" dirty="0">
                <a:solidFill>
                  <a:schemeClr val="tx1">
                    <a:lumMod val="85000"/>
                    <a:lumOff val="15000"/>
                  </a:schemeClr>
                </a:solidFill>
                <a:latin typeface="+mn-ea"/>
              </a:rPr>
              <a:t>瑞典警方的</a:t>
            </a:r>
            <a:r>
              <a:rPr lang="zh-TW" altLang="en-US" sz="2800" dirty="0" smtClean="0">
                <a:solidFill>
                  <a:schemeClr val="tx1">
                    <a:lumMod val="85000"/>
                    <a:lumOff val="15000"/>
                  </a:schemeClr>
                </a:solidFill>
                <a:latin typeface="+mn-ea"/>
              </a:rPr>
              <a:t>說法</a:t>
            </a:r>
            <a:r>
              <a:rPr lang="en-US" altLang="zh-TW" sz="2800" dirty="0" smtClean="0">
                <a:solidFill>
                  <a:schemeClr val="tx1">
                    <a:lumMod val="85000"/>
                    <a:lumOff val="15000"/>
                  </a:schemeClr>
                </a:solidFill>
                <a:latin typeface="+mn-ea"/>
              </a:rPr>
              <a:t>,</a:t>
            </a:r>
            <a:r>
              <a:rPr lang="zh-TW" altLang="en-US" sz="2800" dirty="0" smtClean="0">
                <a:solidFill>
                  <a:schemeClr val="tx1">
                    <a:lumMod val="85000"/>
                    <a:lumOff val="15000"/>
                  </a:schemeClr>
                </a:solidFill>
                <a:latin typeface="+mn-ea"/>
              </a:rPr>
              <a:t>這</a:t>
            </a:r>
            <a:r>
              <a:rPr lang="zh-TW" altLang="en-US" sz="2800" dirty="0">
                <a:solidFill>
                  <a:schemeClr val="tx1">
                    <a:lumMod val="85000"/>
                    <a:lumOff val="15000"/>
                  </a:schemeClr>
                </a:solidFill>
                <a:latin typeface="+mn-ea"/>
              </a:rPr>
              <a:t>名男子揮舞一把</a:t>
            </a:r>
            <a:r>
              <a:rPr lang="zh-TW" altLang="en-US" sz="2800" dirty="0" smtClean="0">
                <a:solidFill>
                  <a:schemeClr val="tx1">
                    <a:lumMod val="85000"/>
                    <a:lumOff val="15000"/>
                  </a:schemeClr>
                </a:solidFill>
                <a:latin typeface="+mn-ea"/>
              </a:rPr>
              <a:t>刀子</a:t>
            </a:r>
            <a:r>
              <a:rPr lang="en-US" altLang="zh-TW" sz="2800" dirty="0" smtClean="0">
                <a:solidFill>
                  <a:schemeClr val="tx1">
                    <a:lumMod val="85000"/>
                    <a:lumOff val="15000"/>
                  </a:schemeClr>
                </a:solidFill>
                <a:latin typeface="+mn-ea"/>
              </a:rPr>
              <a:t>,</a:t>
            </a:r>
            <a:r>
              <a:rPr lang="zh-TW" altLang="en-US" sz="2800" dirty="0" smtClean="0">
                <a:solidFill>
                  <a:schemeClr val="tx1">
                    <a:lumMod val="85000"/>
                    <a:lumOff val="15000"/>
                  </a:schemeClr>
                </a:solidFill>
                <a:latin typeface="+mn-ea"/>
              </a:rPr>
              <a:t>威脅</a:t>
            </a:r>
            <a:r>
              <a:rPr lang="zh-TW" altLang="en-US" sz="2800" dirty="0">
                <a:solidFill>
                  <a:schemeClr val="tx1">
                    <a:lumMod val="85000"/>
                    <a:lumOff val="15000"/>
                  </a:schemeClr>
                </a:solidFill>
                <a:latin typeface="+mn-ea"/>
              </a:rPr>
              <a:t>要殺害</a:t>
            </a:r>
            <a:r>
              <a:rPr lang="zh-TW" altLang="en-US" sz="2800" dirty="0" smtClean="0">
                <a:solidFill>
                  <a:schemeClr val="tx1">
                    <a:lumMod val="85000"/>
                    <a:lumOff val="15000"/>
                  </a:schemeClr>
                </a:solidFill>
                <a:latin typeface="+mn-ea"/>
              </a:rPr>
              <a:t>警察</a:t>
            </a:r>
            <a:r>
              <a:rPr lang="en-US" altLang="zh-TW" sz="2800" dirty="0" smtClean="0">
                <a:solidFill>
                  <a:schemeClr val="tx1">
                    <a:lumMod val="85000"/>
                    <a:lumOff val="15000"/>
                  </a:schemeClr>
                </a:solidFill>
                <a:latin typeface="+mn-ea"/>
              </a:rPr>
              <a:t>.</a:t>
            </a:r>
            <a:endParaRPr lang="zh-HK" altLang="en-US" sz="2800" dirty="0">
              <a:solidFill>
                <a:schemeClr val="tx1">
                  <a:lumMod val="85000"/>
                  <a:lumOff val="15000"/>
                </a:schemeClr>
              </a:solidFill>
              <a:latin typeface="+mn-ea"/>
            </a:endParaRPr>
          </a:p>
        </p:txBody>
      </p:sp>
      <p:sp>
        <p:nvSpPr>
          <p:cNvPr id="6" name="文字方塊 5"/>
          <p:cNvSpPr txBox="1">
            <a:spLocks noChangeArrowheads="1"/>
          </p:cNvSpPr>
          <p:nvPr/>
        </p:nvSpPr>
        <p:spPr bwMode="auto">
          <a:xfrm>
            <a:off x="1331913" y="44450"/>
            <a:ext cx="360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
        <p:nvSpPr>
          <p:cNvPr id="7" name="文字方塊 6"/>
          <p:cNvSpPr txBox="1">
            <a:spLocks noChangeArrowheads="1"/>
          </p:cNvSpPr>
          <p:nvPr/>
        </p:nvSpPr>
        <p:spPr bwMode="auto">
          <a:xfrm>
            <a:off x="4787900" y="6524625"/>
            <a:ext cx="3671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380" y="1795692"/>
            <a:ext cx="5517360" cy="4873668"/>
          </a:xfrm>
          <a:prstGeom prst="rect">
            <a:avLst/>
          </a:prstGeom>
          <a:ln>
            <a:noFill/>
          </a:ln>
          <a:effectLst>
            <a:softEdge rad="112500"/>
          </a:effectLst>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598" y="250508"/>
            <a:ext cx="6054395" cy="452818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b="1" dirty="0" smtClean="0">
                <a:solidFill>
                  <a:schemeClr val="accent2">
                    <a:lumMod val="75000"/>
                  </a:schemeClr>
                </a:solidFill>
              </a:rPr>
              <a:t>暴動平息</a:t>
            </a:r>
            <a:endParaRPr lang="zh-HK" altLang="en-US" b="1" dirty="0">
              <a:solidFill>
                <a:schemeClr val="accent2">
                  <a:lumMod val="75000"/>
                </a:schemeClr>
              </a:solidFill>
            </a:endParaRPr>
          </a:p>
        </p:txBody>
      </p:sp>
      <p:sp>
        <p:nvSpPr>
          <p:cNvPr id="3" name="內容版面配置區 2"/>
          <p:cNvSpPr>
            <a:spLocks noGrp="1"/>
          </p:cNvSpPr>
          <p:nvPr>
            <p:ph idx="1"/>
          </p:nvPr>
        </p:nvSpPr>
        <p:spPr>
          <a:xfrm>
            <a:off x="787400" y="2071688"/>
            <a:ext cx="7745413" cy="4741862"/>
          </a:xfrm>
        </p:spPr>
        <p:txBody>
          <a:bodyPr/>
          <a:lstStyle/>
          <a:p>
            <a:pPr eaLnBrk="1" hangingPunct="1">
              <a:lnSpc>
                <a:spcPct val="150000"/>
              </a:lnSpc>
            </a:pPr>
            <a:r>
              <a:rPr lang="zh-TW" altLang="en-US" sz="2800" smtClean="0"/>
              <a:t>瑞典首都斯德哥爾摩長達一周多的街頭暴動逐漸平息</a:t>
            </a:r>
            <a:r>
              <a:rPr lang="en-US" altLang="zh-TW" sz="2800" smtClean="0"/>
              <a:t>,</a:t>
            </a:r>
            <a:r>
              <a:rPr lang="zh-TW" altLang="en-US" sz="2800" smtClean="0"/>
              <a:t>有超過</a:t>
            </a:r>
            <a:r>
              <a:rPr lang="en-US" altLang="zh-TW" sz="2800" smtClean="0"/>
              <a:t>150</a:t>
            </a:r>
            <a:r>
              <a:rPr lang="zh-TW" altLang="en-US" sz="2800" smtClean="0"/>
              <a:t>輛汽車和數十棟建築遭到焚燬</a:t>
            </a:r>
            <a:r>
              <a:rPr lang="en-US" altLang="zh-TW" sz="2800" smtClean="0"/>
              <a:t>.</a:t>
            </a:r>
          </a:p>
          <a:p>
            <a:pPr eaLnBrk="1" hangingPunct="1">
              <a:lnSpc>
                <a:spcPct val="150000"/>
              </a:lnSpc>
            </a:pPr>
            <a:r>
              <a:rPr lang="zh-TW" altLang="en-US" sz="2800" smtClean="0"/>
              <a:t>暴動引發各界關注瑞典近來種族主義和經濟資源分配不公的問題。不少民眾歸咎這些年輕人太閒，沒有方向，只想吸引注意，沒什麼深層的政治意涵。</a:t>
            </a:r>
            <a:endParaRPr lang="en-US" altLang="zh-TW"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84213" y="476250"/>
            <a:ext cx="8064500" cy="6121400"/>
          </a:xfrm>
        </p:spPr>
        <p:txBody>
          <a:bodyPr/>
          <a:lstStyle/>
          <a:p>
            <a:pPr eaLnBrk="1" hangingPunct="1">
              <a:lnSpc>
                <a:spcPct val="150000"/>
              </a:lnSpc>
            </a:pPr>
            <a:r>
              <a:rPr lang="zh-TW" altLang="en-US" sz="3200" smtClean="0"/>
              <a:t>然而暴動突顯多數富裕瑞典人和有移民背景年輕人之間的差距。這些年輕人教育程度較低，找不到工作，也覺得被推向社會邊緣。</a:t>
            </a:r>
            <a:endParaRPr lang="en-US" altLang="zh-TW" sz="3200" smtClean="0"/>
          </a:p>
          <a:p>
            <a:pPr eaLnBrk="1" hangingPunct="1">
              <a:lnSpc>
                <a:spcPct val="150000"/>
              </a:lnSpc>
            </a:pPr>
            <a:r>
              <a:rPr lang="zh-TW" altLang="en-US" sz="3200" smtClean="0"/>
              <a:t>這些年輕人被排擠、貧窮和失業是暴動的主因，這些人覺得被瑞典社會排擠，很多人失業不是因為被歧視，就是教育程度不高。</a:t>
            </a:r>
            <a:endParaRPr lang="zh-HK" altLang="en-US" sz="3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4375" y="2492375"/>
            <a:ext cx="7745413" cy="3878263"/>
          </a:xfrm>
        </p:spPr>
        <p:txBody>
          <a:bodyPr/>
          <a:lstStyle/>
          <a:p>
            <a:pPr eaLnBrk="1" hangingPunct="1">
              <a:lnSpc>
                <a:spcPct val="150000"/>
              </a:lnSpc>
            </a:pPr>
            <a:r>
              <a:rPr lang="zh-TW" altLang="en-US" sz="3200" smtClean="0"/>
              <a:t>我們來看一下這次暴動的影片吧</a:t>
            </a:r>
            <a:endParaRPr lang="en-US" altLang="zh-HK" sz="3200" smtClean="0">
              <a:hlinkClick r:id="rId2"/>
            </a:endParaRPr>
          </a:p>
          <a:p>
            <a:pPr eaLnBrk="1" hangingPunct="1">
              <a:lnSpc>
                <a:spcPct val="150000"/>
              </a:lnSpc>
            </a:pPr>
            <a:r>
              <a:rPr lang="en-US" altLang="zh-HK" smtClean="0">
                <a:hlinkClick r:id="rId2"/>
              </a:rPr>
              <a:t>http://www.youtube.com/watch?v=9-yHoxyfopM</a:t>
            </a:r>
            <a:endParaRPr lang="en-US" altLang="zh-HK" smtClean="0"/>
          </a:p>
          <a:p>
            <a:pPr eaLnBrk="1" hangingPunct="1">
              <a:lnSpc>
                <a:spcPct val="150000"/>
              </a:lnSpc>
            </a:pPr>
            <a:r>
              <a:rPr lang="en-US" altLang="zh-TW" sz="2800" smtClean="0"/>
              <a:t>1:21-7:30</a:t>
            </a:r>
            <a:endParaRPr lang="zh-HK" altLang="en-US" sz="2800" smtClean="0"/>
          </a:p>
        </p:txBody>
      </p:sp>
      <p:sp>
        <p:nvSpPr>
          <p:cNvPr id="5" name="標題 4"/>
          <p:cNvSpPr>
            <a:spLocks noGrp="1"/>
          </p:cNvSpPr>
          <p:nvPr>
            <p:ph type="title"/>
          </p:nvPr>
        </p:nvSpPr>
        <p:spPr>
          <a:xfrm>
            <a:off x="688975" y="404813"/>
            <a:ext cx="7756525" cy="1054100"/>
          </a:xfrm>
        </p:spPr>
        <p:txBody>
          <a:bodyPr/>
          <a:lstStyle/>
          <a:p>
            <a:pPr eaLnBrk="1" hangingPunct="1"/>
            <a:r>
              <a:rPr lang="zh-TW" altLang="en-US" b="1" smtClean="0"/>
              <a:t>相關影片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zh-TW" altLang="en-US" b="1" dirty="0" smtClean="0">
                <a:solidFill>
                  <a:schemeClr val="accent2">
                    <a:lumMod val="75000"/>
                  </a:schemeClr>
                </a:solidFill>
              </a:rPr>
              <a:t>小總結</a:t>
            </a:r>
            <a:endParaRPr lang="zh-HK" altLang="en-US" b="1" dirty="0">
              <a:solidFill>
                <a:schemeClr val="accent2">
                  <a:lumMod val="75000"/>
                </a:schemeClr>
              </a:solidFill>
            </a:endParaRPr>
          </a:p>
        </p:txBody>
      </p:sp>
      <p:sp>
        <p:nvSpPr>
          <p:cNvPr id="3" name="內容版面配置區 2"/>
          <p:cNvSpPr>
            <a:spLocks noGrp="1"/>
          </p:cNvSpPr>
          <p:nvPr>
            <p:ph idx="1"/>
          </p:nvPr>
        </p:nvSpPr>
        <p:spPr>
          <a:xfrm>
            <a:off x="698500" y="2276475"/>
            <a:ext cx="8050213" cy="5905500"/>
          </a:xfrm>
        </p:spPr>
        <p:txBody>
          <a:bodyPr rtlCol="0">
            <a:noAutofit/>
          </a:bodyPr>
          <a:lstStyle/>
          <a:p>
            <a:pPr marL="365760" indent="-365760" eaLnBrk="1" fontAlgn="auto" hangingPunct="1">
              <a:lnSpc>
                <a:spcPct val="150000"/>
              </a:lnSpc>
              <a:spcAft>
                <a:spcPts val="0"/>
              </a:spcAft>
              <a:defRPr/>
            </a:pPr>
            <a:r>
              <a:rPr lang="zh-TW" altLang="en-US" sz="2800" dirty="0" smtClean="0">
                <a:solidFill>
                  <a:schemeClr val="tx1">
                    <a:lumMod val="85000"/>
                    <a:lumOff val="15000"/>
                  </a:schemeClr>
                </a:solidFill>
              </a:rPr>
              <a:t>這段暴動平息後</a:t>
            </a:r>
            <a:r>
              <a:rPr lang="en-US" altLang="zh-TW" sz="2800" dirty="0" smtClean="0">
                <a:solidFill>
                  <a:schemeClr val="tx1">
                    <a:lumMod val="85000"/>
                    <a:lumOff val="15000"/>
                  </a:schemeClr>
                </a:solidFill>
              </a:rPr>
              <a:t>,</a:t>
            </a:r>
            <a:r>
              <a:rPr lang="zh-TW" altLang="en-US" sz="2800" dirty="0" smtClean="0">
                <a:solidFill>
                  <a:schemeClr val="tx1">
                    <a:lumMod val="85000"/>
                    <a:lumOff val="15000"/>
                  </a:schemeClr>
                </a:solidFill>
              </a:rPr>
              <a:t>並不代表事件就此結束</a:t>
            </a:r>
            <a:r>
              <a:rPr lang="en-US" altLang="zh-TW" sz="2800" dirty="0" smtClean="0">
                <a:solidFill>
                  <a:schemeClr val="tx1">
                    <a:lumMod val="85000"/>
                    <a:lumOff val="15000"/>
                  </a:schemeClr>
                </a:solidFill>
              </a:rPr>
              <a:t>.</a:t>
            </a:r>
          </a:p>
          <a:p>
            <a:pPr marL="365760" indent="-365760" eaLnBrk="1" fontAlgn="auto" hangingPunct="1">
              <a:lnSpc>
                <a:spcPct val="150000"/>
              </a:lnSpc>
              <a:spcAft>
                <a:spcPts val="0"/>
              </a:spcAft>
              <a:defRPr/>
            </a:pPr>
            <a:r>
              <a:rPr lang="zh-TW" altLang="en-US" sz="2800" dirty="0" smtClean="0">
                <a:solidFill>
                  <a:schemeClr val="tx1">
                    <a:lumMod val="85000"/>
                    <a:lumOff val="15000"/>
                  </a:schemeClr>
                </a:solidFill>
              </a:rPr>
              <a:t>它把歐洲各個國家美好的形象破滅</a:t>
            </a:r>
            <a:r>
              <a:rPr lang="zh-TW" altLang="en-US" sz="2800" dirty="0">
                <a:solidFill>
                  <a:schemeClr val="tx1">
                    <a:lumMod val="85000"/>
                    <a:lumOff val="15000"/>
                  </a:schemeClr>
                </a:solidFill>
              </a:rPr>
              <a:t>，</a:t>
            </a:r>
            <a:r>
              <a:rPr lang="zh-TW" altLang="en-US" sz="2800" dirty="0" smtClean="0">
                <a:solidFill>
                  <a:schemeClr val="tx1">
                    <a:lumMod val="85000"/>
                    <a:lumOff val="15000"/>
                  </a:schemeClr>
                </a:solidFill>
              </a:rPr>
              <a:t>讓世界各界關注到歐洲的</a:t>
            </a:r>
            <a:r>
              <a:rPr lang="zh-HK" altLang="en-US" sz="2800" dirty="0">
                <a:solidFill>
                  <a:schemeClr val="tx1">
                    <a:lumMod val="85000"/>
                    <a:lumOff val="15000"/>
                  </a:schemeClr>
                </a:solidFill>
              </a:rPr>
              <a:t>外</a:t>
            </a:r>
            <a:r>
              <a:rPr lang="zh-TW" altLang="en-US" sz="2800" dirty="0">
                <a:solidFill>
                  <a:schemeClr val="tx1">
                    <a:lumMod val="85000"/>
                    <a:lumOff val="15000"/>
                  </a:schemeClr>
                </a:solidFill>
              </a:rPr>
              <a:t>來</a:t>
            </a:r>
            <a:r>
              <a:rPr lang="zh-HK" altLang="en-US" sz="2800" dirty="0" smtClean="0">
                <a:solidFill>
                  <a:schemeClr val="tx1">
                    <a:lumMod val="85000"/>
                    <a:lumOff val="15000"/>
                  </a:schemeClr>
                </a:solidFill>
              </a:rPr>
              <a:t>移民</a:t>
            </a:r>
            <a:r>
              <a:rPr lang="zh-TW" altLang="en-US" sz="2800" dirty="0" smtClean="0">
                <a:solidFill>
                  <a:schemeClr val="tx1">
                    <a:lumMod val="85000"/>
                    <a:lumOff val="15000"/>
                  </a:schemeClr>
                </a:solidFill>
              </a:rPr>
              <a:t>的不平等還有種族歧仍然存在</a:t>
            </a:r>
            <a:r>
              <a:rPr lang="zh-TW" altLang="en-US" sz="2800" dirty="0">
                <a:solidFill>
                  <a:schemeClr val="tx1">
                    <a:lumMod val="85000"/>
                    <a:lumOff val="15000"/>
                  </a:schemeClr>
                </a:solidFill>
              </a:rPr>
              <a:t>，</a:t>
            </a:r>
            <a:r>
              <a:rPr lang="zh-TW" altLang="en-US" sz="2800" dirty="0" smtClean="0">
                <a:solidFill>
                  <a:schemeClr val="tx1">
                    <a:lumMod val="85000"/>
                    <a:lumOff val="15000"/>
                  </a:schemeClr>
                </a:solidFill>
              </a:rPr>
              <a:t>而且為數不少</a:t>
            </a:r>
            <a:r>
              <a:rPr lang="en-US" altLang="zh-TW" sz="2800" dirty="0" smtClean="0">
                <a:solidFill>
                  <a:schemeClr val="tx1">
                    <a:lumMod val="85000"/>
                    <a:lumOff val="15000"/>
                  </a:schemeClr>
                </a:solidFill>
              </a:rPr>
              <a:t>.</a:t>
            </a:r>
          </a:p>
          <a:p>
            <a:pPr marL="365760" indent="-365760" eaLnBrk="1" fontAlgn="auto" hangingPunct="1">
              <a:lnSpc>
                <a:spcPct val="150000"/>
              </a:lnSpc>
              <a:spcAft>
                <a:spcPts val="0"/>
              </a:spcAft>
              <a:defRPr/>
            </a:pPr>
            <a:r>
              <a:rPr lang="zh-TW" altLang="en-US" sz="2800" dirty="0" smtClean="0">
                <a:solidFill>
                  <a:schemeClr val="tx1">
                    <a:lumMod val="85000"/>
                    <a:lumOff val="15000"/>
                  </a:schemeClr>
                </a:solidFill>
              </a:rPr>
              <a:t>在這世界上最平等最寬容的北歐國家上也發生了這種事情，那其他國家呢</a:t>
            </a:r>
            <a:r>
              <a:rPr lang="en-US" altLang="zh-TW" sz="2800" dirty="0" smtClean="0">
                <a:solidFill>
                  <a:schemeClr val="tx1">
                    <a:lumMod val="85000"/>
                    <a:lumOff val="15000"/>
                  </a:schemeClr>
                </a:solidFill>
                <a:latin typeface="+mn-ea"/>
              </a:rPr>
              <a:t>?</a:t>
            </a:r>
            <a:endParaRPr lang="zh-HK" altLang="en-US" sz="2800" dirty="0">
              <a:solidFill>
                <a:schemeClr val="tx1">
                  <a:lumMod val="85000"/>
                  <a:lumOff val="15000"/>
                </a:schemeClr>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3419475" y="2636838"/>
            <a:ext cx="2376488" cy="1354137"/>
          </a:xfrm>
          <a:prstGeom prst="rect">
            <a:avLst/>
          </a:prstGeom>
        </p:spPr>
        <p:txBody>
          <a:bodyPr lIns="45720" rIns="45720" anchor="ctr"/>
          <a:lstStyle>
            <a:lvl1pPr algn="l" rtl="0" eaLnBrk="1" latinLnBrk="0" hangingPunct="1">
              <a:spcBef>
                <a:spcPct val="0"/>
              </a:spcBef>
              <a:buNone/>
              <a:defRPr kumimoji="0" sz="4600" kern="1200">
                <a:solidFill>
                  <a:schemeClr val="tx1"/>
                </a:solidFill>
                <a:latin typeface="+mj-lt"/>
                <a:ea typeface="+mj-ea"/>
                <a:cs typeface="+mj-cs"/>
              </a:defRPr>
            </a:lvl1pPr>
          </a:lstStyle>
          <a:p>
            <a:pPr fontAlgn="auto">
              <a:spcAft>
                <a:spcPts val="0"/>
              </a:spcAft>
              <a:defRPr/>
            </a:pPr>
            <a:r>
              <a:rPr lang="zh-TW" altLang="en-US" sz="7200" b="1" dirty="0" smtClean="0">
                <a:solidFill>
                  <a:schemeClr val="accent2">
                    <a:lumMod val="75000"/>
                  </a:schemeClr>
                </a:solidFill>
              </a:rPr>
              <a:t>性別</a:t>
            </a:r>
            <a:endParaRPr lang="zh-HK" altLang="en-US" sz="72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Autofit/>
          </a:bodyPr>
          <a:lstStyle/>
          <a:p>
            <a:pPr eaLnBrk="1" fontAlgn="auto" hangingPunct="1">
              <a:spcAft>
                <a:spcPts val="0"/>
              </a:spcAft>
              <a:defRPr/>
            </a:pPr>
            <a:r>
              <a:rPr lang="zh-TW" altLang="en-US" b="1" dirty="0" smtClean="0">
                <a:solidFill>
                  <a:schemeClr val="accent2">
                    <a:lumMod val="75000"/>
                  </a:schemeClr>
                </a:solidFill>
              </a:rPr>
              <a:t>男女不平等</a:t>
            </a:r>
            <a:endParaRPr lang="zh-HK" altLang="en-US" b="1" dirty="0">
              <a:solidFill>
                <a:schemeClr val="accent2">
                  <a:lumMod val="75000"/>
                </a:schemeClr>
              </a:solidFill>
            </a:endParaRPr>
          </a:p>
        </p:txBody>
      </p:sp>
      <p:graphicFrame>
        <p:nvGraphicFramePr>
          <p:cNvPr id="5" name="內容版面配置區 4"/>
          <p:cNvGraphicFramePr>
            <a:graphicFrameLocks noGrp="1"/>
          </p:cNvGraphicFramePr>
          <p:nvPr>
            <p:ph idx="1"/>
          </p:nvPr>
        </p:nvGraphicFramePr>
        <p:xfrm>
          <a:off x="673100" y="2035175"/>
          <a:ext cx="5586413" cy="4298950"/>
        </p:xfrm>
        <a:graphic>
          <a:graphicData uri="http://schemas.openxmlformats.org/drawingml/2006/table">
            <a:tbl>
              <a:tblPr firstRow="1" bandRow="1">
                <a:tableStyleId>{5C22544A-7EE6-4342-B048-85BDC9FD1C3A}</a:tableStyleId>
              </a:tblPr>
              <a:tblGrid>
                <a:gridCol w="532906">
                  <a:extLst>
                    <a:ext uri="{9D8B030D-6E8A-4147-A177-3AD203B41FA5}">
                      <a16:colId xmlns:a16="http://schemas.microsoft.com/office/drawing/2014/main" val="20000"/>
                    </a:ext>
                  </a:extLst>
                </a:gridCol>
                <a:gridCol w="5053507">
                  <a:extLst>
                    <a:ext uri="{9D8B030D-6E8A-4147-A177-3AD203B41FA5}">
                      <a16:colId xmlns:a16="http://schemas.microsoft.com/office/drawing/2014/main" val="20001"/>
                    </a:ext>
                  </a:extLst>
                </a:gridCol>
              </a:tblGrid>
              <a:tr h="640269">
                <a:tc>
                  <a:txBody>
                    <a:bodyPr/>
                    <a:lstStyle/>
                    <a:p>
                      <a:pPr algn="r"/>
                      <a:r>
                        <a:rPr lang="zh-TW" altLang="en-US" sz="1800" dirty="0" smtClean="0"/>
                        <a:t>排名</a:t>
                      </a:r>
                      <a:endParaRPr lang="zh-HK" altLang="en-US" sz="1800" dirty="0"/>
                    </a:p>
                  </a:txBody>
                  <a:tcPr marL="68578" marR="68578" marT="45734" marB="45734"/>
                </a:tc>
                <a:tc>
                  <a:txBody>
                    <a:bodyPr/>
                    <a:lstStyle/>
                    <a:p>
                      <a:pPr algn="ctr"/>
                      <a:r>
                        <a:rPr lang="zh-TW" altLang="en-US" sz="1800" dirty="0" smtClean="0"/>
                        <a:t>國家</a:t>
                      </a:r>
                      <a:endParaRPr lang="zh-HK" altLang="en-US" sz="1800" dirty="0"/>
                    </a:p>
                  </a:txBody>
                  <a:tcPr marL="68578" marR="68578" marT="45734" marB="45734"/>
                </a:tc>
                <a:extLst>
                  <a:ext uri="{0D108BD9-81ED-4DB2-BD59-A6C34878D82A}">
                    <a16:rowId xmlns:a16="http://schemas.microsoft.com/office/drawing/2014/main" val="10000"/>
                  </a:ext>
                </a:extLst>
              </a:tr>
              <a:tr h="365868">
                <a:tc>
                  <a:txBody>
                    <a:bodyPr/>
                    <a:lstStyle/>
                    <a:p>
                      <a:pPr algn="r"/>
                      <a:r>
                        <a:rPr lang="en-US" altLang="zh-TW" sz="1800" dirty="0" smtClean="0"/>
                        <a:t>1</a:t>
                      </a:r>
                      <a:endParaRPr lang="zh-HK" altLang="en-US" sz="1800" dirty="0"/>
                    </a:p>
                  </a:txBody>
                  <a:tcPr marL="68578" marR="68578" marT="45734" marB="45734"/>
                </a:tc>
                <a:tc>
                  <a:txBody>
                    <a:bodyPr/>
                    <a:lstStyle/>
                    <a:p>
                      <a:pPr algn="ctr"/>
                      <a:r>
                        <a:rPr lang="zh-HK" altLang="en-US" sz="1800" b="0" i="0" kern="1200" dirty="0" smtClean="0">
                          <a:solidFill>
                            <a:schemeClr val="dk1"/>
                          </a:solidFill>
                          <a:effectLst/>
                          <a:latin typeface="+mn-lt"/>
                          <a:ea typeface="+mn-ea"/>
                          <a:cs typeface="+mn-cs"/>
                        </a:rPr>
                        <a:t>冰島</a:t>
                      </a:r>
                      <a:endParaRPr lang="zh-HK" altLang="en-US" sz="1800" dirty="0"/>
                    </a:p>
                  </a:txBody>
                  <a:tcPr marL="68578" marR="68578" marT="45734" marB="45734"/>
                </a:tc>
                <a:extLst>
                  <a:ext uri="{0D108BD9-81ED-4DB2-BD59-A6C34878D82A}">
                    <a16:rowId xmlns:a16="http://schemas.microsoft.com/office/drawing/2014/main" val="10001"/>
                  </a:ext>
                </a:extLst>
              </a:tr>
              <a:tr h="365868">
                <a:tc>
                  <a:txBody>
                    <a:bodyPr/>
                    <a:lstStyle/>
                    <a:p>
                      <a:pPr algn="r"/>
                      <a:r>
                        <a:rPr lang="en-US" altLang="zh-TW" sz="1800" dirty="0" smtClean="0"/>
                        <a:t>2</a:t>
                      </a:r>
                      <a:endParaRPr lang="zh-HK" altLang="en-US" sz="1800" dirty="0"/>
                    </a:p>
                  </a:txBody>
                  <a:tcPr marL="68578" marR="68578" marT="45734" marB="45734"/>
                </a:tc>
                <a:tc>
                  <a:txBody>
                    <a:bodyPr/>
                    <a:lstStyle/>
                    <a:p>
                      <a:pPr algn="ctr"/>
                      <a:r>
                        <a:rPr lang="zh-HK" altLang="en-US" sz="1800" b="0" i="0" kern="1200" dirty="0" smtClean="0">
                          <a:solidFill>
                            <a:schemeClr val="dk1"/>
                          </a:solidFill>
                          <a:effectLst/>
                          <a:latin typeface="+mn-lt"/>
                          <a:ea typeface="+mn-ea"/>
                          <a:cs typeface="+mn-cs"/>
                        </a:rPr>
                        <a:t>芬蘭</a:t>
                      </a:r>
                      <a:endParaRPr lang="zh-HK" altLang="en-US" sz="1800" dirty="0"/>
                    </a:p>
                  </a:txBody>
                  <a:tcPr marL="68578" marR="68578" marT="45734" marB="45734"/>
                </a:tc>
                <a:extLst>
                  <a:ext uri="{0D108BD9-81ED-4DB2-BD59-A6C34878D82A}">
                    <a16:rowId xmlns:a16="http://schemas.microsoft.com/office/drawing/2014/main" val="10002"/>
                  </a:ext>
                </a:extLst>
              </a:tr>
              <a:tr h="365868">
                <a:tc>
                  <a:txBody>
                    <a:bodyPr/>
                    <a:lstStyle/>
                    <a:p>
                      <a:pPr algn="r"/>
                      <a:r>
                        <a:rPr lang="en-US" altLang="zh-TW" sz="1800" dirty="0" smtClean="0"/>
                        <a:t>3</a:t>
                      </a:r>
                      <a:endParaRPr lang="zh-HK" altLang="en-US" sz="1800" dirty="0"/>
                    </a:p>
                  </a:txBody>
                  <a:tcPr marL="68578" marR="68578" marT="45734" marB="45734"/>
                </a:tc>
                <a:tc>
                  <a:txBody>
                    <a:bodyPr/>
                    <a:lstStyle/>
                    <a:p>
                      <a:pPr algn="ctr"/>
                      <a:r>
                        <a:rPr lang="zh-HK" altLang="en-US" sz="1800" b="0" i="0" kern="1200" dirty="0" smtClean="0">
                          <a:solidFill>
                            <a:schemeClr val="dk1"/>
                          </a:solidFill>
                          <a:effectLst/>
                          <a:latin typeface="+mn-lt"/>
                          <a:ea typeface="+mn-ea"/>
                          <a:cs typeface="+mn-cs"/>
                        </a:rPr>
                        <a:t>挪威</a:t>
                      </a:r>
                      <a:endParaRPr lang="zh-HK" altLang="en-US" sz="1800" dirty="0"/>
                    </a:p>
                  </a:txBody>
                  <a:tcPr marL="68578" marR="68578" marT="45734" marB="45734"/>
                </a:tc>
                <a:extLst>
                  <a:ext uri="{0D108BD9-81ED-4DB2-BD59-A6C34878D82A}">
                    <a16:rowId xmlns:a16="http://schemas.microsoft.com/office/drawing/2014/main" val="10003"/>
                  </a:ext>
                </a:extLst>
              </a:tr>
              <a:tr h="365868">
                <a:tc>
                  <a:txBody>
                    <a:bodyPr/>
                    <a:lstStyle/>
                    <a:p>
                      <a:pPr algn="r"/>
                      <a:r>
                        <a:rPr lang="en-US" altLang="zh-TW" sz="1800" dirty="0" smtClean="0"/>
                        <a:t>4</a:t>
                      </a:r>
                      <a:endParaRPr lang="zh-HK" altLang="en-US" sz="1800" dirty="0"/>
                    </a:p>
                  </a:txBody>
                  <a:tcPr marL="68578" marR="68578" marT="45734" marB="45734"/>
                </a:tc>
                <a:tc>
                  <a:txBody>
                    <a:bodyPr/>
                    <a:lstStyle/>
                    <a:p>
                      <a:pPr algn="ctr"/>
                      <a:r>
                        <a:rPr lang="zh-HK" altLang="en-US" sz="1800" b="0" i="0" kern="1200" dirty="0" smtClean="0">
                          <a:solidFill>
                            <a:schemeClr val="dk1"/>
                          </a:solidFill>
                          <a:effectLst/>
                          <a:latin typeface="+mn-lt"/>
                          <a:ea typeface="+mn-ea"/>
                          <a:cs typeface="+mn-cs"/>
                        </a:rPr>
                        <a:t>瑞典</a:t>
                      </a:r>
                      <a:endParaRPr lang="zh-HK" altLang="en-US" sz="1800" dirty="0"/>
                    </a:p>
                  </a:txBody>
                  <a:tcPr marL="68578" marR="68578" marT="45734" marB="45734"/>
                </a:tc>
                <a:extLst>
                  <a:ext uri="{0D108BD9-81ED-4DB2-BD59-A6C34878D82A}">
                    <a16:rowId xmlns:a16="http://schemas.microsoft.com/office/drawing/2014/main" val="10004"/>
                  </a:ext>
                </a:extLst>
              </a:tr>
              <a:tr h="365868">
                <a:tc>
                  <a:txBody>
                    <a:bodyPr/>
                    <a:lstStyle/>
                    <a:p>
                      <a:pPr algn="r"/>
                      <a:r>
                        <a:rPr lang="en-US" altLang="zh-TW" sz="1800" dirty="0" smtClean="0"/>
                        <a:t>5</a:t>
                      </a:r>
                      <a:endParaRPr lang="zh-HK" altLang="en-US" sz="1800" dirty="0"/>
                    </a:p>
                  </a:txBody>
                  <a:tcPr marL="68578" marR="68578" marT="45734" marB="45734"/>
                </a:tc>
                <a:tc>
                  <a:txBody>
                    <a:bodyPr/>
                    <a:lstStyle/>
                    <a:p>
                      <a:pPr algn="ctr"/>
                      <a:r>
                        <a:rPr lang="zh-HK" altLang="en-US" sz="1800" b="0" i="0" kern="1200" dirty="0" smtClean="0">
                          <a:solidFill>
                            <a:schemeClr val="dk1"/>
                          </a:solidFill>
                          <a:effectLst/>
                          <a:latin typeface="+mn-lt"/>
                          <a:ea typeface="+mn-ea"/>
                          <a:cs typeface="+mn-cs"/>
                        </a:rPr>
                        <a:t>菲律賓</a:t>
                      </a:r>
                      <a:endParaRPr lang="zh-HK" altLang="en-US" sz="1800" dirty="0"/>
                    </a:p>
                  </a:txBody>
                  <a:tcPr marL="68578" marR="68578" marT="45734" marB="45734"/>
                </a:tc>
                <a:extLst>
                  <a:ext uri="{0D108BD9-81ED-4DB2-BD59-A6C34878D82A}">
                    <a16:rowId xmlns:a16="http://schemas.microsoft.com/office/drawing/2014/main" val="10005"/>
                  </a:ext>
                </a:extLst>
              </a:tr>
              <a:tr h="365868">
                <a:tc>
                  <a:txBody>
                    <a:bodyPr/>
                    <a:lstStyle/>
                    <a:p>
                      <a:pPr algn="r"/>
                      <a:r>
                        <a:rPr lang="en-US" altLang="zh-TW" sz="1800" dirty="0" smtClean="0"/>
                        <a:t>6</a:t>
                      </a:r>
                      <a:endParaRPr lang="zh-HK" altLang="en-US" sz="1800" dirty="0"/>
                    </a:p>
                  </a:txBody>
                  <a:tcPr marL="68578" marR="68578" marT="45734" marB="45734"/>
                </a:tc>
                <a:tc>
                  <a:txBody>
                    <a:bodyPr/>
                    <a:lstStyle/>
                    <a:p>
                      <a:pPr algn="ctr"/>
                      <a:r>
                        <a:rPr lang="zh-HK" altLang="en-US" sz="1800" b="0" i="0" kern="1200" dirty="0" smtClean="0">
                          <a:solidFill>
                            <a:schemeClr val="dk1"/>
                          </a:solidFill>
                          <a:effectLst/>
                          <a:latin typeface="+mn-lt"/>
                          <a:ea typeface="+mn-ea"/>
                          <a:cs typeface="+mn-cs"/>
                        </a:rPr>
                        <a:t>愛爾蘭</a:t>
                      </a:r>
                      <a:endParaRPr lang="zh-HK" altLang="en-US" sz="1800" dirty="0"/>
                    </a:p>
                  </a:txBody>
                  <a:tcPr marL="68578" marR="68578" marT="45734" marB="45734"/>
                </a:tc>
                <a:extLst>
                  <a:ext uri="{0D108BD9-81ED-4DB2-BD59-A6C34878D82A}">
                    <a16:rowId xmlns:a16="http://schemas.microsoft.com/office/drawing/2014/main" val="10006"/>
                  </a:ext>
                </a:extLst>
              </a:tr>
              <a:tr h="365868">
                <a:tc>
                  <a:txBody>
                    <a:bodyPr/>
                    <a:lstStyle/>
                    <a:p>
                      <a:pPr algn="r"/>
                      <a:r>
                        <a:rPr lang="en-US" altLang="zh-TW" sz="1800" dirty="0" smtClean="0"/>
                        <a:t>7</a:t>
                      </a:r>
                      <a:endParaRPr lang="zh-HK" altLang="en-US" sz="1800" dirty="0"/>
                    </a:p>
                  </a:txBody>
                  <a:tcPr marL="68578" marR="68578" marT="45734" marB="45734"/>
                </a:tc>
                <a:tc>
                  <a:txBody>
                    <a:bodyPr/>
                    <a:lstStyle/>
                    <a:p>
                      <a:pPr algn="ctr"/>
                      <a:r>
                        <a:rPr lang="zh-HK" altLang="en-US" sz="1800" b="0" i="0" kern="1200" dirty="0" smtClean="0">
                          <a:solidFill>
                            <a:schemeClr val="dk1"/>
                          </a:solidFill>
                          <a:effectLst/>
                          <a:latin typeface="+mn-lt"/>
                          <a:ea typeface="+mn-ea"/>
                          <a:cs typeface="+mn-cs"/>
                        </a:rPr>
                        <a:t>新西蘭</a:t>
                      </a:r>
                      <a:endParaRPr lang="zh-HK" altLang="en-US" sz="1800" dirty="0"/>
                    </a:p>
                  </a:txBody>
                  <a:tcPr marL="68578" marR="68578" marT="45734" marB="45734"/>
                </a:tc>
                <a:extLst>
                  <a:ext uri="{0D108BD9-81ED-4DB2-BD59-A6C34878D82A}">
                    <a16:rowId xmlns:a16="http://schemas.microsoft.com/office/drawing/2014/main" val="10007"/>
                  </a:ext>
                </a:extLst>
              </a:tr>
              <a:tr h="365868">
                <a:tc>
                  <a:txBody>
                    <a:bodyPr/>
                    <a:lstStyle/>
                    <a:p>
                      <a:pPr algn="r"/>
                      <a:r>
                        <a:rPr lang="en-US" altLang="zh-TW" sz="1800" dirty="0" smtClean="0"/>
                        <a:t>8</a:t>
                      </a:r>
                      <a:endParaRPr lang="zh-HK" altLang="en-US" sz="1800" dirty="0"/>
                    </a:p>
                  </a:txBody>
                  <a:tcPr marL="68578" marR="68578" marT="45734" marB="45734"/>
                </a:tc>
                <a:tc>
                  <a:txBody>
                    <a:bodyPr/>
                    <a:lstStyle/>
                    <a:p>
                      <a:pPr algn="ctr"/>
                      <a:r>
                        <a:rPr lang="zh-HK" altLang="en-US" sz="1800" b="0" i="0" kern="1200" dirty="0" smtClean="0">
                          <a:solidFill>
                            <a:schemeClr val="dk1"/>
                          </a:solidFill>
                          <a:effectLst/>
                          <a:latin typeface="+mn-lt"/>
                          <a:ea typeface="+mn-ea"/>
                          <a:cs typeface="+mn-cs"/>
                        </a:rPr>
                        <a:t>丹麥</a:t>
                      </a:r>
                      <a:endParaRPr lang="zh-HK" altLang="en-US" sz="1800" dirty="0"/>
                    </a:p>
                  </a:txBody>
                  <a:tcPr marL="68578" marR="68578" marT="45734" marB="45734"/>
                </a:tc>
                <a:extLst>
                  <a:ext uri="{0D108BD9-81ED-4DB2-BD59-A6C34878D82A}">
                    <a16:rowId xmlns:a16="http://schemas.microsoft.com/office/drawing/2014/main" val="10008"/>
                  </a:ext>
                </a:extLst>
              </a:tr>
              <a:tr h="365868">
                <a:tc>
                  <a:txBody>
                    <a:bodyPr/>
                    <a:lstStyle/>
                    <a:p>
                      <a:pPr algn="r"/>
                      <a:r>
                        <a:rPr lang="en-US" altLang="zh-TW" sz="1800" dirty="0" smtClean="0"/>
                        <a:t>9</a:t>
                      </a:r>
                      <a:endParaRPr lang="zh-HK" altLang="en-US" sz="1800" dirty="0"/>
                    </a:p>
                  </a:txBody>
                  <a:tcPr marL="68578" marR="68578" marT="45734" marB="45734"/>
                </a:tc>
                <a:tc>
                  <a:txBody>
                    <a:bodyPr/>
                    <a:lstStyle/>
                    <a:p>
                      <a:pPr algn="ctr"/>
                      <a:r>
                        <a:rPr lang="zh-HK" altLang="en-US" sz="1800" b="0" i="0" kern="1200" dirty="0" smtClean="0">
                          <a:solidFill>
                            <a:schemeClr val="dk1"/>
                          </a:solidFill>
                          <a:effectLst/>
                          <a:latin typeface="+mn-lt"/>
                          <a:ea typeface="+mn-ea"/>
                          <a:cs typeface="+mn-cs"/>
                        </a:rPr>
                        <a:t>瑞士</a:t>
                      </a:r>
                      <a:endParaRPr lang="zh-HK" altLang="en-US" sz="1800" dirty="0"/>
                    </a:p>
                  </a:txBody>
                  <a:tcPr marL="68578" marR="68578" marT="45734" marB="45734"/>
                </a:tc>
                <a:extLst>
                  <a:ext uri="{0D108BD9-81ED-4DB2-BD59-A6C34878D82A}">
                    <a16:rowId xmlns:a16="http://schemas.microsoft.com/office/drawing/2014/main" val="10009"/>
                  </a:ext>
                </a:extLst>
              </a:tr>
              <a:tr h="365868">
                <a:tc>
                  <a:txBody>
                    <a:bodyPr/>
                    <a:lstStyle/>
                    <a:p>
                      <a:pPr algn="r"/>
                      <a:r>
                        <a:rPr lang="en-US" altLang="zh-TW" sz="1800" dirty="0" smtClean="0"/>
                        <a:t>10</a:t>
                      </a:r>
                      <a:endParaRPr lang="zh-HK" altLang="en-US" sz="1800" dirty="0"/>
                    </a:p>
                  </a:txBody>
                  <a:tcPr marL="68578" marR="68578" marT="45734" marB="45734"/>
                </a:tc>
                <a:tc>
                  <a:txBody>
                    <a:bodyPr/>
                    <a:lstStyle/>
                    <a:p>
                      <a:pPr algn="ctr"/>
                      <a:r>
                        <a:rPr lang="zh-HK" altLang="en-US" sz="1800" b="0" i="0" kern="1200" dirty="0" smtClean="0">
                          <a:solidFill>
                            <a:schemeClr val="dk1"/>
                          </a:solidFill>
                          <a:effectLst/>
                          <a:latin typeface="+mn-lt"/>
                          <a:ea typeface="+mn-ea"/>
                          <a:cs typeface="+mn-cs"/>
                        </a:rPr>
                        <a:t>尼加拉瓜</a:t>
                      </a:r>
                      <a:endParaRPr lang="zh-HK" altLang="en-US" sz="1800" dirty="0"/>
                    </a:p>
                  </a:txBody>
                  <a:tcPr marL="68578" marR="68578" marT="45734" marB="45734"/>
                </a:tc>
                <a:extLst>
                  <a:ext uri="{0D108BD9-81ED-4DB2-BD59-A6C34878D82A}">
                    <a16:rowId xmlns:a16="http://schemas.microsoft.com/office/drawing/2014/main" val="10010"/>
                  </a:ext>
                </a:extLst>
              </a:tr>
            </a:tbl>
          </a:graphicData>
        </a:graphic>
      </p:graphicFrame>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515" y="103032"/>
            <a:ext cx="6588575" cy="6468322"/>
          </a:xfrm>
          <a:prstGeom prst="rect">
            <a:avLst/>
          </a:prstGeom>
          <a:ln>
            <a:noFill/>
          </a:ln>
          <a:effectLst>
            <a:softEdge rad="112500"/>
          </a:effectLst>
        </p:spPr>
      </p:pic>
      <p:sp>
        <p:nvSpPr>
          <p:cNvPr id="7" name="圓角矩形 6"/>
          <p:cNvSpPr/>
          <p:nvPr/>
        </p:nvSpPr>
        <p:spPr>
          <a:xfrm>
            <a:off x="855663" y="2103438"/>
            <a:ext cx="7648575" cy="1519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000" b="1" dirty="0">
                <a:latin typeface="+mn-ea"/>
              </a:rPr>
              <a:t>冰島連續第五年成為性別差距最小的國家</a:t>
            </a:r>
            <a:r>
              <a:rPr kumimoji="0" lang="en-US" altLang="zh-TW" sz="4000" b="1" dirty="0">
                <a:latin typeface="+mn-ea"/>
              </a:rPr>
              <a:t>.</a:t>
            </a:r>
            <a:endParaRPr kumimoji="0" lang="zh-HK" altLang="en-US" sz="4000" dirty="0">
              <a:latin typeface="+mn-ea"/>
            </a:endParaRPr>
          </a:p>
        </p:txBody>
      </p:sp>
      <p:sp>
        <p:nvSpPr>
          <p:cNvPr id="10" name="向右箭號 9"/>
          <p:cNvSpPr/>
          <p:nvPr/>
        </p:nvSpPr>
        <p:spPr>
          <a:xfrm rot="11858272">
            <a:off x="5180013" y="835025"/>
            <a:ext cx="277812" cy="536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11" name="圓角矩形 10"/>
          <p:cNvSpPr/>
          <p:nvPr/>
        </p:nvSpPr>
        <p:spPr>
          <a:xfrm>
            <a:off x="855663" y="3754438"/>
            <a:ext cx="7648575" cy="1520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dirty="0"/>
              <a:t>冰島的女性在教育、健康等方面享有與男性幾乎相等的地位，冰島的女性也更有可能參與國家的政治和經濟事務</a:t>
            </a:r>
            <a:r>
              <a:rPr kumimoji="0" lang="en-US" altLang="zh-TW" sz="4000" b="1" dirty="0">
                <a:latin typeface="+mn-ea"/>
              </a:rPr>
              <a:t>.</a:t>
            </a:r>
            <a:endParaRPr kumimoji="0" lang="zh-HK" altLang="en-US" sz="4000" dirty="0">
              <a:latin typeface="+mn-ea"/>
            </a:endParaRPr>
          </a:p>
        </p:txBody>
      </p:sp>
      <p:sp>
        <p:nvSpPr>
          <p:cNvPr id="8" name="文字方塊 7"/>
          <p:cNvSpPr txBox="1">
            <a:spLocks noChangeArrowheads="1"/>
          </p:cNvSpPr>
          <p:nvPr/>
        </p:nvSpPr>
        <p:spPr bwMode="auto">
          <a:xfrm>
            <a:off x="8780463" y="1989138"/>
            <a:ext cx="4000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P spid="11" grpId="0" animBg="1"/>
      <p:bldP spid="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8975" y="430213"/>
            <a:ext cx="7756525" cy="1054100"/>
          </a:xfrm>
        </p:spPr>
        <p:txBody>
          <a:bodyPr rtlCol="0">
            <a:normAutofit/>
          </a:bodyPr>
          <a:lstStyle/>
          <a:p>
            <a:pPr eaLnBrk="1" fontAlgn="auto" hangingPunct="1">
              <a:spcAft>
                <a:spcPts val="0"/>
              </a:spcAft>
              <a:defRPr/>
            </a:pPr>
            <a:r>
              <a:rPr lang="zh-TW" altLang="en-US" b="1" dirty="0" smtClean="0">
                <a:solidFill>
                  <a:schemeClr val="accent2">
                    <a:lumMod val="75000"/>
                  </a:schemeClr>
                </a:solidFill>
              </a:rPr>
              <a:t>日本男女不平等</a:t>
            </a:r>
            <a:endParaRPr lang="zh-HK" altLang="en-US" b="1" dirty="0">
              <a:solidFill>
                <a:schemeClr val="accent2">
                  <a:lumMod val="75000"/>
                </a:schemeClr>
              </a:solidFill>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2204864"/>
            <a:ext cx="3888432" cy="4062141"/>
          </a:xfrm>
          <a:effectLst>
            <a:softEdge rad="112500"/>
          </a:effectLst>
        </p:spPr>
      </p:pic>
      <p:sp>
        <p:nvSpPr>
          <p:cNvPr id="5" name="文字方塊 4"/>
          <p:cNvSpPr txBox="1">
            <a:spLocks noChangeArrowheads="1"/>
          </p:cNvSpPr>
          <p:nvPr/>
        </p:nvSpPr>
        <p:spPr bwMode="auto">
          <a:xfrm>
            <a:off x="3419475" y="6218238"/>
            <a:ext cx="21605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Book Antiqua" panose="02040602050305030304" pitchFamily="18" charset="0"/>
                <a:ea typeface="新細明體" panose="02020500000000000000" pitchFamily="18" charset="-120"/>
              </a:defRPr>
            </a:lvl1pPr>
            <a:lvl2pPr marL="742950" indent="-285750" eaLnBrk="0" hangingPunct="0">
              <a:defRPr kumimoji="1">
                <a:solidFill>
                  <a:schemeClr val="tx1"/>
                </a:solidFill>
                <a:latin typeface="Book Antiqua" panose="02040602050305030304" pitchFamily="18" charset="0"/>
                <a:ea typeface="新細明體" panose="02020500000000000000" pitchFamily="18" charset="-120"/>
              </a:defRPr>
            </a:lvl2pPr>
            <a:lvl3pPr marL="1143000" indent="-228600" eaLnBrk="0" hangingPunct="0">
              <a:defRPr kumimoji="1">
                <a:solidFill>
                  <a:schemeClr val="tx1"/>
                </a:solidFill>
                <a:latin typeface="Book Antiqua" panose="02040602050305030304" pitchFamily="18" charset="0"/>
                <a:ea typeface="新細明體" panose="02020500000000000000" pitchFamily="18" charset="-120"/>
              </a:defRPr>
            </a:lvl3pPr>
            <a:lvl4pPr marL="1600200" indent="-228600" eaLnBrk="0" hangingPunct="0">
              <a:defRPr kumimoji="1">
                <a:solidFill>
                  <a:schemeClr val="tx1"/>
                </a:solidFill>
                <a:latin typeface="Book Antiqua" panose="02040602050305030304" pitchFamily="18" charset="0"/>
                <a:ea typeface="新細明體" panose="02020500000000000000" pitchFamily="18" charset="-120"/>
              </a:defRPr>
            </a:lvl4pPr>
            <a:lvl5pPr marL="2057400" indent="-228600" eaLnBrk="0" hangingPunct="0">
              <a:defRPr kumimoji="1">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Book Antiqua" panose="02040602050305030304" pitchFamily="18" charset="0"/>
                <a:ea typeface="新細明體" panose="02020500000000000000" pitchFamily="18" charset="-120"/>
              </a:defRPr>
            </a:lvl9pPr>
          </a:lstStyle>
          <a:p>
            <a:pPr algn="ctr" eaLnBrk="1" hangingPunct="1"/>
            <a:r>
              <a:rPr kumimoji="0" lang="zh-TW" altLang="en-US" sz="1400"/>
              <a:t>來源：</a:t>
            </a:r>
            <a:r>
              <a:rPr kumimoji="0" lang="en-US" altLang="zh-TW" sz="1400"/>
              <a:t>Google</a:t>
            </a:r>
            <a:r>
              <a:rPr kumimoji="0" lang="zh-TW" altLang="en-US" sz="1400"/>
              <a:t>圖片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精裝版">
  <a:themeElements>
    <a:clrScheme name="精裝版">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精裝版">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精裝版">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精裝版">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Hardcover</Template>
  <TotalTime>638</TotalTime>
  <Words>7867</Words>
  <Application>Microsoft Office PowerPoint</Application>
  <PresentationFormat>如螢幕大小 (4:3)</PresentationFormat>
  <Paragraphs>951</Paragraphs>
  <Slides>180</Slides>
  <Notes>17</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180</vt:i4>
      </vt:variant>
    </vt:vector>
  </HeadingPairs>
  <TitlesOfParts>
    <vt:vector size="188" baseType="lpstr">
      <vt:lpstr>Book Antiqua</vt:lpstr>
      <vt:lpstr>新細明體</vt:lpstr>
      <vt:lpstr>Arial</vt:lpstr>
      <vt:lpstr>Wingdings</vt:lpstr>
      <vt:lpstr>Calibri</vt:lpstr>
      <vt:lpstr>宋体</vt:lpstr>
      <vt:lpstr>標楷體</vt:lpstr>
      <vt:lpstr>精裝版</vt:lpstr>
      <vt:lpstr>法政報告－平等</vt:lpstr>
      <vt:lpstr>目錄</vt:lpstr>
      <vt:lpstr>平等的定義</vt:lpstr>
      <vt:lpstr>前言</vt:lpstr>
      <vt:lpstr>西方的平等</vt:lpstr>
      <vt:lpstr>西方偉人對平等的看法</vt:lpstr>
      <vt:lpstr>平等?公平?</vt:lpstr>
      <vt:lpstr>PowerPoint 簡報</vt:lpstr>
      <vt:lpstr>柏拉圖</vt:lpstr>
      <vt:lpstr>柏拉圖的公平</vt:lpstr>
      <vt:lpstr>亞里斯多德</vt:lpstr>
      <vt:lpstr>分配正義</vt:lpstr>
      <vt:lpstr>PowerPoint 簡報</vt:lpstr>
      <vt:lpstr>矯正正義</vt:lpstr>
      <vt:lpstr>西賽羅</vt:lpstr>
      <vt:lpstr>霍布斯</vt:lpstr>
      <vt:lpstr>洛克</vt:lpstr>
      <vt:lpstr>盧梭</vt:lpstr>
      <vt:lpstr>馬克思</vt:lpstr>
      <vt:lpstr>孫文對平等的   看法</vt:lpstr>
      <vt:lpstr>國父-孫中山</vt:lpstr>
      <vt:lpstr>不平等</vt:lpstr>
      <vt:lpstr>PowerPoint 簡報</vt:lpstr>
      <vt:lpstr>假平等</vt:lpstr>
      <vt:lpstr>真平等</vt:lpstr>
      <vt:lpstr>平等的精義</vt:lpstr>
      <vt:lpstr>PowerPoint 簡報</vt:lpstr>
      <vt:lpstr>東方的平等</vt:lpstr>
      <vt:lpstr>孔子</vt:lpstr>
      <vt:lpstr>沿革</vt:lpstr>
      <vt:lpstr>西方</vt:lpstr>
      <vt:lpstr>PowerPoint 簡報</vt:lpstr>
      <vt:lpstr>古希臘</vt:lpstr>
      <vt:lpstr>古羅馬</vt:lpstr>
      <vt:lpstr>中世紀-封建制度下的社會</vt:lpstr>
      <vt:lpstr>中世紀的教會</vt:lpstr>
      <vt:lpstr>文藝復興</vt:lpstr>
      <vt:lpstr>宗教改革</vt:lpstr>
      <vt:lpstr>啟蒙運動</vt:lpstr>
      <vt:lpstr>工業革命</vt:lpstr>
      <vt:lpstr>社會主義</vt:lpstr>
      <vt:lpstr>馬克思主義</vt:lpstr>
      <vt:lpstr>費邊社會主義</vt:lpstr>
      <vt:lpstr>比較</vt:lpstr>
      <vt:lpstr>東方</vt:lpstr>
      <vt:lpstr>太平天國</vt:lpstr>
      <vt:lpstr>五四運動</vt:lpstr>
      <vt:lpstr>平等的主要  內容介紹 </vt:lpstr>
      <vt:lpstr>大綱</vt:lpstr>
      <vt:lpstr>形式上的平等 </vt:lpstr>
      <vt:lpstr>實質上的平等</vt:lpstr>
      <vt:lpstr>PowerPoint 簡報</vt:lpstr>
      <vt:lpstr>PowerPoint 簡報</vt:lpstr>
      <vt:lpstr>中華民國憲法之中相關的規定</vt:lpstr>
      <vt:lpstr>PowerPoint 簡報</vt:lpstr>
      <vt:lpstr>PowerPoint 簡報</vt:lpstr>
      <vt:lpstr>從古至今歷代以來的人權法典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John Rawls及其著作</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世界的現況探討</vt:lpstr>
      <vt:lpstr>種族</vt:lpstr>
      <vt:lpstr>在瑞典的種族歧視</vt:lpstr>
      <vt:lpstr>在2013年12月22日，在瑞典斯德哥爾摩有16000人占領街道，反對新納粹及種族歧視.</vt:lpstr>
      <vt:lpstr>瑞典的種族歧視</vt:lpstr>
      <vt:lpstr>PowerPoint 簡報</vt:lpstr>
      <vt:lpstr>瑞典的外來移民因種族歧視</vt:lpstr>
      <vt:lpstr>暴動平息</vt:lpstr>
      <vt:lpstr>PowerPoint 簡報</vt:lpstr>
      <vt:lpstr>相關影片</vt:lpstr>
      <vt:lpstr>小總結</vt:lpstr>
      <vt:lpstr>PowerPoint 簡報</vt:lpstr>
      <vt:lpstr>男女不平等</vt:lpstr>
      <vt:lpstr>日本男女不平等</vt:lpstr>
      <vt:lpstr>日本男女不平等的現象</vt:lpstr>
      <vt:lpstr>女性薪金較低</vt:lpstr>
      <vt:lpstr>PowerPoint 簡報</vt:lpstr>
      <vt:lpstr>日本男性女性工作差異</vt:lpstr>
      <vt:lpstr>小總結</vt:lpstr>
      <vt:lpstr>經濟</vt:lpstr>
      <vt:lpstr>美國經濟不平等</vt:lpstr>
      <vt:lpstr>PowerPoint 簡報</vt:lpstr>
      <vt:lpstr>PowerPoint 簡報</vt:lpstr>
      <vt:lpstr>相關影片</vt:lpstr>
      <vt:lpstr>小總結</vt:lpstr>
      <vt:lpstr>台灣現況探討        </vt:lpstr>
      <vt:lpstr>PowerPoint 簡報</vt:lpstr>
      <vt:lpstr>性別平等</vt:lpstr>
      <vt:lpstr>PowerPoint 簡報</vt:lpstr>
      <vt:lpstr>PowerPoint 簡報</vt:lpstr>
      <vt:lpstr>PowerPoint 簡報</vt:lpstr>
      <vt:lpstr>PowerPoint 簡報</vt:lpstr>
      <vt:lpstr>PowerPoint 簡報</vt:lpstr>
      <vt:lpstr>育嬰假留職停薪資訊</vt:lpstr>
      <vt:lpstr>貧富差距</vt:lpstr>
      <vt:lpstr>PowerPoint 簡報</vt:lpstr>
      <vt:lpstr>偏資本家的政策使所 得分配惡化</vt:lpstr>
      <vt:lpstr>服貿協議的簽訂</vt:lpstr>
      <vt:lpstr>PowerPoint 簡報</vt:lpstr>
      <vt:lpstr>台灣新住民</vt:lpstr>
      <vt:lpstr>PowerPoint 簡報</vt:lpstr>
      <vt:lpstr>PowerPoint 簡報</vt:lpstr>
      <vt:lpstr>新住民相關問題</vt:lpstr>
      <vt:lpstr>相關影片</vt:lpstr>
      <vt:lpstr>PowerPoint 簡報</vt:lpstr>
      <vt:lpstr>新住民之子所遭遇到的問題</vt:lpstr>
      <vt:lpstr>相關影片</vt:lpstr>
      <vt:lpstr>PowerPoint 簡報</vt:lpstr>
      <vt:lpstr>PowerPoint 簡報</vt:lpstr>
      <vt:lpstr>PowerPoint 簡報</vt:lpstr>
      <vt:lpstr>問題與討論</vt:lpstr>
      <vt:lpstr>Ans 1  女生的工作權益</vt:lpstr>
      <vt:lpstr>PowerPoint 簡報</vt:lpstr>
      <vt:lpstr>政府應有良好的配套設施</vt:lpstr>
      <vt:lpstr>PowerPoint 簡報</vt:lpstr>
      <vt:lpstr>小結論</vt:lpstr>
      <vt:lpstr>Ans 2  新臺灣之子的教育 </vt:lpstr>
      <vt:lpstr>PowerPoint 簡報</vt:lpstr>
      <vt:lpstr>起跑點的差異</vt:lpstr>
      <vt:lpstr>提早補救，使差距拉小</vt:lpstr>
      <vt:lpstr>PowerPoint 簡報</vt:lpstr>
      <vt:lpstr>訂定新臺灣之子法</vt:lpstr>
      <vt:lpstr>資金問題</vt:lpstr>
      <vt:lpstr>PowerPoint 簡報</vt:lpstr>
      <vt:lpstr>相關影片</vt:lpstr>
      <vt:lpstr>小結論</vt:lpstr>
      <vt:lpstr>Ａns　3  貧富差距</vt:lpstr>
      <vt:lpstr>PowerPoint 簡報</vt:lpstr>
      <vt:lpstr>累進稅率</vt:lpstr>
      <vt:lpstr>奢侈稅</vt:lpstr>
      <vt:lpstr>102年度臺北市低收入戶家庭生活扶助標準表</vt:lpstr>
      <vt:lpstr>PowerPoint 簡報</vt:lpstr>
      <vt:lpstr>PowerPoint 簡報</vt:lpstr>
      <vt:lpstr>政府輔助就業</vt:lpstr>
      <vt:lpstr>小結論</vt:lpstr>
      <vt:lpstr>總結</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參考圖片</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平等的定義</dc:title>
  <dc:creator>ASUS</dc:creator>
  <cp:lastModifiedBy>Windows 使用者</cp:lastModifiedBy>
  <cp:revision>162</cp:revision>
  <dcterms:created xsi:type="dcterms:W3CDTF">2013-12-29T02:45:23Z</dcterms:created>
  <dcterms:modified xsi:type="dcterms:W3CDTF">2017-12-20T08:30:20Z</dcterms:modified>
</cp:coreProperties>
</file>